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2" r:id="rId3"/>
  </p:sldMasterIdLst>
  <p:notesMasterIdLst>
    <p:notesMasterId r:id="rId95"/>
  </p:notesMasterIdLst>
  <p:sldIdLst>
    <p:sldId id="267" r:id="rId4"/>
    <p:sldId id="299" r:id="rId5"/>
    <p:sldId id="257" r:id="rId6"/>
    <p:sldId id="326" r:id="rId7"/>
    <p:sldId id="272" r:id="rId8"/>
    <p:sldId id="399" r:id="rId9"/>
    <p:sldId id="398" r:id="rId10"/>
    <p:sldId id="268" r:id="rId11"/>
    <p:sldId id="263" r:id="rId12"/>
    <p:sldId id="445" r:id="rId13"/>
    <p:sldId id="401" r:id="rId14"/>
    <p:sldId id="338" r:id="rId15"/>
    <p:sldId id="404" r:id="rId16"/>
    <p:sldId id="284" r:id="rId17"/>
    <p:sldId id="327" r:id="rId18"/>
    <p:sldId id="405" r:id="rId19"/>
    <p:sldId id="407" r:id="rId20"/>
    <p:sldId id="397" r:id="rId21"/>
    <p:sldId id="408" r:id="rId22"/>
    <p:sldId id="409" r:id="rId23"/>
    <p:sldId id="410" r:id="rId24"/>
    <p:sldId id="411" r:id="rId25"/>
    <p:sldId id="415" r:id="rId26"/>
    <p:sldId id="416" r:id="rId27"/>
    <p:sldId id="417" r:id="rId28"/>
    <p:sldId id="412" r:id="rId29"/>
    <p:sldId id="414" r:id="rId30"/>
    <p:sldId id="418" r:id="rId31"/>
    <p:sldId id="419" r:id="rId32"/>
    <p:sldId id="420" r:id="rId33"/>
    <p:sldId id="421" r:id="rId34"/>
    <p:sldId id="422" r:id="rId35"/>
    <p:sldId id="423" r:id="rId36"/>
    <p:sldId id="424" r:id="rId37"/>
    <p:sldId id="427" r:id="rId38"/>
    <p:sldId id="396" r:id="rId39"/>
    <p:sldId id="426" r:id="rId40"/>
    <p:sldId id="428" r:id="rId41"/>
    <p:sldId id="275" r:id="rId42"/>
    <p:sldId id="430" r:id="rId43"/>
    <p:sldId id="328" r:id="rId44"/>
    <p:sldId id="280" r:id="rId45"/>
    <p:sldId id="337" r:id="rId46"/>
    <p:sldId id="281" r:id="rId47"/>
    <p:sldId id="431" r:id="rId48"/>
    <p:sldId id="339" r:id="rId49"/>
    <p:sldId id="283" r:id="rId50"/>
    <p:sldId id="433" r:id="rId51"/>
    <p:sldId id="434" r:id="rId52"/>
    <p:sldId id="435" r:id="rId53"/>
    <p:sldId id="436" r:id="rId54"/>
    <p:sldId id="437" r:id="rId55"/>
    <p:sldId id="438" r:id="rId56"/>
    <p:sldId id="440" r:id="rId57"/>
    <p:sldId id="439" r:id="rId58"/>
    <p:sldId id="441" r:id="rId59"/>
    <p:sldId id="286" r:id="rId60"/>
    <p:sldId id="443" r:id="rId61"/>
    <p:sldId id="444" r:id="rId62"/>
    <p:sldId id="289" r:id="rId63"/>
    <p:sldId id="391" r:id="rId64"/>
    <p:sldId id="323" r:id="rId65"/>
    <p:sldId id="322" r:id="rId66"/>
    <p:sldId id="392" r:id="rId67"/>
    <p:sldId id="340" r:id="rId68"/>
    <p:sldId id="361" r:id="rId69"/>
    <p:sldId id="300" r:id="rId70"/>
    <p:sldId id="366" r:id="rId71"/>
    <p:sldId id="364" r:id="rId72"/>
    <p:sldId id="363" r:id="rId73"/>
    <p:sldId id="367" r:id="rId74"/>
    <p:sldId id="368" r:id="rId75"/>
    <p:sldId id="370" r:id="rId76"/>
    <p:sldId id="371" r:id="rId77"/>
    <p:sldId id="373" r:id="rId78"/>
    <p:sldId id="374" r:id="rId79"/>
    <p:sldId id="375" r:id="rId80"/>
    <p:sldId id="379" r:id="rId81"/>
    <p:sldId id="380" r:id="rId82"/>
    <p:sldId id="382" r:id="rId83"/>
    <p:sldId id="383" r:id="rId84"/>
    <p:sldId id="384" r:id="rId85"/>
    <p:sldId id="385" r:id="rId86"/>
    <p:sldId id="386" r:id="rId87"/>
    <p:sldId id="387" r:id="rId88"/>
    <p:sldId id="388" r:id="rId89"/>
    <p:sldId id="389" r:id="rId90"/>
    <p:sldId id="390" r:id="rId91"/>
    <p:sldId id="358" r:id="rId92"/>
    <p:sldId id="359" r:id="rId93"/>
    <p:sldId id="356" r:id="rId94"/>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DDC6F54E-76C5-4B77-91FA-E0C2A3EF821C}">
          <p14:sldIdLst>
            <p14:sldId id="267"/>
            <p14:sldId id="299"/>
            <p14:sldId id="257"/>
            <p14:sldId id="326"/>
            <p14:sldId id="272"/>
            <p14:sldId id="399"/>
            <p14:sldId id="398"/>
            <p14:sldId id="268"/>
            <p14:sldId id="263"/>
            <p14:sldId id="445"/>
            <p14:sldId id="401"/>
            <p14:sldId id="338"/>
            <p14:sldId id="404"/>
            <p14:sldId id="284"/>
            <p14:sldId id="327"/>
            <p14:sldId id="405"/>
            <p14:sldId id="407"/>
            <p14:sldId id="397"/>
            <p14:sldId id="408"/>
            <p14:sldId id="409"/>
            <p14:sldId id="410"/>
            <p14:sldId id="411"/>
            <p14:sldId id="415"/>
            <p14:sldId id="416"/>
            <p14:sldId id="417"/>
            <p14:sldId id="412"/>
            <p14:sldId id="414"/>
            <p14:sldId id="418"/>
            <p14:sldId id="419"/>
            <p14:sldId id="420"/>
            <p14:sldId id="421"/>
            <p14:sldId id="422"/>
            <p14:sldId id="423"/>
            <p14:sldId id="424"/>
            <p14:sldId id="427"/>
            <p14:sldId id="396"/>
            <p14:sldId id="426"/>
            <p14:sldId id="428"/>
            <p14:sldId id="275"/>
            <p14:sldId id="430"/>
            <p14:sldId id="328"/>
            <p14:sldId id="280"/>
            <p14:sldId id="337"/>
            <p14:sldId id="281"/>
            <p14:sldId id="431"/>
            <p14:sldId id="339"/>
            <p14:sldId id="283"/>
            <p14:sldId id="433"/>
            <p14:sldId id="434"/>
            <p14:sldId id="435"/>
            <p14:sldId id="436"/>
            <p14:sldId id="437"/>
            <p14:sldId id="438"/>
            <p14:sldId id="440"/>
            <p14:sldId id="439"/>
            <p14:sldId id="441"/>
            <p14:sldId id="286"/>
            <p14:sldId id="443"/>
            <p14:sldId id="444"/>
            <p14:sldId id="289"/>
            <p14:sldId id="391"/>
            <p14:sldId id="323"/>
            <p14:sldId id="322"/>
            <p14:sldId id="392"/>
            <p14:sldId id="340"/>
          </p14:sldIdLst>
        </p14:section>
        <p14:section name="Exploratória Univariada" id="{45454901-2916-41F0-B788-C33206745683}">
          <p14:sldIdLst>
            <p14:sldId id="361"/>
            <p14:sldId id="300"/>
            <p14:sldId id="366"/>
            <p14:sldId id="364"/>
            <p14:sldId id="363"/>
            <p14:sldId id="367"/>
            <p14:sldId id="368"/>
            <p14:sldId id="370"/>
            <p14:sldId id="371"/>
            <p14:sldId id="373"/>
            <p14:sldId id="374"/>
            <p14:sldId id="375"/>
            <p14:sldId id="379"/>
            <p14:sldId id="380"/>
          </p14:sldIdLst>
        </p14:section>
        <p14:section name="Exploratória Bivariada" id="{AD9AE1E5-C46B-4D09-9D41-120E64233284}">
          <p14:sldIdLst>
            <p14:sldId id="382"/>
            <p14:sldId id="383"/>
            <p14:sldId id="384"/>
            <p14:sldId id="385"/>
            <p14:sldId id="386"/>
            <p14:sldId id="387"/>
            <p14:sldId id="388"/>
            <p14:sldId id="389"/>
            <p14:sldId id="390"/>
          </p14:sldIdLst>
        </p14:section>
        <p14:section name="Variáveis Removidas" id="{1D3E3792-116E-48CB-95DD-E5808211D1D0}">
          <p14:sldIdLst>
            <p14:sldId id="358"/>
            <p14:sldId id="359"/>
            <p14:sldId id="356"/>
          </p14:sldIdLst>
        </p14:section>
      </p14:sectionLst>
    </p:ext>
    <p:ext uri="{EFAFB233-063F-42B5-8137-9DF3F51BA10A}">
      <p15:sldGuideLst xmlns:p15="http://schemas.microsoft.com/office/powerpoint/2012/main">
        <p15:guide id="1" orient="horz" pos="2183" userDrawn="1">
          <p15:clr>
            <a:srgbClr val="A4A3A4"/>
          </p15:clr>
        </p15:guide>
        <p15:guide id="2" pos="234" userDrawn="1">
          <p15:clr>
            <a:srgbClr val="A4A3A4"/>
          </p15:clr>
        </p15:guide>
        <p15:guide id="3" pos="2434" userDrawn="1">
          <p15:clr>
            <a:srgbClr val="A4A3A4"/>
          </p15:clr>
        </p15:guide>
        <p15:guide id="4" orient="horz" pos="1525" userDrawn="1">
          <p15:clr>
            <a:srgbClr val="A4A3A4"/>
          </p15:clr>
        </p15:guide>
        <p15:guide id="5" orient="horz" pos="2795" userDrawn="1">
          <p15:clr>
            <a:srgbClr val="A4A3A4"/>
          </p15:clr>
        </p15:guide>
        <p15:guide id="6" orient="horz" pos="3430" userDrawn="1">
          <p15:clr>
            <a:srgbClr val="A4A3A4"/>
          </p15:clr>
        </p15:guide>
        <p15:guide id="7" pos="4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DBD9"/>
    <a:srgbClr val="434343"/>
    <a:srgbClr val="9BD9FF"/>
    <a:srgbClr val="CCECFF"/>
    <a:srgbClr val="02BAB1"/>
    <a:srgbClr val="DDDDDD"/>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D74847-69D6-437F-B296-8D544F65F699}" v="7" dt="2021-10-14T23:32:33.246"/>
    <p1510:client id="{90C36410-AB4C-4847-881F-55A25EB115AA}" v="39" dt="2021-10-14T01:37:59.573"/>
    <p1510:client id="{C807A784-CB8F-4A74-AE3C-34A67D42C769}" v="32" dt="2021-10-14T23:19:47.015"/>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06" autoAdjust="0"/>
    <p:restoredTop sz="93134" autoAdjust="0"/>
  </p:normalViewPr>
  <p:slideViewPr>
    <p:cSldViewPr snapToGrid="0">
      <p:cViewPr varScale="1">
        <p:scale>
          <a:sx n="113" d="100"/>
          <a:sy n="113" d="100"/>
        </p:scale>
        <p:origin x="528" y="114"/>
      </p:cViewPr>
      <p:guideLst>
        <p:guide orient="horz" pos="2183"/>
        <p:guide pos="234"/>
        <p:guide pos="2434"/>
        <p:guide orient="horz" pos="1525"/>
        <p:guide orient="horz" pos="2795"/>
        <p:guide orient="horz" pos="3430"/>
        <p:guide pos="4997"/>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notesMaster" Target="notesMasters/notesMaster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theme" Target="theme/theme1.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stavo Sanches" userId="202e418ef9589a2f" providerId="Windows Live" clId="Web-{90C36410-AB4C-4847-881F-55A25EB115AA}"/>
    <pc:docChg chg="modSld">
      <pc:chgData name="Gustavo Sanches" userId="202e418ef9589a2f" providerId="Windows Live" clId="Web-{90C36410-AB4C-4847-881F-55A25EB115AA}" dt="2021-10-14T01:37:59.573" v="21" actId="20577"/>
      <pc:docMkLst>
        <pc:docMk/>
      </pc:docMkLst>
      <pc:sldChg chg="modSp">
        <pc:chgData name="Gustavo Sanches" userId="202e418ef9589a2f" providerId="Windows Live" clId="Web-{90C36410-AB4C-4847-881F-55A25EB115AA}" dt="2021-10-14T01:19:30.370" v="3" actId="20577"/>
        <pc:sldMkLst>
          <pc:docMk/>
          <pc:sldMk cId="2296442677" sldId="268"/>
        </pc:sldMkLst>
        <pc:spChg chg="mod">
          <ac:chgData name="Gustavo Sanches" userId="202e418ef9589a2f" providerId="Windows Live" clId="Web-{90C36410-AB4C-4847-881F-55A25EB115AA}" dt="2021-10-14T01:19:30.370" v="3" actId="20577"/>
          <ac:spMkLst>
            <pc:docMk/>
            <pc:sldMk cId="2296442677" sldId="268"/>
            <ac:spMk id="12" creationId="{17BD6BCE-F462-485D-9D0B-776FE951363B}"/>
          </ac:spMkLst>
        </pc:spChg>
      </pc:sldChg>
      <pc:sldChg chg="addSp delSp">
        <pc:chgData name="Gustavo Sanches" userId="202e418ef9589a2f" providerId="Windows Live" clId="Web-{90C36410-AB4C-4847-881F-55A25EB115AA}" dt="2021-10-14T01:18:57.682" v="1"/>
        <pc:sldMkLst>
          <pc:docMk/>
          <pc:sldMk cId="864902390" sldId="285"/>
        </pc:sldMkLst>
        <pc:spChg chg="add del">
          <ac:chgData name="Gustavo Sanches" userId="202e418ef9589a2f" providerId="Windows Live" clId="Web-{90C36410-AB4C-4847-881F-55A25EB115AA}" dt="2021-10-14T01:18:57.682" v="1"/>
          <ac:spMkLst>
            <pc:docMk/>
            <pc:sldMk cId="864902390" sldId="285"/>
            <ac:spMk id="19" creationId="{C7653D6A-8ACA-417F-AFF4-E33C10C3F7D1}"/>
          </ac:spMkLst>
        </pc:spChg>
      </pc:sldChg>
      <pc:sldChg chg="modSp">
        <pc:chgData name="Gustavo Sanches" userId="202e418ef9589a2f" providerId="Windows Live" clId="Web-{90C36410-AB4C-4847-881F-55A25EB115AA}" dt="2021-10-14T01:20:33.574" v="7" actId="20577"/>
        <pc:sldMkLst>
          <pc:docMk/>
          <pc:sldMk cId="3743652329" sldId="287"/>
        </pc:sldMkLst>
        <pc:spChg chg="mod">
          <ac:chgData name="Gustavo Sanches" userId="202e418ef9589a2f" providerId="Windows Live" clId="Web-{90C36410-AB4C-4847-881F-55A25EB115AA}" dt="2021-10-14T01:20:33.574" v="7" actId="20577"/>
          <ac:spMkLst>
            <pc:docMk/>
            <pc:sldMk cId="3743652329" sldId="287"/>
            <ac:spMk id="27" creationId="{6B77B00B-46BE-4304-8854-F63C7AC6E6E4}"/>
          </ac:spMkLst>
        </pc:spChg>
      </pc:sldChg>
      <pc:sldChg chg="modSp">
        <pc:chgData name="Gustavo Sanches" userId="202e418ef9589a2f" providerId="Windows Live" clId="Web-{90C36410-AB4C-4847-881F-55A25EB115AA}" dt="2021-10-14T01:37:59.573" v="21" actId="20577"/>
        <pc:sldMkLst>
          <pc:docMk/>
          <pc:sldMk cId="2715339146" sldId="323"/>
        </pc:sldMkLst>
        <pc:spChg chg="mod">
          <ac:chgData name="Gustavo Sanches" userId="202e418ef9589a2f" providerId="Windows Live" clId="Web-{90C36410-AB4C-4847-881F-55A25EB115AA}" dt="2021-10-14T01:37:59.573" v="21" actId="20577"/>
          <ac:spMkLst>
            <pc:docMk/>
            <pc:sldMk cId="2715339146" sldId="323"/>
            <ac:spMk id="10" creationId="{119A2CB7-B11C-4B81-8A8A-CC1F0A49AC96}"/>
          </ac:spMkLst>
        </pc:spChg>
      </pc:sldChg>
      <pc:sldChg chg="modSp">
        <pc:chgData name="Gustavo Sanches" userId="202e418ef9589a2f" providerId="Windows Live" clId="Web-{90C36410-AB4C-4847-881F-55A25EB115AA}" dt="2021-10-14T01:26:43.032" v="19" actId="20577"/>
        <pc:sldMkLst>
          <pc:docMk/>
          <pc:sldMk cId="1972556799" sldId="325"/>
        </pc:sldMkLst>
        <pc:spChg chg="mod">
          <ac:chgData name="Gustavo Sanches" userId="202e418ef9589a2f" providerId="Windows Live" clId="Web-{90C36410-AB4C-4847-881F-55A25EB115AA}" dt="2021-10-14T01:26:43.032" v="19" actId="20577"/>
          <ac:spMkLst>
            <pc:docMk/>
            <pc:sldMk cId="1972556799" sldId="325"/>
            <ac:spMk id="12" creationId="{E7B4FBFC-8624-418F-B800-6F6867DCDA25}"/>
          </ac:spMkLst>
        </pc:spChg>
      </pc:sldChg>
    </pc:docChg>
  </pc:docChgLst>
  <pc:docChgLst>
    <pc:chgData name="Gustavo Sanches" userId="202e418ef9589a2f" providerId="Windows Live" clId="Web-{C807A784-CB8F-4A74-AE3C-34A67D42C769}"/>
    <pc:docChg chg="modSld">
      <pc:chgData name="Gustavo Sanches" userId="202e418ef9589a2f" providerId="Windows Live" clId="Web-{C807A784-CB8F-4A74-AE3C-34A67D42C769}" dt="2021-10-14T23:19:47.015" v="17" actId="20577"/>
      <pc:docMkLst>
        <pc:docMk/>
      </pc:docMkLst>
      <pc:sldChg chg="modSp">
        <pc:chgData name="Gustavo Sanches" userId="202e418ef9589a2f" providerId="Windows Live" clId="Web-{C807A784-CB8F-4A74-AE3C-34A67D42C769}" dt="2021-10-14T23:19:47.015" v="17" actId="20577"/>
        <pc:sldMkLst>
          <pc:docMk/>
          <pc:sldMk cId="2715339146" sldId="323"/>
        </pc:sldMkLst>
        <pc:spChg chg="mod">
          <ac:chgData name="Gustavo Sanches" userId="202e418ef9589a2f" providerId="Windows Live" clId="Web-{C807A784-CB8F-4A74-AE3C-34A67D42C769}" dt="2021-10-14T23:19:47.015" v="17" actId="20577"/>
          <ac:spMkLst>
            <pc:docMk/>
            <pc:sldMk cId="2715339146" sldId="323"/>
            <ac:spMk id="3" creationId="{F6EC44CE-DCEF-4E56-A036-E963AC3A4E7B}"/>
          </ac:spMkLst>
        </pc:spChg>
      </pc:sldChg>
    </pc:docChg>
  </pc:docChgLst>
  <pc:docChgLst>
    <pc:chgData name="Gustavo Sanches" userId="202e418ef9589a2f" providerId="Windows Live" clId="Web-{33D74847-69D6-437F-B296-8D544F65F699}"/>
    <pc:docChg chg="modSld">
      <pc:chgData name="Gustavo Sanches" userId="202e418ef9589a2f" providerId="Windows Live" clId="Web-{33D74847-69D6-437F-B296-8D544F65F699}" dt="2021-10-14T23:32:31.856" v="5" actId="20577"/>
      <pc:docMkLst>
        <pc:docMk/>
      </pc:docMkLst>
      <pc:sldChg chg="modSp">
        <pc:chgData name="Gustavo Sanches" userId="202e418ef9589a2f" providerId="Windows Live" clId="Web-{33D74847-69D6-437F-B296-8D544F65F699}" dt="2021-10-14T23:32:31.856" v="5" actId="20577"/>
        <pc:sldMkLst>
          <pc:docMk/>
          <pc:sldMk cId="0" sldId="267"/>
        </pc:sldMkLst>
        <pc:spChg chg="mod">
          <ac:chgData name="Gustavo Sanches" userId="202e418ef9589a2f" providerId="Windows Live" clId="Web-{33D74847-69D6-437F-B296-8D544F65F699}" dt="2021-10-14T23:32:31.856" v="5" actId="20577"/>
          <ac:spMkLst>
            <pc:docMk/>
            <pc:sldMk cId="0" sldId="267"/>
            <ac:spMk id="64"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02BAB1"/>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Análise Exploratória</a:t>
          </a: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Modelagem Estatística Tradicional</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Conclusões Preliminares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Algoritmos de Inteligência Artificial</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6ADBD9">
            <a:alpha val="89804"/>
          </a:srgb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Análise Exploratória</a:t>
          </a: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DDDDDD">
            <a:alpha val="89804"/>
          </a:srgbClr>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Modelagem Estatística Tradicional</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DDDDDD">
            <a:alpha val="90000"/>
          </a:srgbClr>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Conclusões Preliminares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rgbClr val="DDDDDD">
            <a:alpha val="89804"/>
          </a:srgbClr>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Algoritmos de Inteligência Artificial</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Análise Exploratória</a:t>
          </a: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CCECFF">
            <a:alpha val="89804"/>
          </a:srgb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Modelagem Estatística Tradicional</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Conclusões Preliminares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Algoritmos de Inteligência Artificial</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Análise Exploratória</a:t>
          </a: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DDDDDD">
            <a:alpha val="89804"/>
          </a:srgbClr>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Modelagem Estatística Tradicional</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434343">
            <a:alpha val="90000"/>
          </a:srgbClr>
        </a:solidFill>
        <a:ln w="12700" cap="flat" cmpd="sng" algn="ctr">
          <a:solidFill>
            <a:srgbClr val="4472C4">
              <a:alpha val="90000"/>
              <a:tint val="40000"/>
              <a:hueOff val="0"/>
              <a:satOff val="0"/>
              <a:lumOff val="0"/>
              <a:alphaOff val="0"/>
            </a:srgbClr>
          </a:solidFill>
          <a:prstDash val="solid"/>
          <a:miter lim="800000"/>
        </a:ln>
        <a:effectLst/>
      </dgm:spPr>
      <dgm:t>
        <a:bodyPr spcFirstLastPara="0" vert="horz" wrap="square" lIns="15240" tIns="7620" rIns="0" bIns="7620" numCol="1" spcCol="1270" anchor="ctr" anchorCtr="0"/>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Conclusões Preliminares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Algoritmos de Inteligência Artificial</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a:xfrm>
          <a:off x="7894754" y="1765152"/>
          <a:ext cx="2175585" cy="870234"/>
        </a:xfrm>
        <a:prstGeom prst="chevron">
          <a:avLst/>
        </a:prstGeom>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312" y="1676032"/>
          <a:ext cx="2621186" cy="1048474"/>
        </a:xfrm>
        <a:prstGeom prst="chevron">
          <a:avLst/>
        </a:prstGeom>
        <a:solidFill>
          <a:srgbClr val="02BAB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25549" y="1676032"/>
        <a:ext cx="1572712" cy="1048474"/>
      </dsp:txXfrm>
    </dsp:sp>
    <dsp:sp modelId="{AB221D9A-7F37-4CAE-AD4A-F7B2EE76FEFF}">
      <dsp:nvSpPr>
        <dsp:cNvPr id="0" name=""/>
        <dsp:cNvSpPr/>
      </dsp:nvSpPr>
      <dsp:spPr>
        <a:xfrm>
          <a:off x="2281745"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Análise Exploratória</a:t>
          </a:r>
        </a:p>
      </dsp:txBody>
      <dsp:txXfrm>
        <a:off x="2716862" y="1765152"/>
        <a:ext cx="1305351" cy="870234"/>
      </dsp:txXfrm>
    </dsp:sp>
    <dsp:sp modelId="{3C02ABC0-7D33-441C-AC29-602574AACD69}">
      <dsp:nvSpPr>
        <dsp:cNvPr id="0" name=""/>
        <dsp:cNvSpPr/>
      </dsp:nvSpPr>
      <dsp:spPr>
        <a:xfrm>
          <a:off x="4152748"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Modelagem Estatística Tradicional</a:t>
          </a:r>
        </a:p>
      </dsp:txBody>
      <dsp:txXfrm>
        <a:off x="4587865" y="1765152"/>
        <a:ext cx="1305351" cy="870234"/>
      </dsp:txXfrm>
    </dsp:sp>
    <dsp:sp modelId="{5911DBFA-F4D6-4978-B5B3-9802DED67E7B}">
      <dsp:nvSpPr>
        <dsp:cNvPr id="0" name=""/>
        <dsp:cNvSpPr/>
      </dsp:nvSpPr>
      <dsp:spPr>
        <a:xfrm>
          <a:off x="6023751"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Algoritmos de Inteligência Artificial</a:t>
          </a:r>
        </a:p>
      </dsp:txBody>
      <dsp:txXfrm>
        <a:off x="6458868" y="1765152"/>
        <a:ext cx="1305351" cy="870234"/>
      </dsp:txXfrm>
    </dsp:sp>
    <dsp:sp modelId="{09080E76-2DC4-4372-84BC-05C05B395057}">
      <dsp:nvSpPr>
        <dsp:cNvPr id="0" name=""/>
        <dsp:cNvSpPr/>
      </dsp:nvSpPr>
      <dsp:spPr>
        <a:xfrm>
          <a:off x="7894754"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Conclusões Preliminares</a:t>
          </a:r>
        </a:p>
      </dsp:txBody>
      <dsp:txXfrm>
        <a:off x="8329871" y="1765152"/>
        <a:ext cx="1305351" cy="8702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312" y="1676032"/>
          <a:ext cx="2621186" cy="1048474"/>
        </a:xfrm>
        <a:prstGeom prst="chevron">
          <a:avLst/>
        </a:prstGeom>
        <a:solidFill>
          <a:srgbClr val="DDDDD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25549" y="1676032"/>
        <a:ext cx="1572712" cy="1048474"/>
      </dsp:txXfrm>
    </dsp:sp>
    <dsp:sp modelId="{AB221D9A-7F37-4CAE-AD4A-F7B2EE76FEFF}">
      <dsp:nvSpPr>
        <dsp:cNvPr id="0" name=""/>
        <dsp:cNvSpPr/>
      </dsp:nvSpPr>
      <dsp:spPr>
        <a:xfrm>
          <a:off x="2281745" y="1765152"/>
          <a:ext cx="2175585" cy="870234"/>
        </a:xfrm>
        <a:prstGeom prst="chevron">
          <a:avLst/>
        </a:prstGeom>
        <a:solidFill>
          <a:srgbClr val="6ADBD9">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Análise Exploratória</a:t>
          </a:r>
        </a:p>
      </dsp:txBody>
      <dsp:txXfrm>
        <a:off x="2716862" y="1765152"/>
        <a:ext cx="1305351" cy="870234"/>
      </dsp:txXfrm>
    </dsp:sp>
    <dsp:sp modelId="{3C02ABC0-7D33-441C-AC29-602574AACD69}">
      <dsp:nvSpPr>
        <dsp:cNvPr id="0" name=""/>
        <dsp:cNvSpPr/>
      </dsp:nvSpPr>
      <dsp:spPr>
        <a:xfrm>
          <a:off x="4152748" y="1765152"/>
          <a:ext cx="2175585" cy="870234"/>
        </a:xfrm>
        <a:prstGeom prst="chevron">
          <a:avLst/>
        </a:prstGeom>
        <a:solidFill>
          <a:srgbClr val="DDDDDD">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Modelagem Estatística Tradicional</a:t>
          </a:r>
        </a:p>
      </dsp:txBody>
      <dsp:txXfrm>
        <a:off x="4587865" y="1765152"/>
        <a:ext cx="1305351" cy="870234"/>
      </dsp:txXfrm>
    </dsp:sp>
    <dsp:sp modelId="{5911DBFA-F4D6-4978-B5B3-9802DED67E7B}">
      <dsp:nvSpPr>
        <dsp:cNvPr id="0" name=""/>
        <dsp:cNvSpPr/>
      </dsp:nvSpPr>
      <dsp:spPr>
        <a:xfrm>
          <a:off x="6023751" y="1765152"/>
          <a:ext cx="2175585" cy="870234"/>
        </a:xfrm>
        <a:prstGeom prst="chevron">
          <a:avLst/>
        </a:prstGeom>
        <a:solidFill>
          <a:srgbClr val="DDDDDD">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Algoritmos de Inteligência Artificial</a:t>
          </a:r>
        </a:p>
      </dsp:txBody>
      <dsp:txXfrm>
        <a:off x="6458868" y="1765152"/>
        <a:ext cx="1305351" cy="870234"/>
      </dsp:txXfrm>
    </dsp:sp>
    <dsp:sp modelId="{09080E76-2DC4-4372-84BC-05C05B395057}">
      <dsp:nvSpPr>
        <dsp:cNvPr id="0" name=""/>
        <dsp:cNvSpPr/>
      </dsp:nvSpPr>
      <dsp:spPr>
        <a:xfrm>
          <a:off x="7894754" y="1765152"/>
          <a:ext cx="2175585" cy="870234"/>
        </a:xfrm>
        <a:prstGeom prst="chevron">
          <a:avLst/>
        </a:prstGeom>
        <a:solidFill>
          <a:srgbClr val="DDDDDD">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Conclusões Preliminares</a:t>
          </a:r>
        </a:p>
      </dsp:txBody>
      <dsp:txXfrm>
        <a:off x="8329871" y="1765152"/>
        <a:ext cx="1305351" cy="8702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312" y="1676032"/>
          <a:ext cx="2621186" cy="1048474"/>
        </a:xfrm>
        <a:prstGeom prst="chevron">
          <a:avLst/>
        </a:prstGeom>
        <a:solidFill>
          <a:srgbClr val="DDDDD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25549" y="1676032"/>
        <a:ext cx="1572712" cy="1048474"/>
      </dsp:txXfrm>
    </dsp:sp>
    <dsp:sp modelId="{AB221D9A-7F37-4CAE-AD4A-F7B2EE76FEFF}">
      <dsp:nvSpPr>
        <dsp:cNvPr id="0" name=""/>
        <dsp:cNvSpPr/>
      </dsp:nvSpPr>
      <dsp:spPr>
        <a:xfrm>
          <a:off x="2281745"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Análise Exploratória</a:t>
          </a:r>
        </a:p>
      </dsp:txBody>
      <dsp:txXfrm>
        <a:off x="2716862" y="1765152"/>
        <a:ext cx="1305351" cy="870234"/>
      </dsp:txXfrm>
    </dsp:sp>
    <dsp:sp modelId="{3C02ABC0-7D33-441C-AC29-602574AACD69}">
      <dsp:nvSpPr>
        <dsp:cNvPr id="0" name=""/>
        <dsp:cNvSpPr/>
      </dsp:nvSpPr>
      <dsp:spPr>
        <a:xfrm>
          <a:off x="4152748" y="1765152"/>
          <a:ext cx="2175585" cy="870234"/>
        </a:xfrm>
        <a:prstGeom prst="chevron">
          <a:avLst/>
        </a:prstGeom>
        <a:solidFill>
          <a:srgbClr val="CCECFF">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Modelagem Estatística Tradicional</a:t>
          </a:r>
        </a:p>
      </dsp:txBody>
      <dsp:txXfrm>
        <a:off x="4587865" y="1765152"/>
        <a:ext cx="1305351" cy="870234"/>
      </dsp:txXfrm>
    </dsp:sp>
    <dsp:sp modelId="{5911DBFA-F4D6-4978-B5B3-9802DED67E7B}">
      <dsp:nvSpPr>
        <dsp:cNvPr id="0" name=""/>
        <dsp:cNvSpPr/>
      </dsp:nvSpPr>
      <dsp:spPr>
        <a:xfrm>
          <a:off x="6023751"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Algoritmos de Inteligência Artificial</a:t>
          </a:r>
        </a:p>
      </dsp:txBody>
      <dsp:txXfrm>
        <a:off x="6458868" y="1765152"/>
        <a:ext cx="1305351" cy="870234"/>
      </dsp:txXfrm>
    </dsp:sp>
    <dsp:sp modelId="{09080E76-2DC4-4372-84BC-05C05B395057}">
      <dsp:nvSpPr>
        <dsp:cNvPr id="0" name=""/>
        <dsp:cNvSpPr/>
      </dsp:nvSpPr>
      <dsp:spPr>
        <a:xfrm>
          <a:off x="7894754"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Conclusões Preliminares</a:t>
          </a:r>
        </a:p>
      </dsp:txBody>
      <dsp:txXfrm>
        <a:off x="8329871" y="1765152"/>
        <a:ext cx="1305351" cy="8702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312" y="1676032"/>
          <a:ext cx="2621186" cy="1048474"/>
        </a:xfrm>
        <a:prstGeom prst="chevron">
          <a:avLst/>
        </a:prstGeom>
        <a:solidFill>
          <a:srgbClr val="DDDDD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25549" y="1676032"/>
        <a:ext cx="1572712" cy="1048474"/>
      </dsp:txXfrm>
    </dsp:sp>
    <dsp:sp modelId="{AB221D9A-7F37-4CAE-AD4A-F7B2EE76FEFF}">
      <dsp:nvSpPr>
        <dsp:cNvPr id="0" name=""/>
        <dsp:cNvSpPr/>
      </dsp:nvSpPr>
      <dsp:spPr>
        <a:xfrm>
          <a:off x="2281745"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Análise Exploratória</a:t>
          </a:r>
        </a:p>
      </dsp:txBody>
      <dsp:txXfrm>
        <a:off x="2716862" y="1765152"/>
        <a:ext cx="1305351" cy="870234"/>
      </dsp:txXfrm>
    </dsp:sp>
    <dsp:sp modelId="{3C02ABC0-7D33-441C-AC29-602574AACD69}">
      <dsp:nvSpPr>
        <dsp:cNvPr id="0" name=""/>
        <dsp:cNvSpPr/>
      </dsp:nvSpPr>
      <dsp:spPr>
        <a:xfrm>
          <a:off x="4152748" y="1765152"/>
          <a:ext cx="2175585" cy="870234"/>
        </a:xfrm>
        <a:prstGeom prst="chevron">
          <a:avLst/>
        </a:prstGeom>
        <a:solidFill>
          <a:srgbClr val="DDDDDD">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Modelagem Estatística Tradicional</a:t>
          </a:r>
        </a:p>
      </dsp:txBody>
      <dsp:txXfrm>
        <a:off x="4587865" y="1765152"/>
        <a:ext cx="1305351" cy="870234"/>
      </dsp:txXfrm>
    </dsp:sp>
    <dsp:sp modelId="{5911DBFA-F4D6-4978-B5B3-9802DED67E7B}">
      <dsp:nvSpPr>
        <dsp:cNvPr id="0" name=""/>
        <dsp:cNvSpPr/>
      </dsp:nvSpPr>
      <dsp:spPr>
        <a:xfrm>
          <a:off x="6023751"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Algoritmos de Inteligência Artificial</a:t>
          </a:r>
        </a:p>
      </dsp:txBody>
      <dsp:txXfrm>
        <a:off x="6458868" y="1765152"/>
        <a:ext cx="1305351" cy="870234"/>
      </dsp:txXfrm>
    </dsp:sp>
    <dsp:sp modelId="{09080E76-2DC4-4372-84BC-05C05B395057}">
      <dsp:nvSpPr>
        <dsp:cNvPr id="0" name=""/>
        <dsp:cNvSpPr/>
      </dsp:nvSpPr>
      <dsp:spPr>
        <a:xfrm>
          <a:off x="7894754" y="1765152"/>
          <a:ext cx="2175585" cy="870234"/>
        </a:xfrm>
        <a:prstGeom prst="chevron">
          <a:avLst/>
        </a:prstGeom>
        <a:solidFill>
          <a:srgbClr val="434343">
            <a:alpha val="90000"/>
          </a:srgb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Conclusões Preliminares</a:t>
          </a:r>
        </a:p>
      </dsp:txBody>
      <dsp:txXfrm>
        <a:off x="8329871" y="1765152"/>
        <a:ext cx="1305351" cy="87023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4020202020204"/>
              </a:defRPr>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4020202020204"/>
              </a:defRPr>
            </a:lvl1pPr>
          </a:lstStyle>
          <a:p>
            <a:fld id="{741C0E9A-CAF1-44BA-8C98-5BE835AC7B3C}" type="datetimeFigureOut">
              <a:rPr lang="pt-BR" smtClean="0"/>
              <a:pPr/>
              <a:t>12/08/2023</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4020202020204"/>
              </a:defRPr>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4020202020204"/>
              </a:defRPr>
            </a:lvl1pPr>
          </a:lstStyle>
          <a:p>
            <a:fld id="{4A3CCD0D-6437-4073-8960-8BC5F3D1E700}" type="slidenum">
              <a:rPr lang="pt-BR" smtClean="0"/>
              <a:pPr/>
              <a:t>‹nº›</a:t>
            </a:fld>
            <a:endParaRPr lang="pt-BR" dirty="0"/>
          </a:p>
        </p:txBody>
      </p:sp>
    </p:spTree>
    <p:extLst>
      <p:ext uri="{BB962C8B-B14F-4D97-AF65-F5344CB8AC3E}">
        <p14:creationId xmlns:p14="http://schemas.microsoft.com/office/powerpoint/2010/main" val="2751402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4020202020204"/>
        <a:ea typeface="+mn-ea"/>
        <a:cs typeface="+mn-cs"/>
      </a:defRPr>
    </a:lvl1pPr>
    <a:lvl2pPr marL="457200" algn="l" defTabSz="914400" rtl="0" eaLnBrk="1" latinLnBrk="0" hangingPunct="1">
      <a:defRPr sz="1200" kern="1200">
        <a:solidFill>
          <a:schemeClr val="tx1"/>
        </a:solidFill>
        <a:latin typeface="Open Sans" panose="020B0604020202020204"/>
        <a:ea typeface="+mn-ea"/>
        <a:cs typeface="+mn-cs"/>
      </a:defRPr>
    </a:lvl2pPr>
    <a:lvl3pPr marL="914400" algn="l" defTabSz="914400" rtl="0" eaLnBrk="1" latinLnBrk="0" hangingPunct="1">
      <a:defRPr sz="1200" kern="1200">
        <a:solidFill>
          <a:schemeClr val="tx1"/>
        </a:solidFill>
        <a:latin typeface="Open Sans" panose="020B0604020202020204"/>
        <a:ea typeface="+mn-ea"/>
        <a:cs typeface="+mn-cs"/>
      </a:defRPr>
    </a:lvl3pPr>
    <a:lvl4pPr marL="1371600" algn="l" defTabSz="914400" rtl="0" eaLnBrk="1" latinLnBrk="0" hangingPunct="1">
      <a:defRPr sz="1200" kern="1200">
        <a:solidFill>
          <a:schemeClr val="tx1"/>
        </a:solidFill>
        <a:latin typeface="Open Sans" panose="020B0604020202020204"/>
        <a:ea typeface="+mn-ea"/>
        <a:cs typeface="+mn-cs"/>
      </a:defRPr>
    </a:lvl4pPr>
    <a:lvl5pPr marL="1828800" algn="l" defTabSz="914400" rtl="0" eaLnBrk="1" latinLnBrk="0" hangingPunct="1">
      <a:defRPr sz="1200" kern="1200">
        <a:solidFill>
          <a:schemeClr val="tx1"/>
        </a:solidFill>
        <a:latin typeface="Open Sans" panose="020B0604020202020204"/>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4" name="Google Shape;56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9214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4" name="Google Shape;56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5966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6" name="Google Shape;54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2872049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4" name="Google Shape;56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5567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4" name="Google Shape;56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6115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0" name="Google Shape;66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2" name="Google Shape;71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Existem casos de pessoas que possuem ou a renda monetária zerada ou a renda não monetária zerada</a:t>
            </a:r>
          </a:p>
          <a:p>
            <a:endParaRPr lang="pt-BR" dirty="0"/>
          </a:p>
        </p:txBody>
      </p:sp>
      <p:sp>
        <p:nvSpPr>
          <p:cNvPr id="4" name="Espaço Reservado para Número de Slide 3"/>
          <p:cNvSpPr>
            <a:spLocks noGrp="1"/>
          </p:cNvSpPr>
          <p:nvPr>
            <p:ph type="sldNum" sz="quarter" idx="5"/>
          </p:nvPr>
        </p:nvSpPr>
        <p:spPr/>
        <p:txBody>
          <a:bodyPr/>
          <a:lstStyle/>
          <a:p>
            <a:fld id="{4A3CCD0D-6437-4073-8960-8BC5F3D1E700}" type="slidenum">
              <a:rPr lang="pt-BR" smtClean="0"/>
              <a:pPr/>
              <a:t>71</a:t>
            </a:fld>
            <a:endParaRPr lang="pt-BR" dirty="0"/>
          </a:p>
        </p:txBody>
      </p:sp>
    </p:spTree>
    <p:extLst>
      <p:ext uri="{BB962C8B-B14F-4D97-AF65-F5344CB8AC3E}">
        <p14:creationId xmlns:p14="http://schemas.microsoft.com/office/powerpoint/2010/main" val="3924042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5166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6" name="Google Shape;54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4" name="Google Shape;56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4" name="Google Shape;56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0437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2" name="Google Shape;61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2" name="Google Shape;61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0097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6" name="Google Shape;54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955361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8716AE-B139-4AEF-8AC5-FCA3837D9D7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2A8FC99-B924-4CC8-9782-1BAEFC5F50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CC39956-4D72-4527-A3D7-467AF2D5FE71}"/>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071233BF-578A-495E-A4DD-0F516A97FA24}"/>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CCABF1AF-51DC-4F1D-B6A9-EDC61394C36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72212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4E4ECA-2699-4B8A-AEA5-677DE68F8FC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D8FA993-DD33-4CF5-81E9-3DE9350B671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A948360-43C2-4AFA-85D0-9C25F159F447}"/>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B6AF7F78-02C3-4A92-80CE-B8D52A58E809}"/>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186E441C-F96D-47CB-A6A8-0A95EA5029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574248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1B4729D-8C1B-4D23-AF52-8E9140BB1BB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2078809-54C6-4997-9CD5-3DB83AE275E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66F528E-0847-46D4-8041-49A698676288}"/>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71C899A7-9A4A-4159-82DF-C862B9D67091}"/>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F065081D-8656-4AC8-8D85-B2E8626046C4}"/>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8602583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9"/>
        <p:cNvGrpSpPr/>
        <p:nvPr/>
      </p:nvGrpSpPr>
      <p:grpSpPr>
        <a:xfrm>
          <a:off x="0" y="0"/>
          <a:ext cx="0" cy="0"/>
          <a:chOff x="0" y="0"/>
          <a:chExt cx="0" cy="0"/>
        </a:xfrm>
      </p:grpSpPr>
      <p:sp>
        <p:nvSpPr>
          <p:cNvPr id="20" name="Google Shape;20;p3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lvl="0"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lvl="1"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lvl="2"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lvl="3"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lvl="4"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lvl="5"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lvl="6"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lvl="7"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lvl="8"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pic>
        <p:nvPicPr>
          <p:cNvPr id="21" name="Google Shape;21;p37"/>
          <p:cNvPicPr preferRelativeResize="0"/>
          <p:nvPr/>
        </p:nvPicPr>
        <p:blipFill rotWithShape="1">
          <a:blip r:embed="rId2">
            <a:alphaModFix/>
          </a:blip>
          <a:srcRect/>
          <a:stretch/>
        </p:blipFill>
        <p:spPr>
          <a:xfrm flipH="1">
            <a:off x="6864266" y="2851300"/>
            <a:ext cx="5292001" cy="3976168"/>
          </a:xfrm>
          <a:prstGeom prst="rect">
            <a:avLst/>
          </a:prstGeom>
          <a:noFill/>
          <a:ln>
            <a:noFill/>
          </a:ln>
        </p:spPr>
      </p:pic>
      <p:pic>
        <p:nvPicPr>
          <p:cNvPr id="22" name="Google Shape;22;p37"/>
          <p:cNvPicPr preferRelativeResize="0"/>
          <p:nvPr/>
        </p:nvPicPr>
        <p:blipFill rotWithShape="1">
          <a:blip r:embed="rId3">
            <a:alphaModFix/>
          </a:blip>
          <a:srcRect t="44000" b="27798"/>
          <a:stretch/>
        </p:blipFill>
        <p:spPr>
          <a:xfrm>
            <a:off x="8899534" y="5661634"/>
            <a:ext cx="4099767" cy="1156133"/>
          </a:xfrm>
          <a:prstGeom prst="rect">
            <a:avLst/>
          </a:prstGeom>
          <a:noFill/>
          <a:ln>
            <a:noFill/>
          </a:ln>
        </p:spPr>
      </p:pic>
      <p:sp>
        <p:nvSpPr>
          <p:cNvPr id="23" name="Google Shape;23;p37"/>
          <p:cNvSpPr/>
          <p:nvPr/>
        </p:nvSpPr>
        <p:spPr>
          <a:xfrm>
            <a:off x="-33" y="-92267"/>
            <a:ext cx="12192000" cy="169200"/>
          </a:xfrm>
          <a:prstGeom prst="rect">
            <a:avLst/>
          </a:prstGeom>
          <a:solidFill>
            <a:srgbClr val="6ADBD9"/>
          </a:solidFill>
          <a:ln w="9525" cap="flat" cmpd="sng">
            <a:solidFill>
              <a:srgbClr val="6ADB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6160981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pic>
        <p:nvPicPr>
          <p:cNvPr id="11" name="Google Shape;11;p2"/>
          <p:cNvPicPr preferRelativeResize="0"/>
          <p:nvPr/>
        </p:nvPicPr>
        <p:blipFill>
          <a:blip r:embed="rId2">
            <a:alphaModFix/>
          </a:blip>
          <a:stretch>
            <a:fillRect/>
          </a:stretch>
        </p:blipFill>
        <p:spPr>
          <a:xfrm flipH="1">
            <a:off x="6864266" y="2851300"/>
            <a:ext cx="5292001" cy="3976168"/>
          </a:xfrm>
          <a:prstGeom prst="rect">
            <a:avLst/>
          </a:prstGeom>
          <a:noFill/>
          <a:ln>
            <a:noFill/>
          </a:ln>
        </p:spPr>
      </p:pic>
      <p:pic>
        <p:nvPicPr>
          <p:cNvPr id="12" name="Google Shape;12;p2"/>
          <p:cNvPicPr preferRelativeResize="0"/>
          <p:nvPr/>
        </p:nvPicPr>
        <p:blipFill rotWithShape="1">
          <a:blip r:embed="rId3">
            <a:alphaModFix/>
          </a:blip>
          <a:srcRect t="44000" b="27799"/>
          <a:stretch/>
        </p:blipFill>
        <p:spPr>
          <a:xfrm>
            <a:off x="8899534" y="5661634"/>
            <a:ext cx="4099767" cy="1156133"/>
          </a:xfrm>
          <a:prstGeom prst="rect">
            <a:avLst/>
          </a:prstGeom>
          <a:noFill/>
          <a:ln>
            <a:noFill/>
          </a:ln>
        </p:spPr>
      </p:pic>
      <p:sp>
        <p:nvSpPr>
          <p:cNvPr id="13" name="Google Shape;13;p2"/>
          <p:cNvSpPr/>
          <p:nvPr/>
        </p:nvSpPr>
        <p:spPr>
          <a:xfrm>
            <a:off x="-33" y="-92267"/>
            <a:ext cx="12192000" cy="169200"/>
          </a:xfrm>
          <a:prstGeom prst="rect">
            <a:avLst/>
          </a:prstGeom>
          <a:solidFill>
            <a:srgbClr val="6ADBD9"/>
          </a:solidFill>
          <a:ln w="9525" cap="flat" cmpd="sng">
            <a:solidFill>
              <a:srgbClr val="6ADB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Open Sans" panose="020B0604020202020204"/>
            </a:endParaRPr>
          </a:p>
        </p:txBody>
      </p:sp>
    </p:spTree>
    <p:extLst>
      <p:ext uri="{BB962C8B-B14F-4D97-AF65-F5344CB8AC3E}">
        <p14:creationId xmlns:p14="http://schemas.microsoft.com/office/powerpoint/2010/main" val="13918829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dirty="0"/>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6639540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3" name="Google Shape;23;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dirty="0"/>
          </a:p>
        </p:txBody>
      </p:sp>
      <p:sp>
        <p:nvSpPr>
          <p:cNvPr id="24" name="Google Shape;24;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dirty="0"/>
          </a:p>
        </p:txBody>
      </p:sp>
      <p:sp>
        <p:nvSpPr>
          <p:cNvPr id="25" name="Google Shape;25;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492318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8" name="Google Shape;28;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6315157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dirty="0"/>
          </a:p>
        </p:txBody>
      </p:sp>
      <p:sp>
        <p:nvSpPr>
          <p:cNvPr id="31" name="Google Shape;31;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dirty="0"/>
          </a:p>
        </p:txBody>
      </p:sp>
      <p:sp>
        <p:nvSpPr>
          <p:cNvPr id="32" name="Google Shape;32;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289376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dirty="0"/>
          </a:p>
        </p:txBody>
      </p:sp>
      <p:sp>
        <p:nvSpPr>
          <p:cNvPr id="35" name="Google Shape;35;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078702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sp>
        <p:nvSpPr>
          <p:cNvPr id="37" name="Google Shape;37;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Open Sans" panose="020B0604020202020204"/>
            </a:endParaRPr>
          </a:p>
        </p:txBody>
      </p:sp>
      <p:sp>
        <p:nvSpPr>
          <p:cNvPr id="38" name="Google Shape;38;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dirty="0"/>
          </a:p>
        </p:txBody>
      </p:sp>
      <p:sp>
        <p:nvSpPr>
          <p:cNvPr id="39" name="Google Shape;39;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dirty="0"/>
          </a:p>
        </p:txBody>
      </p:sp>
      <p:sp>
        <p:nvSpPr>
          <p:cNvPr id="40" name="Google Shape;40;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dirty="0"/>
          </a:p>
        </p:txBody>
      </p:sp>
      <p:sp>
        <p:nvSpPr>
          <p:cNvPr id="41" name="Google Shape;41;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056189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2D7937-05B1-4276-9BB4-06913220BCC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FEB13B8-6628-461E-A7DC-2E6DA8BC424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D72D6DD-44F5-4F28-BDCA-45803BDB2FE2}"/>
              </a:ext>
            </a:extLst>
          </p:cNvPr>
          <p:cNvSpPr>
            <a:spLocks noGrp="1"/>
          </p:cNvSpPr>
          <p:nvPr>
            <p:ph type="dt" sz="half" idx="10"/>
          </p:nvPr>
        </p:nvSpPr>
        <p:spPr/>
        <p:txBody>
          <a:bodyPr/>
          <a:lstStyle/>
          <a:p>
            <a:r>
              <a:rPr lang="pt-BR" dirty="0"/>
              <a:t>@2021 LABDATA FIA. Copyright </a:t>
            </a:r>
            <a:r>
              <a:rPr lang="pt-BR" dirty="0" err="1"/>
              <a:t>all</a:t>
            </a:r>
            <a:r>
              <a:rPr lang="pt-BR" dirty="0"/>
              <a:t> </a:t>
            </a:r>
            <a:r>
              <a:rPr lang="pt-BR" dirty="0" err="1"/>
              <a:t>rights</a:t>
            </a:r>
            <a:r>
              <a:rPr lang="pt-BR" dirty="0"/>
              <a:t> </a:t>
            </a:r>
            <a:r>
              <a:rPr lang="pt-BR" dirty="0" err="1"/>
              <a:t>reserved</a:t>
            </a:r>
            <a:r>
              <a:rPr lang="pt-BR" dirty="0"/>
              <a:t>.</a:t>
            </a:r>
          </a:p>
        </p:txBody>
      </p:sp>
      <p:sp>
        <p:nvSpPr>
          <p:cNvPr id="5" name="Espaço Reservado para Rodapé 4">
            <a:extLst>
              <a:ext uri="{FF2B5EF4-FFF2-40B4-BE49-F238E27FC236}">
                <a16:creationId xmlns:a16="http://schemas.microsoft.com/office/drawing/2014/main" id="{A0E48BF8-21E0-4701-AFCB-C6FBB2F4D9CE}"/>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53BE8D92-1CF9-45FD-A449-2C0CE0396BDC}"/>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593483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dirty="0"/>
          </a:p>
        </p:txBody>
      </p:sp>
      <p:sp>
        <p:nvSpPr>
          <p:cNvPr id="44" name="Google Shape;44;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40367120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rPr dirty="0"/>
              <a:t>xx%</a:t>
            </a:r>
          </a:p>
        </p:txBody>
      </p:sp>
      <p:sp>
        <p:nvSpPr>
          <p:cNvPr id="47" name="Google Shape;47;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dirty="0"/>
          </a:p>
        </p:txBody>
      </p:sp>
      <p:sp>
        <p:nvSpPr>
          <p:cNvPr id="48" name="Google Shape;48;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3689297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5640774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8716AE-B139-4AEF-8AC5-FCA3837D9D7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2A8FC99-B924-4CC8-9782-1BAEFC5F50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CC39956-4D72-4527-A3D7-467AF2D5FE71}"/>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071233BF-578A-495E-A4DD-0F516A97FA24}"/>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CCABF1AF-51DC-4F1D-B6A9-EDC61394C36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6766428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2D7937-05B1-4276-9BB4-06913220BCC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FEB13B8-6628-461E-A7DC-2E6DA8BC424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D72D6DD-44F5-4F28-BDCA-45803BDB2FE2}"/>
              </a:ext>
            </a:extLst>
          </p:cNvPr>
          <p:cNvSpPr>
            <a:spLocks noGrp="1"/>
          </p:cNvSpPr>
          <p:nvPr>
            <p:ph type="dt" sz="half" idx="10"/>
          </p:nvPr>
        </p:nvSpPr>
        <p:spPr/>
        <p:txBody>
          <a:bodyPr/>
          <a:lstStyle/>
          <a:p>
            <a:r>
              <a:rPr lang="pt-BR" dirty="0"/>
              <a:t>@2021 LABDATA FIA. Copyright </a:t>
            </a:r>
            <a:r>
              <a:rPr lang="pt-BR" dirty="0" err="1"/>
              <a:t>all</a:t>
            </a:r>
            <a:r>
              <a:rPr lang="pt-BR" dirty="0"/>
              <a:t> </a:t>
            </a:r>
            <a:r>
              <a:rPr lang="pt-BR" dirty="0" err="1"/>
              <a:t>rights</a:t>
            </a:r>
            <a:r>
              <a:rPr lang="pt-BR" dirty="0"/>
              <a:t> </a:t>
            </a:r>
            <a:r>
              <a:rPr lang="pt-BR" dirty="0" err="1"/>
              <a:t>reserved</a:t>
            </a:r>
            <a:r>
              <a:rPr lang="pt-BR" dirty="0"/>
              <a:t>.</a:t>
            </a:r>
          </a:p>
        </p:txBody>
      </p:sp>
      <p:sp>
        <p:nvSpPr>
          <p:cNvPr id="5" name="Espaço Reservado para Rodapé 4">
            <a:extLst>
              <a:ext uri="{FF2B5EF4-FFF2-40B4-BE49-F238E27FC236}">
                <a16:creationId xmlns:a16="http://schemas.microsoft.com/office/drawing/2014/main" id="{A0E48BF8-21E0-4701-AFCB-C6FBB2F4D9CE}"/>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53BE8D92-1CF9-45FD-A449-2C0CE0396BDC}"/>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4805004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B89F59-64F4-4D36-975A-A572FDDF582E}"/>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649A5F1-4D26-4372-A429-02801E40C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8E34B12-ACB7-4504-857C-43022E3CDB8A}"/>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5A26DBF-39EF-46CF-8F63-50BDDAABEBF6}"/>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2DA030F6-239E-46A9-A507-CFFE4262CA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42524514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2B96D-2AF0-478F-933F-07F7CFC6452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9416FF0-4972-444F-9596-0D3DB469F903}"/>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62401C9-273D-4C9D-8957-984C097EEEB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7A0911A-2DAD-480B-87F0-51A20923BA10}"/>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92189F4B-8A4F-4301-9ED9-D98F3976699E}"/>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BBFF68CA-892C-4A00-B2E2-83ADCE4A0DC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7923075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EF6EAA-4E06-4408-B3EC-0EB395A6E87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6C8F12E-79BA-499C-B6F7-44001FE88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979B9F35-DC8D-4441-8173-70108EF0139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A0B3950-5B27-4F1D-A58E-8717968AA5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D278AB4-08CF-4C9D-9092-477BA2890D0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2D2442F-3EF2-4D4D-B104-90565C5EB228}"/>
              </a:ext>
            </a:extLst>
          </p:cNvPr>
          <p:cNvSpPr>
            <a:spLocks noGrp="1"/>
          </p:cNvSpPr>
          <p:nvPr>
            <p:ph type="dt" sz="half" idx="10"/>
          </p:nvPr>
        </p:nvSpPr>
        <p:spPr/>
        <p:txBody>
          <a:bodyPr/>
          <a:lstStyle/>
          <a:p>
            <a:r>
              <a:rPr lang="pt-BR"/>
              <a:t>@2020 FIA LABDATA. Copyright all rights reserved.</a:t>
            </a:r>
          </a:p>
        </p:txBody>
      </p:sp>
      <p:sp>
        <p:nvSpPr>
          <p:cNvPr id="8" name="Espaço Reservado para Rodapé 7">
            <a:extLst>
              <a:ext uri="{FF2B5EF4-FFF2-40B4-BE49-F238E27FC236}">
                <a16:creationId xmlns:a16="http://schemas.microsoft.com/office/drawing/2014/main" id="{0252A0B8-9F20-44DB-9508-C4AEB8319467}"/>
              </a:ext>
            </a:extLst>
          </p:cNvPr>
          <p:cNvSpPr>
            <a:spLocks noGrp="1"/>
          </p:cNvSpPr>
          <p:nvPr>
            <p:ph type="ftr" sz="quarter" idx="11"/>
          </p:nvPr>
        </p:nvSpPr>
        <p:spPr/>
        <p:txBody>
          <a:bodyPr/>
          <a:lstStyle/>
          <a:p>
            <a:r>
              <a:rPr lang="pt-BR"/>
              <a:t>labdata.fia.com.br</a:t>
            </a:r>
          </a:p>
        </p:txBody>
      </p:sp>
      <p:sp>
        <p:nvSpPr>
          <p:cNvPr id="9" name="Espaço Reservado para Número de Slide 8">
            <a:extLst>
              <a:ext uri="{FF2B5EF4-FFF2-40B4-BE49-F238E27FC236}">
                <a16:creationId xmlns:a16="http://schemas.microsoft.com/office/drawing/2014/main" id="{AA4F7A9A-8E80-4E7F-A3FC-97E9B7A0204B}"/>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8675851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2106FF-21A7-4166-8319-567BFEBA084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6C84C2D-443B-41E7-870C-BD9061D751BE}"/>
              </a:ext>
            </a:extLst>
          </p:cNvPr>
          <p:cNvSpPr>
            <a:spLocks noGrp="1"/>
          </p:cNvSpPr>
          <p:nvPr>
            <p:ph type="dt" sz="half" idx="10"/>
          </p:nvPr>
        </p:nvSpPr>
        <p:spPr/>
        <p:txBody>
          <a:bodyPr/>
          <a:lstStyle/>
          <a:p>
            <a:r>
              <a:rPr lang="pt-BR"/>
              <a:t>@2020 FIA LABDATA. Copyright all rights reserved.</a:t>
            </a:r>
          </a:p>
        </p:txBody>
      </p:sp>
      <p:sp>
        <p:nvSpPr>
          <p:cNvPr id="4" name="Espaço Reservado para Rodapé 3">
            <a:extLst>
              <a:ext uri="{FF2B5EF4-FFF2-40B4-BE49-F238E27FC236}">
                <a16:creationId xmlns:a16="http://schemas.microsoft.com/office/drawing/2014/main" id="{CE871DBC-8C7E-4790-A074-FC7CF74FD3C4}"/>
              </a:ext>
            </a:extLst>
          </p:cNvPr>
          <p:cNvSpPr>
            <a:spLocks noGrp="1"/>
          </p:cNvSpPr>
          <p:nvPr>
            <p:ph type="ftr" sz="quarter" idx="11"/>
          </p:nvPr>
        </p:nvSpPr>
        <p:spPr/>
        <p:txBody>
          <a:bodyPr/>
          <a:lstStyle/>
          <a:p>
            <a:r>
              <a:rPr lang="pt-BR"/>
              <a:t>labdata.fia.com.br</a:t>
            </a:r>
          </a:p>
        </p:txBody>
      </p:sp>
      <p:sp>
        <p:nvSpPr>
          <p:cNvPr id="5" name="Espaço Reservado para Número de Slide 4">
            <a:extLst>
              <a:ext uri="{FF2B5EF4-FFF2-40B4-BE49-F238E27FC236}">
                <a16:creationId xmlns:a16="http://schemas.microsoft.com/office/drawing/2014/main" id="{1578BE79-9371-482D-B61E-EA546C86E6B9}"/>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531295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6CFFAD7-E6C6-46C1-B5BB-817A54DEA51C}"/>
              </a:ext>
            </a:extLst>
          </p:cNvPr>
          <p:cNvSpPr>
            <a:spLocks noGrp="1"/>
          </p:cNvSpPr>
          <p:nvPr>
            <p:ph type="dt" sz="half" idx="10"/>
          </p:nvPr>
        </p:nvSpPr>
        <p:spPr/>
        <p:txBody>
          <a:bodyPr/>
          <a:lstStyle/>
          <a:p>
            <a:r>
              <a:rPr lang="pt-BR"/>
              <a:t>@2020 FIA LABDATA. Copyright all rights reserved.</a:t>
            </a:r>
          </a:p>
        </p:txBody>
      </p:sp>
      <p:sp>
        <p:nvSpPr>
          <p:cNvPr id="3" name="Espaço Reservado para Rodapé 2">
            <a:extLst>
              <a:ext uri="{FF2B5EF4-FFF2-40B4-BE49-F238E27FC236}">
                <a16:creationId xmlns:a16="http://schemas.microsoft.com/office/drawing/2014/main" id="{5E9A653A-9CBD-4578-9DFB-865325E6CB59}"/>
              </a:ext>
            </a:extLst>
          </p:cNvPr>
          <p:cNvSpPr>
            <a:spLocks noGrp="1"/>
          </p:cNvSpPr>
          <p:nvPr>
            <p:ph type="ftr" sz="quarter" idx="11"/>
          </p:nvPr>
        </p:nvSpPr>
        <p:spPr/>
        <p:txBody>
          <a:bodyPr/>
          <a:lstStyle/>
          <a:p>
            <a:r>
              <a:rPr lang="pt-BR"/>
              <a:t>labdata.fia.com.br</a:t>
            </a:r>
          </a:p>
        </p:txBody>
      </p:sp>
      <p:sp>
        <p:nvSpPr>
          <p:cNvPr id="4" name="Espaço Reservado para Número de Slide 3">
            <a:extLst>
              <a:ext uri="{FF2B5EF4-FFF2-40B4-BE49-F238E27FC236}">
                <a16:creationId xmlns:a16="http://schemas.microsoft.com/office/drawing/2014/main" id="{192D0B2D-1966-42CB-AEE8-C7136268283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781401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B89F59-64F4-4D36-975A-A572FDDF582E}"/>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649A5F1-4D26-4372-A429-02801E40C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8E34B12-ACB7-4504-857C-43022E3CDB8A}"/>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5A26DBF-39EF-46CF-8F63-50BDDAABEBF6}"/>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2DA030F6-239E-46A9-A507-CFFE4262CA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5297802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770A50-D06D-4105-8048-B11E8CBED89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6A999CF1-C8F4-4CFD-B5F6-F1E1CF44E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45658EB-1D49-4F88-9830-F607BC5F4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0002697-4E19-4C42-AFAC-8BEF8FD755C4}"/>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0DFEE884-A0F2-48DB-BA6E-D58E3438D656}"/>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6C66D9C5-2EEA-4428-9090-31AC84351FB7}"/>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4372303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5FE8F-00CA-445E-BF25-C8DAC77E594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867159A-446E-4F5D-98C3-E4556E4A3A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DA26234A-4931-4C7A-BD8E-599A6D5D8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9C5AE97-0A0D-45D5-9F36-995E18A08893}"/>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1AFF6FF8-A225-4D65-B4D2-40C6552CADFC}"/>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06B29670-B4A8-4F96-A599-1C62154F8A9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7018173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4E4ECA-2699-4B8A-AEA5-677DE68F8FC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D8FA993-DD33-4CF5-81E9-3DE9350B671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A948360-43C2-4AFA-85D0-9C25F159F447}"/>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B6AF7F78-02C3-4A92-80CE-B8D52A58E809}"/>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186E441C-F96D-47CB-A6A8-0A95EA5029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8860440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1B4729D-8C1B-4D23-AF52-8E9140BB1BB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2078809-54C6-4997-9CD5-3DB83AE275E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66F528E-0847-46D4-8041-49A698676288}"/>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71C899A7-9A4A-4159-82DF-C862B9D67091}"/>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F065081D-8656-4AC8-8D85-B2E8626046C4}"/>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003483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2B96D-2AF0-478F-933F-07F7CFC6452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9416FF0-4972-444F-9596-0D3DB469F903}"/>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62401C9-273D-4C9D-8957-984C097EEEB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7A0911A-2DAD-480B-87F0-51A20923BA10}"/>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92189F4B-8A4F-4301-9ED9-D98F3976699E}"/>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BBFF68CA-892C-4A00-B2E2-83ADCE4A0DC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83790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EF6EAA-4E06-4408-B3EC-0EB395A6E87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6C8F12E-79BA-499C-B6F7-44001FE88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979B9F35-DC8D-4441-8173-70108EF0139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A0B3950-5B27-4F1D-A58E-8717968AA5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D278AB4-08CF-4C9D-9092-477BA2890D0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2D2442F-3EF2-4D4D-B104-90565C5EB228}"/>
              </a:ext>
            </a:extLst>
          </p:cNvPr>
          <p:cNvSpPr>
            <a:spLocks noGrp="1"/>
          </p:cNvSpPr>
          <p:nvPr>
            <p:ph type="dt" sz="half" idx="10"/>
          </p:nvPr>
        </p:nvSpPr>
        <p:spPr/>
        <p:txBody>
          <a:bodyPr/>
          <a:lstStyle/>
          <a:p>
            <a:r>
              <a:rPr lang="pt-BR"/>
              <a:t>@2020 FIA LABDATA. Copyright all rights reserved.</a:t>
            </a:r>
          </a:p>
        </p:txBody>
      </p:sp>
      <p:sp>
        <p:nvSpPr>
          <p:cNvPr id="8" name="Espaço Reservado para Rodapé 7">
            <a:extLst>
              <a:ext uri="{FF2B5EF4-FFF2-40B4-BE49-F238E27FC236}">
                <a16:creationId xmlns:a16="http://schemas.microsoft.com/office/drawing/2014/main" id="{0252A0B8-9F20-44DB-9508-C4AEB8319467}"/>
              </a:ext>
            </a:extLst>
          </p:cNvPr>
          <p:cNvSpPr>
            <a:spLocks noGrp="1"/>
          </p:cNvSpPr>
          <p:nvPr>
            <p:ph type="ftr" sz="quarter" idx="11"/>
          </p:nvPr>
        </p:nvSpPr>
        <p:spPr/>
        <p:txBody>
          <a:bodyPr/>
          <a:lstStyle/>
          <a:p>
            <a:r>
              <a:rPr lang="pt-BR"/>
              <a:t>labdata.fia.com.br</a:t>
            </a:r>
          </a:p>
        </p:txBody>
      </p:sp>
      <p:sp>
        <p:nvSpPr>
          <p:cNvPr id="9" name="Espaço Reservado para Número de Slide 8">
            <a:extLst>
              <a:ext uri="{FF2B5EF4-FFF2-40B4-BE49-F238E27FC236}">
                <a16:creationId xmlns:a16="http://schemas.microsoft.com/office/drawing/2014/main" id="{AA4F7A9A-8E80-4E7F-A3FC-97E9B7A0204B}"/>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805749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2106FF-21A7-4166-8319-567BFEBA084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6C84C2D-443B-41E7-870C-BD9061D751BE}"/>
              </a:ext>
            </a:extLst>
          </p:cNvPr>
          <p:cNvSpPr>
            <a:spLocks noGrp="1"/>
          </p:cNvSpPr>
          <p:nvPr>
            <p:ph type="dt" sz="half" idx="10"/>
          </p:nvPr>
        </p:nvSpPr>
        <p:spPr/>
        <p:txBody>
          <a:bodyPr/>
          <a:lstStyle/>
          <a:p>
            <a:r>
              <a:rPr lang="pt-BR"/>
              <a:t>@2020 FIA LABDATA. Copyright all rights reserved.</a:t>
            </a:r>
          </a:p>
        </p:txBody>
      </p:sp>
      <p:sp>
        <p:nvSpPr>
          <p:cNvPr id="4" name="Espaço Reservado para Rodapé 3">
            <a:extLst>
              <a:ext uri="{FF2B5EF4-FFF2-40B4-BE49-F238E27FC236}">
                <a16:creationId xmlns:a16="http://schemas.microsoft.com/office/drawing/2014/main" id="{CE871DBC-8C7E-4790-A074-FC7CF74FD3C4}"/>
              </a:ext>
            </a:extLst>
          </p:cNvPr>
          <p:cNvSpPr>
            <a:spLocks noGrp="1"/>
          </p:cNvSpPr>
          <p:nvPr>
            <p:ph type="ftr" sz="quarter" idx="11"/>
          </p:nvPr>
        </p:nvSpPr>
        <p:spPr/>
        <p:txBody>
          <a:bodyPr/>
          <a:lstStyle/>
          <a:p>
            <a:r>
              <a:rPr lang="pt-BR"/>
              <a:t>labdata.fia.com.br</a:t>
            </a:r>
          </a:p>
        </p:txBody>
      </p:sp>
      <p:sp>
        <p:nvSpPr>
          <p:cNvPr id="5" name="Espaço Reservado para Número de Slide 4">
            <a:extLst>
              <a:ext uri="{FF2B5EF4-FFF2-40B4-BE49-F238E27FC236}">
                <a16:creationId xmlns:a16="http://schemas.microsoft.com/office/drawing/2014/main" id="{1578BE79-9371-482D-B61E-EA546C86E6B9}"/>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693006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6CFFAD7-E6C6-46C1-B5BB-817A54DEA51C}"/>
              </a:ext>
            </a:extLst>
          </p:cNvPr>
          <p:cNvSpPr>
            <a:spLocks noGrp="1"/>
          </p:cNvSpPr>
          <p:nvPr>
            <p:ph type="dt" sz="half" idx="10"/>
          </p:nvPr>
        </p:nvSpPr>
        <p:spPr/>
        <p:txBody>
          <a:bodyPr/>
          <a:lstStyle/>
          <a:p>
            <a:r>
              <a:rPr lang="pt-BR"/>
              <a:t>@2020 FIA LABDATA. Copyright all rights reserved.</a:t>
            </a:r>
          </a:p>
        </p:txBody>
      </p:sp>
      <p:sp>
        <p:nvSpPr>
          <p:cNvPr id="3" name="Espaço Reservado para Rodapé 2">
            <a:extLst>
              <a:ext uri="{FF2B5EF4-FFF2-40B4-BE49-F238E27FC236}">
                <a16:creationId xmlns:a16="http://schemas.microsoft.com/office/drawing/2014/main" id="{5E9A653A-9CBD-4578-9DFB-865325E6CB59}"/>
              </a:ext>
            </a:extLst>
          </p:cNvPr>
          <p:cNvSpPr>
            <a:spLocks noGrp="1"/>
          </p:cNvSpPr>
          <p:nvPr>
            <p:ph type="ftr" sz="quarter" idx="11"/>
          </p:nvPr>
        </p:nvSpPr>
        <p:spPr/>
        <p:txBody>
          <a:bodyPr/>
          <a:lstStyle/>
          <a:p>
            <a:r>
              <a:rPr lang="pt-BR"/>
              <a:t>labdata.fia.com.br</a:t>
            </a:r>
          </a:p>
        </p:txBody>
      </p:sp>
      <p:sp>
        <p:nvSpPr>
          <p:cNvPr id="4" name="Espaço Reservado para Número de Slide 3">
            <a:extLst>
              <a:ext uri="{FF2B5EF4-FFF2-40B4-BE49-F238E27FC236}">
                <a16:creationId xmlns:a16="http://schemas.microsoft.com/office/drawing/2014/main" id="{192D0B2D-1966-42CB-AEE8-C7136268283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190411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770A50-D06D-4105-8048-B11E8CBED89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6A999CF1-C8F4-4CFD-B5F6-F1E1CF44E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45658EB-1D49-4F88-9830-F607BC5F4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0002697-4E19-4C42-AFAC-8BEF8FD755C4}"/>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0DFEE884-A0F2-48DB-BA6E-D58E3438D656}"/>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6C66D9C5-2EEA-4428-9090-31AC84351FB7}"/>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41423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5FE8F-00CA-445E-BF25-C8DAC77E594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867159A-446E-4F5D-98C3-E4556E4A3A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DA26234A-4931-4C7A-BD8E-599A6D5D8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9C5AE97-0A0D-45D5-9F36-995E18A08893}"/>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1AFF6FF8-A225-4D65-B4D2-40C6552CADFC}"/>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06B29670-B4A8-4F96-A599-1C62154F8A9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923575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5C3565C-D140-4C0C-92F9-F31FDB21F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a:extLst>
              <a:ext uri="{FF2B5EF4-FFF2-40B4-BE49-F238E27FC236}">
                <a16:creationId xmlns:a16="http://schemas.microsoft.com/office/drawing/2014/main" id="{6DEC85DB-826E-4880-8EB7-61B52CC15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C1BE5735-FB17-4D51-86BB-86683FBBE7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4020202020204"/>
              </a:defRPr>
            </a:lvl1pPr>
          </a:lstStyle>
          <a:p>
            <a:r>
              <a:rPr lang="pt-BR" dirty="0"/>
              <a:t>@2020 FIA LABDATA. Copyright </a:t>
            </a:r>
            <a:r>
              <a:rPr lang="pt-BR" dirty="0" err="1"/>
              <a:t>all</a:t>
            </a:r>
            <a:r>
              <a:rPr lang="pt-BR" dirty="0"/>
              <a:t> </a:t>
            </a:r>
            <a:r>
              <a:rPr lang="pt-BR" dirty="0" err="1"/>
              <a:t>rights</a:t>
            </a:r>
            <a:r>
              <a:rPr lang="pt-BR" dirty="0"/>
              <a:t> </a:t>
            </a:r>
            <a:r>
              <a:rPr lang="pt-BR" dirty="0" err="1"/>
              <a:t>reserved</a:t>
            </a:r>
            <a:r>
              <a:rPr lang="pt-BR" dirty="0"/>
              <a:t>.</a:t>
            </a:r>
          </a:p>
        </p:txBody>
      </p:sp>
      <p:sp>
        <p:nvSpPr>
          <p:cNvPr id="5" name="Espaço Reservado para Rodapé 4">
            <a:extLst>
              <a:ext uri="{FF2B5EF4-FFF2-40B4-BE49-F238E27FC236}">
                <a16:creationId xmlns:a16="http://schemas.microsoft.com/office/drawing/2014/main" id="{56708B36-E06F-44CB-9761-AC85A8BEC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4020202020204"/>
              </a:defRPr>
            </a:lvl1pPr>
          </a:lstStyle>
          <a:p>
            <a:r>
              <a:rPr lang="pt-BR" dirty="0"/>
              <a:t>labdata.fia.com.br</a:t>
            </a:r>
          </a:p>
        </p:txBody>
      </p:sp>
      <p:sp>
        <p:nvSpPr>
          <p:cNvPr id="6" name="Espaço Reservado para Número de Slide 5">
            <a:extLst>
              <a:ext uri="{FF2B5EF4-FFF2-40B4-BE49-F238E27FC236}">
                <a16:creationId xmlns:a16="http://schemas.microsoft.com/office/drawing/2014/main" id="{F44006AA-26E9-4FDB-B981-0283554DA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4020202020204"/>
              </a:defRPr>
            </a:lvl1pPr>
          </a:lstStyle>
          <a:p>
            <a:fld id="{E8FB8526-A7DF-44F1-A0A0-E2C9088E1528}" type="slidenum">
              <a:rPr lang="pt-BR" smtClean="0"/>
              <a:pPr/>
              <a:t>‹nº›</a:t>
            </a:fld>
            <a:endParaRPr lang="pt-BR" dirty="0"/>
          </a:p>
        </p:txBody>
      </p:sp>
    </p:spTree>
    <p:extLst>
      <p:ext uri="{BB962C8B-B14F-4D97-AF65-F5344CB8AC3E}">
        <p14:creationId xmlns:p14="http://schemas.microsoft.com/office/powerpoint/2010/main" val="2350380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4" r:id="rId12"/>
  </p:sldLayoutIdLst>
  <p:hf sldNum="0" hdr="0" ftr="0"/>
  <p:txStyles>
    <p:titleStyle>
      <a:lvl1pPr algn="l" defTabSz="914400" rtl="0" eaLnBrk="1" latinLnBrk="0" hangingPunct="1">
        <a:lnSpc>
          <a:spcPct val="90000"/>
        </a:lnSpc>
        <a:spcBef>
          <a:spcPct val="0"/>
        </a:spcBef>
        <a:buNone/>
        <a:defRPr sz="4400" kern="1200">
          <a:solidFill>
            <a:schemeClr val="tx1"/>
          </a:solidFill>
          <a:latin typeface="Open Sans" panose="020B060402020202020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4020202020204"/>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4020202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4020202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4020202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4020202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latin typeface="Open Sans" panose="020B0604020202020204"/>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pt-BR" smtClean="0"/>
              <a:pPr/>
              <a:t>‹nº›</a:t>
            </a:fld>
            <a:endParaRPr lang="pt-BR" dirty="0"/>
          </a:p>
        </p:txBody>
      </p:sp>
    </p:spTree>
    <p:extLst>
      <p:ext uri="{BB962C8B-B14F-4D97-AF65-F5344CB8AC3E}">
        <p14:creationId xmlns:p14="http://schemas.microsoft.com/office/powerpoint/2010/main" val="314551185"/>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Open Sans" panose="020B0604020202020204"/>
          <a:ea typeface="Open Sans" panose="020B0604020202020204"/>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Open Sans" panose="020B0604020202020204"/>
          <a:ea typeface="Open Sans" panose="020B0604020202020204"/>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5C3565C-D140-4C0C-92F9-F31FDB21F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DEC85DB-826E-4880-8EB7-61B52CC15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1BE5735-FB17-4D51-86BB-86683FBBE7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6708B36-E06F-44CB-9761-AC85A8BEC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labdata.fia.com.br</a:t>
            </a:r>
          </a:p>
        </p:txBody>
      </p:sp>
      <p:sp>
        <p:nvSpPr>
          <p:cNvPr id="6" name="Espaço Reservado para Número de Slide 5">
            <a:extLst>
              <a:ext uri="{FF2B5EF4-FFF2-40B4-BE49-F238E27FC236}">
                <a16:creationId xmlns:a16="http://schemas.microsoft.com/office/drawing/2014/main" id="{F44006AA-26E9-4FDB-B981-0283554DA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FB8526-A7DF-44F1-A0A0-E2C9088E1528}" type="slidenum">
              <a:rPr lang="pt-BR" smtClean="0"/>
              <a:t>‹nº›</a:t>
            </a:fld>
            <a:endParaRPr lang="pt-BR"/>
          </a:p>
        </p:txBody>
      </p:sp>
    </p:spTree>
    <p:extLst>
      <p:ext uri="{BB962C8B-B14F-4D97-AF65-F5344CB8AC3E}">
        <p14:creationId xmlns:p14="http://schemas.microsoft.com/office/powerpoint/2010/main" val="37781229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5.jpeg"/><Relationship Id="rId5" Type="http://schemas.openxmlformats.org/officeDocument/2006/relationships/image" Target="../media/image1.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jpe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jpe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4.xml"/><Relationship Id="rId6" Type="http://schemas.openxmlformats.org/officeDocument/2006/relationships/image" Target="../media/image24.png"/><Relationship Id="rId5" Type="http://schemas.openxmlformats.org/officeDocument/2006/relationships/image" Target="../media/image6.jpe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jpe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82.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6.jpe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6.jpeg"/></Relationships>
</file>

<file path=ppt/slides/_rels/slide4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6.jpe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6.jpeg"/></Relationships>
</file>

<file path=ppt/slides/_rels/slide4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8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hyperlink" Target="idealista.com"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5.png"/><Relationship Id="rId4" Type="http://schemas.openxmlformats.org/officeDocument/2006/relationships/image" Target="../media/image6.jpe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85.png"/><Relationship Id="rId4" Type="http://schemas.openxmlformats.org/officeDocument/2006/relationships/image" Target="../media/image6.jpeg"/></Relationships>
</file>

<file path=ppt/slides/_rels/slide5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82.pn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85.png"/><Relationship Id="rId4" Type="http://schemas.openxmlformats.org/officeDocument/2006/relationships/image" Target="../media/image6.jpe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85.png"/><Relationship Id="rId4" Type="http://schemas.openxmlformats.org/officeDocument/2006/relationships/image" Target="../media/image6.jpe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6.jpe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6.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102.emf"/><Relationship Id="rId4" Type="http://schemas.openxmlformats.org/officeDocument/2006/relationships/oleObject" Target="file:///E:\Google%20Drive\P&#243;s%20Gradua&#231;&#227;o\TCC\Projeto\resultados_modelos.xlsx!Regressao_Logistica!L15C11:L28C12"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4.emf"/><Relationship Id="rId5" Type="http://schemas.openxmlformats.org/officeDocument/2006/relationships/oleObject" Target="file:///E:\Google%20Drive\P&#243;s%20Gradua&#231;&#227;o\TCC\Projeto\resultados_modelos.xlsx!Planilha1!%5bresultados_modelos.xlsx%5dPlanilha1%20Gr&#225;fico%202" TargetMode="External"/><Relationship Id="rId4" Type="http://schemas.openxmlformats.org/officeDocument/2006/relationships/slide" Target="slide50.xml"/></Relationships>
</file>

<file path=ppt/slides/_rels/slide64.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oleObject" Target="file:///E:\Google%20Drive\P&#243;s%20Gradua&#231;&#227;o\TCC\Projeto\resultados_modelos.xlsx!Planilha1!%5bresultados_modelos.xlsx%5dPlanilha1%20Gr&#225;fico%203" TargetMode="External"/><Relationship Id="rId1" Type="http://schemas.openxmlformats.org/officeDocument/2006/relationships/slideLayout" Target="../slideLayouts/slideLayout2.xml"/><Relationship Id="rId6" Type="http://schemas.openxmlformats.org/officeDocument/2006/relationships/slide" Target="slide50.xml"/><Relationship Id="rId5" Type="http://schemas.openxmlformats.org/officeDocument/2006/relationships/image" Target="../media/image6.jpeg"/><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6.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106.emf"/><Relationship Id="rId4" Type="http://schemas.openxmlformats.org/officeDocument/2006/relationships/oleObject" Target="file:///E:\Google%20Drive\P&#243;s%20Gradua&#231;&#227;o\TCC\Projeto\analise_exploratoria.xlsx!UF!%5banalise_exploratoria.xlsx%5dUF%20Gr&#225;fico%201" TargetMode="External"/></Relationships>
</file>

<file path=ppt/slides/_rels/slide67.xml.rels><?xml version="1.0" encoding="UTF-8" standalone="yes"?>
<Relationships xmlns="http://schemas.openxmlformats.org/package/2006/relationships"><Relationship Id="rId8" Type="http://schemas.openxmlformats.org/officeDocument/2006/relationships/oleObject" Target="file:///E:\Google%20Drive\P&#243;s%20Gradua&#231;&#227;o\TCC\Projeto\analise_exploratoria.xlsx!Cor_Raca!%5banalise_exploratoria.xlsx%5dCor_Raca%20Gr&#225;fico%201" TargetMode="External"/><Relationship Id="rId3" Type="http://schemas.openxmlformats.org/officeDocument/2006/relationships/slide" Target="slide40.xml"/><Relationship Id="rId7" Type="http://schemas.openxmlformats.org/officeDocument/2006/relationships/image" Target="../media/image108.e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oleObject" Target="file:///E:\Google%20Drive\P&#243;s%20Gradua&#231;&#227;o\TCC\Projeto\analise_exploratoria.xlsx!Sexo!%5banalise_exploratoria.xlsx%5dSexo%20Gr&#225;fico%201" TargetMode="External"/><Relationship Id="rId5" Type="http://schemas.openxmlformats.org/officeDocument/2006/relationships/image" Target="../media/image107.emf"/><Relationship Id="rId10" Type="http://schemas.openxmlformats.org/officeDocument/2006/relationships/image" Target="../media/image6.jpeg"/><Relationship Id="rId4" Type="http://schemas.openxmlformats.org/officeDocument/2006/relationships/oleObject" Target="file:///E:\Google%20Drive\P&#243;s%20Gradua&#231;&#227;o\TCC\Projeto\analise_exploratoria.xlsx!Estrato_POF!%5banalise_exploratoria.xlsx%5dEstrato_POF%20Gr&#225;fico%201" TargetMode="External"/><Relationship Id="rId9" Type="http://schemas.openxmlformats.org/officeDocument/2006/relationships/image" Target="../media/image109.emf"/></Relationships>
</file>

<file path=ppt/slides/_rels/slide6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10.png"/><Relationship Id="rId7" Type="http://schemas.openxmlformats.org/officeDocument/2006/relationships/slide" Target="slide40.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2.emf"/><Relationship Id="rId5" Type="http://schemas.openxmlformats.org/officeDocument/2006/relationships/oleObject" Target="file:///E:\Google%20Drive\P&#243;s%20Gradua&#231;&#227;o\TCC\Projeto\analise_exploratoria.xlsx!Idade!L3C14:L9C15" TargetMode="External"/><Relationship Id="rId4" Type="http://schemas.openxmlformats.org/officeDocument/2006/relationships/image" Target="../media/image111.png"/></Relationships>
</file>

<file path=ppt/slides/_rels/slide69.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40.xml"/><Relationship Id="rId7" Type="http://schemas.openxmlformats.org/officeDocument/2006/relationships/image" Target="../media/image114.e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oleObject" Target="file:///E:\Google%20Drive\P&#243;s%20Gradua&#231;&#227;o\TCC\Projeto\analise_exploratoria.xlsx!Trabalhou_Ult_12m!%5banalise_exploratoria.xlsx%5dTrabalhou_Ult_12m%20Gr&#225;fico%201" TargetMode="External"/><Relationship Id="rId5" Type="http://schemas.openxmlformats.org/officeDocument/2006/relationships/image" Target="../media/image113.emf"/><Relationship Id="rId4" Type="http://schemas.openxmlformats.org/officeDocument/2006/relationships/oleObject" Target="file:///E:\Google%20Drive\P&#243;s%20Gradua&#231;&#227;o\TCC\Projeto\analise_exploratoria.xlsx!Plano_Saude!%5banalise_exploratoria.xlsx%5dPlano_Saude%20Gr&#225;fico%201"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40.xml"/><Relationship Id="rId7" Type="http://schemas.openxmlformats.org/officeDocument/2006/relationships/image" Target="../media/image116.e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oleObject" Target="file:///E:\Google%20Drive\P&#243;s%20Gradua&#231;&#227;o\TCC\Projeto\analise_exploratoria.xlsx!Gastos_Sem_Renda!%5banalise_exploratoria.xlsx%5dGastos_Sem_Renda%20Gr&#225;fico%201" TargetMode="External"/><Relationship Id="rId5" Type="http://schemas.openxmlformats.org/officeDocument/2006/relationships/image" Target="../media/image115.emf"/><Relationship Id="rId4" Type="http://schemas.openxmlformats.org/officeDocument/2006/relationships/oleObject" Target="file:///E:\Google%20Drive\P&#243;s%20Gradua&#231;&#227;o\TCC\Projeto\analise_exploratoria.xlsx!Composicao!%5banalise_exploratoria.xlsx%5dComposicao%20Gr&#225;fico%201" TargetMode="External"/></Relationships>
</file>

<file path=ppt/slides/_rels/slide71.xml.rels><?xml version="1.0" encoding="UTF-8" standalone="yes"?>
<Relationships xmlns="http://schemas.openxmlformats.org/package/2006/relationships"><Relationship Id="rId8" Type="http://schemas.openxmlformats.org/officeDocument/2006/relationships/image" Target="../media/image119.emf"/><Relationship Id="rId3" Type="http://schemas.openxmlformats.org/officeDocument/2006/relationships/image" Target="../media/image117.png"/><Relationship Id="rId7" Type="http://schemas.openxmlformats.org/officeDocument/2006/relationships/oleObject" Target="file:///E:\Google%20Drive\P&#243;s%20Gradua&#231;&#227;o\TCC\Projeto\analise_exploratoria.xlsx!Idade!L12C14:L18C15"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image" Target="../media/image1.png"/><Relationship Id="rId4" Type="http://schemas.openxmlformats.org/officeDocument/2006/relationships/image" Target="../media/image118.png"/><Relationship Id="rId9" Type="http://schemas.openxmlformats.org/officeDocument/2006/relationships/image" Target="../media/image6.jpeg"/></Relationships>
</file>

<file path=ppt/slides/_rels/slide7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20.emf"/><Relationship Id="rId7" Type="http://schemas.openxmlformats.org/officeDocument/2006/relationships/slide" Target="slide40.xml"/><Relationship Id="rId2" Type="http://schemas.openxmlformats.org/officeDocument/2006/relationships/oleObject" Target="file:///E:\Google%20Drive\P&#243;s%20Gradua&#231;&#227;o\TCC\Projeto\analise_exploratoria.xlsx!Idade!L20C14:L26C15"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22.png"/><Relationship Id="rId4" Type="http://schemas.openxmlformats.org/officeDocument/2006/relationships/image" Target="../media/image121.png"/></Relationships>
</file>

<file path=ppt/slides/_rels/slide7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23.emf"/><Relationship Id="rId7" Type="http://schemas.openxmlformats.org/officeDocument/2006/relationships/slide" Target="slide40.xml"/><Relationship Id="rId2" Type="http://schemas.openxmlformats.org/officeDocument/2006/relationships/oleObject" Target="file:///E:\Google%20Drive\P&#243;s%20Gradua&#231;&#227;o\TCC\Projeto\analise_exploratoria.xlsx!Idade!L36C14:L42C15"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25.png"/><Relationship Id="rId4" Type="http://schemas.openxmlformats.org/officeDocument/2006/relationships/image" Target="../media/image124.png"/></Relationships>
</file>

<file path=ppt/slides/_rels/slide7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26.emf"/><Relationship Id="rId7" Type="http://schemas.openxmlformats.org/officeDocument/2006/relationships/slide" Target="slide40.xml"/><Relationship Id="rId2" Type="http://schemas.openxmlformats.org/officeDocument/2006/relationships/oleObject" Target="file:///E:\Google%20Drive\P&#243;s%20Gradua&#231;&#227;o\TCC\Projeto\analise_exploratoria.xlsx!Idade!L44C14:L50C15"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28.png"/><Relationship Id="rId4" Type="http://schemas.openxmlformats.org/officeDocument/2006/relationships/image" Target="../media/image127.png"/></Relationships>
</file>

<file path=ppt/slides/_rels/slide75.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oleObject" Target="file:///E:\Google%20Drive\P&#243;s%20Gradua&#231;&#227;o\TCC\Projeto\analise_exploratoria.xlsx!Idade!L52C14:L58C15" TargetMode="External"/><Relationship Id="rId7" Type="http://schemas.openxmlformats.org/officeDocument/2006/relationships/slide" Target="slide40.xml"/><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31.png"/><Relationship Id="rId4" Type="http://schemas.openxmlformats.org/officeDocument/2006/relationships/image" Target="../media/image130.emf"/></Relationships>
</file>

<file path=ppt/slides/_rels/slide76.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33.png"/><Relationship Id="rId7" Type="http://schemas.openxmlformats.org/officeDocument/2006/relationships/slide" Target="slide40.xml"/><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34.emf"/><Relationship Id="rId4" Type="http://schemas.openxmlformats.org/officeDocument/2006/relationships/oleObject" Target="file:///E:\Google%20Drive\P&#243;s%20Gradua&#231;&#227;o\TCC\Projeto\analise_exploratoria.xlsx!Idade!L60C14:L66C15" TargetMode="External"/></Relationships>
</file>

<file path=ppt/slides/_rels/slide77.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36.png"/><Relationship Id="rId7" Type="http://schemas.openxmlformats.org/officeDocument/2006/relationships/slide" Target="slide40.xml"/><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37.emf"/><Relationship Id="rId4" Type="http://schemas.openxmlformats.org/officeDocument/2006/relationships/oleObject" Target="file:///E:\Google%20Drive\P&#243;s%20Gradua&#231;&#227;o\TCC\Projeto\analise_exploratoria.xlsx!Idade!L68C14:L74C15" TargetMode="External"/></Relationships>
</file>

<file path=ppt/slides/_rels/slide7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38.emf"/><Relationship Id="rId7" Type="http://schemas.openxmlformats.org/officeDocument/2006/relationships/slide" Target="slide40.xml"/><Relationship Id="rId2" Type="http://schemas.openxmlformats.org/officeDocument/2006/relationships/oleObject" Target="file:///E:\Google%20Drive\P&#243;s%20Gradua&#231;&#227;o\TCC\Projeto\analise_exploratoria.xlsx!Idade!L76C14:L82C15"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0.png"/><Relationship Id="rId4" Type="http://schemas.openxmlformats.org/officeDocument/2006/relationships/image" Target="../media/image139.png"/></Relationships>
</file>

<file path=ppt/slides/_rels/slide79.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141.emf"/><Relationship Id="rId4" Type="http://schemas.openxmlformats.org/officeDocument/2006/relationships/oleObject" Target="file:///E:\Google%20Drive\P&#243;s%20Gradua&#231;&#227;o\TCC\Projeto\analise_exploratoria.xlsx!Instrucao!%5banalise_exploratoria.xlsx%5dInstrucao%20Gr&#225;fico%20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80.xml.rels><?xml version="1.0" encoding="UTF-8" standalone="yes"?>
<Relationships xmlns="http://schemas.openxmlformats.org/package/2006/relationships"><Relationship Id="rId8" Type="http://schemas.openxmlformats.org/officeDocument/2006/relationships/oleObject" Target="file:///E:\Google%20Drive\P&#243;s%20Gradua&#231;&#227;o\TCC\Projeto\analise_exploratoria_Bivariada.xlsx!UF!%5banalise_exploratoria_Bivariada.xlsx%5dUF%20Gr&#225;fico%203" TargetMode="External"/><Relationship Id="rId3" Type="http://schemas.openxmlformats.org/officeDocument/2006/relationships/slide" Target="slide61.xml"/><Relationship Id="rId7" Type="http://schemas.openxmlformats.org/officeDocument/2006/relationships/image" Target="../media/image145.svg"/><Relationship Id="rId12"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4.png"/><Relationship Id="rId11" Type="http://schemas.openxmlformats.org/officeDocument/2006/relationships/image" Target="../media/image147.emf"/><Relationship Id="rId5" Type="http://schemas.openxmlformats.org/officeDocument/2006/relationships/image" Target="../media/image143.svg"/><Relationship Id="rId10" Type="http://schemas.openxmlformats.org/officeDocument/2006/relationships/oleObject" Target="file:///E:\Google%20Drive\P&#243;s%20Gradua&#231;&#227;o\TCC\Projeto\analise_exploratoria_Bivariada.xlsx!Estrato_POF!%5banalise_exploratoria_Bivariada.xlsx%5dEstrato_POF%20Gr&#225;fico%201" TargetMode="External"/><Relationship Id="rId4" Type="http://schemas.openxmlformats.org/officeDocument/2006/relationships/image" Target="../media/image142.png"/><Relationship Id="rId9" Type="http://schemas.openxmlformats.org/officeDocument/2006/relationships/image" Target="../media/image146.emf"/></Relationships>
</file>

<file path=ppt/slides/_rels/slide81.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48.emf"/><Relationship Id="rId7" Type="http://schemas.openxmlformats.org/officeDocument/2006/relationships/image" Target="../media/image143.svg"/><Relationship Id="rId2" Type="http://schemas.openxmlformats.org/officeDocument/2006/relationships/oleObject" Target="file:///E:\Google%20Drive\P&#243;s%20Gradua&#231;&#227;o\TCC\Projeto\analise_exploratoria_Bivariada.xlsx!Sexo!%5banalise_exploratoria_Bivariada.xlsx%5dSexo%20Gr&#225;fico%203" TargetMode="External"/><Relationship Id="rId1" Type="http://schemas.openxmlformats.org/officeDocument/2006/relationships/slideLayout" Target="../slideLayouts/slideLayout2.xml"/><Relationship Id="rId6" Type="http://schemas.openxmlformats.org/officeDocument/2006/relationships/image" Target="../media/image142.png"/><Relationship Id="rId11" Type="http://schemas.openxmlformats.org/officeDocument/2006/relationships/image" Target="../media/image6.jpeg"/><Relationship Id="rId5" Type="http://schemas.openxmlformats.org/officeDocument/2006/relationships/image" Target="../media/image1.png"/><Relationship Id="rId10" Type="http://schemas.openxmlformats.org/officeDocument/2006/relationships/slide" Target="slide61.xml"/><Relationship Id="rId4" Type="http://schemas.openxmlformats.org/officeDocument/2006/relationships/image" Target="../media/image149.png"/><Relationship Id="rId9" Type="http://schemas.openxmlformats.org/officeDocument/2006/relationships/image" Target="../media/image145.svg"/></Relationships>
</file>

<file path=ppt/slides/_rels/slide82.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50.emf"/><Relationship Id="rId7" Type="http://schemas.openxmlformats.org/officeDocument/2006/relationships/image" Target="../media/image142.png"/><Relationship Id="rId12" Type="http://schemas.openxmlformats.org/officeDocument/2006/relationships/image" Target="../media/image6.jpeg"/><Relationship Id="rId2" Type="http://schemas.openxmlformats.org/officeDocument/2006/relationships/oleObject" Target="file:///E:\Google%20Drive\P&#243;s%20Gradua&#231;&#227;o\TCC\Projeto\analise_exploratoria_Bivariada.xlsx!Plano_Saude!%5banalise_exploratoria_Bivariada.xlsx%5dPlano_Saude%20Gr&#225;fico%203" TargetMode="Externa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slide" Target="slide61.xml"/><Relationship Id="rId5" Type="http://schemas.openxmlformats.org/officeDocument/2006/relationships/image" Target="../media/image151.emf"/><Relationship Id="rId10" Type="http://schemas.openxmlformats.org/officeDocument/2006/relationships/image" Target="../media/image145.svg"/><Relationship Id="rId4" Type="http://schemas.openxmlformats.org/officeDocument/2006/relationships/oleObject" Target="file:///E:\Google%20Drive\P&#243;s%20Gradua&#231;&#227;o\TCC\Projeto\analise_exploratoria_Bivariada.xlsx!Cor_Raca!%5banalise_exploratoria_Bivariada.xlsx%5dCor_Raca%20Gr&#225;fico%203" TargetMode="External"/><Relationship Id="rId9" Type="http://schemas.openxmlformats.org/officeDocument/2006/relationships/image" Target="../media/image144.png"/></Relationships>
</file>

<file path=ppt/slides/_rels/slide83.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52.emf"/><Relationship Id="rId7" Type="http://schemas.openxmlformats.org/officeDocument/2006/relationships/image" Target="../media/image142.png"/><Relationship Id="rId12" Type="http://schemas.openxmlformats.org/officeDocument/2006/relationships/image" Target="../media/image6.jpeg"/><Relationship Id="rId2" Type="http://schemas.openxmlformats.org/officeDocument/2006/relationships/oleObject" Target="file:///E:\Google%20Drive\P&#243;s%20Gradua&#231;&#227;o\TCC\Projeto\analise_exploratoria_Bivariada.xlsx!Gastos_Sem_Renda!%5banalise_exploratoria_Bivariada.xlsx%5dGastos_Sem_Renda%20Gr&#225;fico%203" TargetMode="Externa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slide" Target="slide61.xml"/><Relationship Id="rId5" Type="http://schemas.openxmlformats.org/officeDocument/2006/relationships/image" Target="../media/image153.emf"/><Relationship Id="rId10" Type="http://schemas.openxmlformats.org/officeDocument/2006/relationships/image" Target="../media/image145.svg"/><Relationship Id="rId4" Type="http://schemas.openxmlformats.org/officeDocument/2006/relationships/oleObject" Target="file:///E:\Google%20Drive\P&#243;s%20Gradua&#231;&#227;o\TCC\Projeto\analise_exploratoria_Bivariada.xlsx!Trabalhou_Ult_12m!%5banalise_exploratoria_Bivariada.xlsx%5dTrabalhou_Ult_12m%20Gr&#225;fico%203" TargetMode="External"/><Relationship Id="rId9" Type="http://schemas.openxmlformats.org/officeDocument/2006/relationships/image" Target="../media/image144.png"/></Relationships>
</file>

<file path=ppt/slides/_rels/slide84.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54.emf"/><Relationship Id="rId7" Type="http://schemas.openxmlformats.org/officeDocument/2006/relationships/image" Target="../media/image143.svg"/><Relationship Id="rId2" Type="http://schemas.openxmlformats.org/officeDocument/2006/relationships/oleObject" Target="file:///E:\Google%20Drive\P&#243;s%20Gradua&#231;&#227;o\TCC\Projeto\analise_exploratoria_Bivariada.xlsx!Composicao!%5banalise_exploratoria_Bivariada.xlsx%5dComposicao%20Gr&#225;fico%203" TargetMode="External"/><Relationship Id="rId1" Type="http://schemas.openxmlformats.org/officeDocument/2006/relationships/slideLayout" Target="../slideLayouts/slideLayout2.xml"/><Relationship Id="rId6" Type="http://schemas.openxmlformats.org/officeDocument/2006/relationships/image" Target="../media/image142.png"/><Relationship Id="rId11" Type="http://schemas.openxmlformats.org/officeDocument/2006/relationships/image" Target="../media/image6.jpeg"/><Relationship Id="rId5" Type="http://schemas.openxmlformats.org/officeDocument/2006/relationships/image" Target="../media/image1.png"/><Relationship Id="rId10" Type="http://schemas.openxmlformats.org/officeDocument/2006/relationships/slide" Target="slide61.xml"/><Relationship Id="rId4" Type="http://schemas.openxmlformats.org/officeDocument/2006/relationships/image" Target="../media/image155.png"/><Relationship Id="rId9" Type="http://schemas.openxmlformats.org/officeDocument/2006/relationships/image" Target="../media/image145.svg"/></Relationships>
</file>

<file path=ppt/slides/_rels/slide85.xml.rels><?xml version="1.0" encoding="UTF-8" standalone="yes"?>
<Relationships xmlns="http://schemas.openxmlformats.org/package/2006/relationships"><Relationship Id="rId8" Type="http://schemas.openxmlformats.org/officeDocument/2006/relationships/image" Target="../media/image145.svg"/><Relationship Id="rId3" Type="http://schemas.openxmlformats.org/officeDocument/2006/relationships/image" Target="../media/image157.png"/><Relationship Id="rId7" Type="http://schemas.openxmlformats.org/officeDocument/2006/relationships/image" Target="../media/image144.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43.svg"/><Relationship Id="rId5" Type="http://schemas.openxmlformats.org/officeDocument/2006/relationships/image" Target="../media/image142.png"/><Relationship Id="rId10" Type="http://schemas.openxmlformats.org/officeDocument/2006/relationships/image" Target="../media/image6.jpeg"/><Relationship Id="rId4" Type="http://schemas.openxmlformats.org/officeDocument/2006/relationships/image" Target="../media/image1.png"/><Relationship Id="rId9" Type="http://schemas.openxmlformats.org/officeDocument/2006/relationships/slide" Target="slide61.xml"/></Relationships>
</file>

<file path=ppt/slides/_rels/slide86.xml.rels><?xml version="1.0" encoding="UTF-8" standalone="yes"?>
<Relationships xmlns="http://schemas.openxmlformats.org/package/2006/relationships"><Relationship Id="rId8" Type="http://schemas.openxmlformats.org/officeDocument/2006/relationships/image" Target="../media/image145.svg"/><Relationship Id="rId3" Type="http://schemas.openxmlformats.org/officeDocument/2006/relationships/image" Target="../media/image159.png"/><Relationship Id="rId7" Type="http://schemas.openxmlformats.org/officeDocument/2006/relationships/image" Target="../media/image144.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43.svg"/><Relationship Id="rId5" Type="http://schemas.openxmlformats.org/officeDocument/2006/relationships/image" Target="../media/image142.png"/><Relationship Id="rId10" Type="http://schemas.openxmlformats.org/officeDocument/2006/relationships/image" Target="../media/image6.jpeg"/><Relationship Id="rId4" Type="http://schemas.openxmlformats.org/officeDocument/2006/relationships/image" Target="../media/image1.png"/><Relationship Id="rId9" Type="http://schemas.openxmlformats.org/officeDocument/2006/relationships/slide" Target="slide61.xml"/></Relationships>
</file>

<file path=ppt/slides/_rels/slide87.xml.rels><?xml version="1.0" encoding="UTF-8" standalone="yes"?>
<Relationships xmlns="http://schemas.openxmlformats.org/package/2006/relationships"><Relationship Id="rId8" Type="http://schemas.openxmlformats.org/officeDocument/2006/relationships/image" Target="../media/image145.svg"/><Relationship Id="rId3" Type="http://schemas.openxmlformats.org/officeDocument/2006/relationships/image" Target="../media/image161.png"/><Relationship Id="rId7" Type="http://schemas.openxmlformats.org/officeDocument/2006/relationships/image" Target="../media/image144.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43.svg"/><Relationship Id="rId5" Type="http://schemas.openxmlformats.org/officeDocument/2006/relationships/image" Target="../media/image142.png"/><Relationship Id="rId10" Type="http://schemas.openxmlformats.org/officeDocument/2006/relationships/image" Target="../media/image6.jpeg"/><Relationship Id="rId4" Type="http://schemas.openxmlformats.org/officeDocument/2006/relationships/image" Target="../media/image1.png"/><Relationship Id="rId9" Type="http://schemas.openxmlformats.org/officeDocument/2006/relationships/slide" Target="slide61.xml"/></Relationships>
</file>

<file path=ppt/slides/_rels/slide88.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62.emf"/><Relationship Id="rId7" Type="http://schemas.openxmlformats.org/officeDocument/2006/relationships/image" Target="../media/image143.svg"/><Relationship Id="rId2" Type="http://schemas.openxmlformats.org/officeDocument/2006/relationships/oleObject" Target="file:///E:\Google%20Drive\P&#243;s%20Gradua&#231;&#227;o\TCC\Projeto\analise_exploratoria_Bivariada.xlsx!Instrucao!%5banalise_exploratoria_Bivariada.xlsx%5dInstrucao%20Gr&#225;fico%202" TargetMode="External"/><Relationship Id="rId1" Type="http://schemas.openxmlformats.org/officeDocument/2006/relationships/slideLayout" Target="../slideLayouts/slideLayout2.xml"/><Relationship Id="rId6" Type="http://schemas.openxmlformats.org/officeDocument/2006/relationships/image" Target="../media/image142.png"/><Relationship Id="rId11" Type="http://schemas.openxmlformats.org/officeDocument/2006/relationships/image" Target="../media/image6.jpeg"/><Relationship Id="rId5" Type="http://schemas.openxmlformats.org/officeDocument/2006/relationships/image" Target="../media/image1.png"/><Relationship Id="rId10" Type="http://schemas.openxmlformats.org/officeDocument/2006/relationships/slide" Target="slide61.xml"/><Relationship Id="rId4" Type="http://schemas.openxmlformats.org/officeDocument/2006/relationships/image" Target="../media/image163.png"/><Relationship Id="rId9" Type="http://schemas.openxmlformats.org/officeDocument/2006/relationships/image" Target="../media/image145.svg"/></Relationships>
</file>

<file path=ppt/slides/_rels/slide89.xml.rels><?xml version="1.0" encoding="UTF-8" standalone="yes"?>
<Relationships xmlns="http://schemas.openxmlformats.org/package/2006/relationships"><Relationship Id="rId8" Type="http://schemas.openxmlformats.org/officeDocument/2006/relationships/image" Target="../media/image166.emf"/><Relationship Id="rId3" Type="http://schemas.openxmlformats.org/officeDocument/2006/relationships/oleObject" Target="file:///E:\Google%20Drive\P&#243;s%20Gradua&#231;&#227;o\TCC\Projeto\analise_exploratoria.xlsx!Variaveis_removidas!L3C14:L6C17" TargetMode="External"/><Relationship Id="rId7" Type="http://schemas.openxmlformats.org/officeDocument/2006/relationships/oleObject" Target="file:///E:\Google%20Drive\P&#243;s%20Gradua&#231;&#227;o\TCC\Projeto\analise_exploratoria.xlsx!Variaveis_removidas!L3C19:L11C22" TargetMode="Externa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65.emf"/><Relationship Id="rId5" Type="http://schemas.openxmlformats.org/officeDocument/2006/relationships/oleObject" Target="file:///E:\Google%20Drive\P&#243;s%20Gradua&#231;&#227;o\TCC\Projeto\analise_exploratoria.xlsx!Variaveis_removidas!L9C14:L12C17" TargetMode="External"/><Relationship Id="rId4" Type="http://schemas.openxmlformats.org/officeDocument/2006/relationships/image" Target="../media/image164.emf"/><Relationship Id="rId9" Type="http://schemas.openxmlformats.org/officeDocument/2006/relationships/slide" Target="slide1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jpeg"/></Relationships>
</file>

<file path=ppt/slides/_rels/slide90.xml.rels><?xml version="1.0" encoding="UTF-8" standalone="yes"?>
<Relationships xmlns="http://schemas.openxmlformats.org/package/2006/relationships"><Relationship Id="rId3" Type="http://schemas.openxmlformats.org/officeDocument/2006/relationships/oleObject" Target="file:///E:\Google%20Drive\P&#243;s%20Gradua&#231;&#227;o\TCC\Projeto\analise_exploratoria.xlsx!Variaveis_removidas!L3C24:L7C27" TargetMode="External"/><Relationship Id="rId7" Type="http://schemas.openxmlformats.org/officeDocument/2006/relationships/slide" Target="slide18.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68.emf"/><Relationship Id="rId5" Type="http://schemas.openxmlformats.org/officeDocument/2006/relationships/oleObject" Target="file:///E:\Google%20Drive\P&#243;s%20Gradua&#231;&#227;o\TCC\Projeto\analise_exploratoria.xlsx!Variaveis_removidas!L3C29:L16C32" TargetMode="External"/><Relationship Id="rId4" Type="http://schemas.openxmlformats.org/officeDocument/2006/relationships/image" Target="../media/image167.emf"/></Relationships>
</file>

<file path=ppt/slides/_rels/slide91.xml.rels><?xml version="1.0" encoding="UTF-8" standalone="yes"?>
<Relationships xmlns="http://schemas.openxmlformats.org/package/2006/relationships"><Relationship Id="rId3" Type="http://schemas.openxmlformats.org/officeDocument/2006/relationships/oleObject" Target="file:///E:\Google%20Drive\P&#243;s%20Gradua&#231;&#227;o\TCC\Projeto\analise_exploratoria.xlsx!Variaveis_removidas!L4C34:L9C37" TargetMode="External"/><Relationship Id="rId7" Type="http://schemas.openxmlformats.org/officeDocument/2006/relationships/slide" Target="slide18.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70.emf"/><Relationship Id="rId5" Type="http://schemas.openxmlformats.org/officeDocument/2006/relationships/oleObject" Target="file:///E:\Google%20Drive\P&#243;s%20Gradua&#231;&#227;o\TCC\Projeto\analise_exploratoria.xlsx!Variaveis_removidas!L32C40:L35C41" TargetMode="External"/><Relationship Id="rId4" Type="http://schemas.openxmlformats.org/officeDocument/2006/relationships/image" Target="../media/image16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89090" name="Picture 2" descr="Morar em Portugal">
            <a:extLst>
              <a:ext uri="{FF2B5EF4-FFF2-40B4-BE49-F238E27FC236}">
                <a16:creationId xmlns:a16="http://schemas.microsoft.com/office/drawing/2014/main" id="{FF6233C3-251E-454A-BF9F-B39C612496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6" r="23812" b="746"/>
          <a:stretch/>
        </p:blipFill>
        <p:spPr bwMode="auto">
          <a:xfrm>
            <a:off x="4354535" y="42517"/>
            <a:ext cx="7837465" cy="6815483"/>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oogle Shape;56;p13"/>
          <p:cNvGrpSpPr/>
          <p:nvPr/>
        </p:nvGrpSpPr>
        <p:grpSpPr>
          <a:xfrm>
            <a:off x="-3251199" y="-304800"/>
            <a:ext cx="10893700" cy="7467600"/>
            <a:chOff x="-2438400" y="-228600"/>
            <a:chExt cx="8170275" cy="5600700"/>
          </a:xfrm>
        </p:grpSpPr>
        <p:grpSp>
          <p:nvGrpSpPr>
            <p:cNvPr id="57" name="Google Shape;57;p13"/>
            <p:cNvGrpSpPr/>
            <p:nvPr/>
          </p:nvGrpSpPr>
          <p:grpSpPr>
            <a:xfrm>
              <a:off x="-2438400" y="0"/>
              <a:ext cx="8017875" cy="5372100"/>
              <a:chOff x="-2438400" y="0"/>
              <a:chExt cx="8017875" cy="5372100"/>
            </a:xfrm>
          </p:grpSpPr>
          <p:pic>
            <p:nvPicPr>
              <p:cNvPr id="58" name="Google Shape;58;p13"/>
              <p:cNvPicPr preferRelativeResize="0"/>
              <p:nvPr/>
            </p:nvPicPr>
            <p:blipFill rotWithShape="1">
              <a:blip r:embed="rId4">
                <a:alphaModFix/>
              </a:blip>
              <a:srcRect l="-43947"/>
              <a:stretch/>
            </p:blipFill>
            <p:spPr>
              <a:xfrm rot="10800000" flipH="1">
                <a:off x="-2438400" y="0"/>
                <a:ext cx="7987800" cy="5143500"/>
              </a:xfrm>
              <a:prstGeom prst="trapezoid">
                <a:avLst>
                  <a:gd name="adj" fmla="val 41313"/>
                </a:avLst>
              </a:prstGeom>
              <a:noFill/>
              <a:ln>
                <a:noFill/>
              </a:ln>
            </p:spPr>
          </p:pic>
          <p:cxnSp>
            <p:nvCxnSpPr>
              <p:cNvPr id="59" name="Google Shape;59;p13"/>
              <p:cNvCxnSpPr/>
              <p:nvPr/>
            </p:nvCxnSpPr>
            <p:spPr>
              <a:xfrm flipH="1">
                <a:off x="3371775" y="0"/>
                <a:ext cx="2207700" cy="5372100"/>
              </a:xfrm>
              <a:prstGeom prst="straightConnector1">
                <a:avLst/>
              </a:prstGeom>
              <a:noFill/>
              <a:ln w="28575" cap="flat" cmpd="sng">
                <a:solidFill>
                  <a:srgbClr val="6ADBD9"/>
                </a:solidFill>
                <a:prstDash val="solid"/>
                <a:round/>
                <a:headEnd type="none" w="med" len="med"/>
                <a:tailEnd type="none" w="med" len="med"/>
              </a:ln>
            </p:spPr>
          </p:cxnSp>
        </p:grpSp>
        <p:cxnSp>
          <p:nvCxnSpPr>
            <p:cNvPr id="60" name="Google Shape;60;p13"/>
            <p:cNvCxnSpPr/>
            <p:nvPr/>
          </p:nvCxnSpPr>
          <p:spPr>
            <a:xfrm flipH="1">
              <a:off x="3524175" y="-228600"/>
              <a:ext cx="2207700" cy="5372100"/>
            </a:xfrm>
            <a:prstGeom prst="straightConnector1">
              <a:avLst/>
            </a:prstGeom>
            <a:noFill/>
            <a:ln w="19050" cap="flat" cmpd="sng">
              <a:solidFill>
                <a:srgbClr val="6ADBD9"/>
              </a:solidFill>
              <a:prstDash val="solid"/>
              <a:round/>
              <a:headEnd type="none" w="med" len="med"/>
              <a:tailEnd type="none" w="med" len="med"/>
            </a:ln>
          </p:spPr>
        </p:cxnSp>
      </p:grpSp>
      <p:sp>
        <p:nvSpPr>
          <p:cNvPr id="64" name="Google Shape;64;p13"/>
          <p:cNvSpPr txBox="1"/>
          <p:nvPr/>
        </p:nvSpPr>
        <p:spPr>
          <a:xfrm>
            <a:off x="494631" y="5630388"/>
            <a:ext cx="4330800" cy="508000"/>
          </a:xfrm>
          <a:prstGeom prst="rect">
            <a:avLst/>
          </a:prstGeom>
          <a:noFill/>
          <a:ln>
            <a:noFill/>
          </a:ln>
        </p:spPr>
        <p:txBody>
          <a:bodyPr spcFirstLastPara="1" wrap="square" lIns="121900" tIns="121900" rIns="121900" bIns="121900" anchor="t" anchorCtr="0">
            <a:noAutofit/>
          </a:bodyPr>
          <a:lstStyle/>
          <a:p>
            <a:pPr defTabSz="1219170">
              <a:buClr>
                <a:srgbClr val="000000"/>
              </a:buClr>
            </a:pPr>
            <a:endParaRPr lang="pt-BR" sz="1200" kern="0" dirty="0">
              <a:solidFill>
                <a:schemeClr val="bg1"/>
              </a:solidFill>
              <a:latin typeface="Open Sans"/>
              <a:ea typeface="Open Sans"/>
              <a:cs typeface="Open Sans"/>
              <a:sym typeface="Open Sans"/>
            </a:endParaRPr>
          </a:p>
          <a:p>
            <a:pPr defTabSz="1219170">
              <a:buClr>
                <a:srgbClr val="000000"/>
              </a:buClr>
            </a:pPr>
            <a:r>
              <a:rPr lang="pt-BR" sz="1200" kern="0" dirty="0">
                <a:solidFill>
                  <a:schemeClr val="bg1"/>
                </a:solidFill>
                <a:latin typeface="Open Sans"/>
                <a:ea typeface="Open Sans"/>
                <a:cs typeface="Open Sans"/>
                <a:sym typeface="Open Sans"/>
              </a:rPr>
              <a:t>01/2022</a:t>
            </a:r>
            <a:endParaRPr kern="0" dirty="0">
              <a:solidFill>
                <a:schemeClr val="bg1"/>
              </a:solidFill>
              <a:latin typeface="Open Sans"/>
              <a:ea typeface="Open Sans"/>
              <a:cs typeface="Open Sans"/>
              <a:sym typeface="Open Sans"/>
            </a:endParaRPr>
          </a:p>
        </p:txBody>
      </p:sp>
      <p:grpSp>
        <p:nvGrpSpPr>
          <p:cNvPr id="16" name="Agrupar 15">
            <a:extLst>
              <a:ext uri="{FF2B5EF4-FFF2-40B4-BE49-F238E27FC236}">
                <a16:creationId xmlns:a16="http://schemas.microsoft.com/office/drawing/2014/main" id="{9684D99A-72DF-4D5F-8D9A-5736DBDA7732}"/>
              </a:ext>
            </a:extLst>
          </p:cNvPr>
          <p:cNvGrpSpPr/>
          <p:nvPr/>
        </p:nvGrpSpPr>
        <p:grpSpPr>
          <a:xfrm>
            <a:off x="16118" y="27970"/>
            <a:ext cx="5266000" cy="5143500"/>
            <a:chOff x="4063978" y="94597"/>
            <a:chExt cx="2977228" cy="2308431"/>
          </a:xfrm>
        </p:grpSpPr>
        <p:sp>
          <p:nvSpPr>
            <p:cNvPr id="17" name="Retângulo 16">
              <a:extLst>
                <a:ext uri="{FF2B5EF4-FFF2-40B4-BE49-F238E27FC236}">
                  <a16:creationId xmlns:a16="http://schemas.microsoft.com/office/drawing/2014/main" id="{AE5BFAF2-8E54-436D-B6EE-98DEE8DABB4E}"/>
                </a:ext>
              </a:extLst>
            </p:cNvPr>
            <p:cNvSpPr/>
            <p:nvPr/>
          </p:nvSpPr>
          <p:spPr>
            <a:xfrm rot="10800000">
              <a:off x="4063978" y="94597"/>
              <a:ext cx="2977228" cy="2308431"/>
            </a:xfrm>
            <a:prstGeom prst="rect">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pic>
          <p:nvPicPr>
            <p:cNvPr id="18" name="Google Shape;62;p13">
              <a:extLst>
                <a:ext uri="{FF2B5EF4-FFF2-40B4-BE49-F238E27FC236}">
                  <a16:creationId xmlns:a16="http://schemas.microsoft.com/office/drawing/2014/main" id="{64E7C09F-0341-482E-BCB1-79FB64B2AB76}"/>
                </a:ext>
              </a:extLst>
            </p:cNvPr>
            <p:cNvPicPr preferRelativeResize="0"/>
            <p:nvPr/>
          </p:nvPicPr>
          <p:blipFill>
            <a:blip r:embed="rId5">
              <a:alphaModFix/>
            </a:blip>
            <a:stretch>
              <a:fillRect/>
            </a:stretch>
          </p:blipFill>
          <p:spPr>
            <a:xfrm rot="10800000" flipH="1">
              <a:off x="4126949" y="96004"/>
              <a:ext cx="2027620" cy="1407280"/>
            </a:xfrm>
            <a:prstGeom prst="rect">
              <a:avLst/>
            </a:prstGeom>
            <a:noFill/>
            <a:ln>
              <a:noFill/>
            </a:ln>
          </p:spPr>
        </p:pic>
      </p:grpSp>
      <p:sp>
        <p:nvSpPr>
          <p:cNvPr id="12" name="Title Placeholder 1">
            <a:extLst>
              <a:ext uri="{FF2B5EF4-FFF2-40B4-BE49-F238E27FC236}">
                <a16:creationId xmlns:a16="http://schemas.microsoft.com/office/drawing/2014/main" id="{07F0ED33-AD32-4C33-85BB-32CDD38A7B6A}"/>
              </a:ext>
            </a:extLst>
          </p:cNvPr>
          <p:cNvSpPr txBox="1">
            <a:spLocks/>
          </p:cNvSpPr>
          <p:nvPr/>
        </p:nvSpPr>
        <p:spPr>
          <a:xfrm>
            <a:off x="401194" y="3691283"/>
            <a:ext cx="5456681" cy="1080181"/>
          </a:xfrm>
          <a:prstGeom prst="rect">
            <a:avLst/>
          </a:prstGeom>
          <a:noFill/>
          <a:ln>
            <a:noFill/>
          </a:ln>
        </p:spPr>
        <p:txBody>
          <a:bodyPr spcFirstLastPara="1" wrap="square" lIns="121900" tIns="121900" rIns="121900" bIns="121900" anchor="t" anchorCtr="0">
            <a:noAutofit/>
          </a:bodyPr>
          <a:lstStyle>
            <a:defPPr>
              <a:defRPr lang="pt-BR"/>
            </a:defPPr>
            <a:lvl1pPr defTabSz="1219170">
              <a:buClr>
                <a:srgbClr val="000000"/>
              </a:buClr>
              <a:defRPr sz="1867" b="1" kern="0">
                <a:solidFill>
                  <a:srgbClr val="666666"/>
                </a:solidFill>
                <a:latin typeface="Open Sans"/>
                <a:ea typeface="Open Sans"/>
                <a:cs typeface="Open Sans"/>
              </a:defRPr>
            </a:lvl1pPr>
          </a:lstStyle>
          <a:p>
            <a:r>
              <a:rPr lang="pt-BR" sz="2400" dirty="0">
                <a:solidFill>
                  <a:srgbClr val="434343"/>
                </a:solidFill>
                <a:latin typeface="Open Sans" panose="020B0604020202020204" charset="0"/>
                <a:ea typeface="Open Sans" panose="020B0604020202020204" charset="0"/>
                <a:cs typeface="Open Sans" panose="020B0604020202020204" charset="0"/>
              </a:rPr>
              <a:t>Modelo preditivo de Alugueis na Região Metropolitana de Lisboa</a:t>
            </a:r>
          </a:p>
        </p:txBody>
      </p:sp>
      <p:pic>
        <p:nvPicPr>
          <p:cNvPr id="21" name="Imagem 20"/>
          <p:cNvPicPr>
            <a:picLocks noChangeAspect="1"/>
          </p:cNvPicPr>
          <p:nvPr/>
        </p:nvPicPr>
        <p:blipFill rotWithShape="1">
          <a:blip r:embed="rId6" cstate="print">
            <a:extLst>
              <a:ext uri="{28A0092B-C50C-407E-A947-70E740481C1C}">
                <a14:useLocalDpi xmlns:a14="http://schemas.microsoft.com/office/drawing/2010/main" val="0"/>
              </a:ext>
            </a:extLst>
          </a:blip>
          <a:srcRect l="7580" t="41980" r="8724" b="41925"/>
          <a:stretch/>
        </p:blipFill>
        <p:spPr>
          <a:xfrm>
            <a:off x="494631" y="5145192"/>
            <a:ext cx="2523075" cy="485196"/>
          </a:xfrm>
          <a:prstGeom prst="round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6" name="Google Shape;579;p26">
            <a:extLst>
              <a:ext uri="{FF2B5EF4-FFF2-40B4-BE49-F238E27FC236}">
                <a16:creationId xmlns:a16="http://schemas.microsoft.com/office/drawing/2014/main" id="{EE2F58C6-F2B3-B8E5-CDA9-FCB594AB6CA0}"/>
              </a:ext>
            </a:extLst>
          </p:cNvPr>
          <p:cNvSpPr/>
          <p:nvPr/>
        </p:nvSpPr>
        <p:spPr>
          <a:xfrm>
            <a:off x="7938776" y="1103749"/>
            <a:ext cx="4253224" cy="975173"/>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229" name="Google Shape;229;p8"/>
          <p:cNvPicPr preferRelativeResize="0"/>
          <p:nvPr/>
        </p:nvPicPr>
        <p:blipFill rotWithShape="1">
          <a:blip r:embed="rId3">
            <a:alphaModFix/>
          </a:blip>
          <a:srcRect/>
          <a:stretch/>
        </p:blipFill>
        <p:spPr>
          <a:xfrm flipH="1">
            <a:off x="9259381" y="4383155"/>
            <a:ext cx="2932619" cy="2474845"/>
          </a:xfrm>
          <a:prstGeom prst="rect">
            <a:avLst/>
          </a:prstGeom>
          <a:noFill/>
          <a:ln>
            <a:noFill/>
          </a:ln>
        </p:spPr>
      </p:pic>
      <p:sp>
        <p:nvSpPr>
          <p:cNvPr id="230" name="Google Shape;230;p8"/>
          <p:cNvSpPr txBox="1"/>
          <p:nvPr/>
        </p:nvSpPr>
        <p:spPr>
          <a:xfrm>
            <a:off x="11529390" y="379620"/>
            <a:ext cx="274983"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6ADBD9"/>
              </a:buClr>
              <a:buSzPts val="1200"/>
              <a:buFont typeface="Open Sans"/>
              <a:buNone/>
            </a:pPr>
            <a:fld id="{00000000-1234-1234-1234-123412341234}" type="slidenum">
              <a:rPr lang="pt-BR" sz="1200" b="0" i="0" u="none" strike="noStrike" cap="none">
                <a:solidFill>
                  <a:srgbClr val="6ADBD9"/>
                </a:solidFill>
                <a:latin typeface="Open Sans"/>
                <a:ea typeface="Open Sans"/>
                <a:cs typeface="Open Sans"/>
                <a:sym typeface="Open Sans"/>
              </a:rPr>
              <a:t>10</a:t>
            </a:fld>
            <a:endParaRPr sz="1200" b="0" i="0" u="none" strike="noStrike" cap="none">
              <a:solidFill>
                <a:srgbClr val="6ADBD9"/>
              </a:solidFill>
              <a:latin typeface="Open Sans"/>
              <a:ea typeface="Open Sans"/>
              <a:cs typeface="Open Sans"/>
              <a:sym typeface="Open Sans"/>
            </a:endParaRPr>
          </a:p>
        </p:txBody>
      </p:sp>
      <p:sp>
        <p:nvSpPr>
          <p:cNvPr id="231" name="Google Shape;231;p8"/>
          <p:cNvSpPr/>
          <p:nvPr/>
        </p:nvSpPr>
        <p:spPr>
          <a:xfrm>
            <a:off x="11529391" y="419377"/>
            <a:ext cx="274983" cy="251791"/>
          </a:xfrm>
          <a:prstGeom prst="pentagon">
            <a:avLst>
              <a:gd name="hf" fmla="val 105146"/>
              <a:gd name="vf" fmla="val 110557"/>
            </a:avLst>
          </a:prstGeom>
          <a:noFill/>
          <a:ln w="12700" cap="flat" cmpd="sng">
            <a:solidFill>
              <a:srgbClr val="6ADB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6ADBD9"/>
              </a:solidFill>
              <a:latin typeface="Open Sans"/>
              <a:ea typeface="Open Sans"/>
              <a:cs typeface="Open Sans"/>
              <a:sym typeface="Open Sans"/>
            </a:endParaRPr>
          </a:p>
        </p:txBody>
      </p:sp>
      <p:sp>
        <p:nvSpPr>
          <p:cNvPr id="232" name="Google Shape;232;p8"/>
          <p:cNvSpPr txBox="1"/>
          <p:nvPr/>
        </p:nvSpPr>
        <p:spPr>
          <a:xfrm>
            <a:off x="3646800" y="314551"/>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3. Base de Dados</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PIADMI17 </a:t>
            </a:r>
            <a:endParaRPr dirty="0"/>
          </a:p>
        </p:txBody>
      </p:sp>
      <p:pic>
        <p:nvPicPr>
          <p:cNvPr id="233" name="Google Shape;233;p8"/>
          <p:cNvPicPr preferRelativeResize="0"/>
          <p:nvPr/>
        </p:nvPicPr>
        <p:blipFill rotWithShape="1">
          <a:blip r:embed="rId4">
            <a:alphaModFix/>
          </a:blip>
          <a:srcRect l="7580" t="41980" r="8724" b="41925"/>
          <a:stretch/>
        </p:blipFill>
        <p:spPr>
          <a:xfrm>
            <a:off x="6544277" y="6347292"/>
            <a:ext cx="1705361" cy="327947"/>
          </a:xfrm>
          <a:prstGeom prst="rect">
            <a:avLst/>
          </a:prstGeom>
          <a:noFill/>
          <a:ln>
            <a:noFill/>
          </a:ln>
        </p:spPr>
      </p:pic>
      <p:sp>
        <p:nvSpPr>
          <p:cNvPr id="234" name="Google Shape;234;p8"/>
          <p:cNvSpPr/>
          <p:nvPr/>
        </p:nvSpPr>
        <p:spPr>
          <a:xfrm>
            <a:off x="3852073" y="1336167"/>
            <a:ext cx="7200000" cy="23082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600" b="1" dirty="0">
                <a:solidFill>
                  <a:srgbClr val="434343"/>
                </a:solidFill>
                <a:latin typeface="Open Sans"/>
                <a:ea typeface="Open Sans"/>
                <a:cs typeface="Open Sans"/>
                <a:sym typeface="Open Sans"/>
              </a:rPr>
              <a:t>Dados:</a:t>
            </a:r>
            <a:endParaRPr dirty="0"/>
          </a:p>
          <a:p>
            <a:pPr marL="285750" indent="-285750">
              <a:buFont typeface="Arial" panose="020B0604020202020204" pitchFamily="34" charset="0"/>
              <a:buChar char="•"/>
            </a:pPr>
            <a:r>
              <a:rPr lang="pt-BR" sz="1600" dirty="0">
                <a:solidFill>
                  <a:srgbClr val="434343"/>
                </a:solidFill>
                <a:latin typeface="Open Sans" panose="020B0604020202020204"/>
              </a:rPr>
              <a:t>Dados Demográficos</a:t>
            </a:r>
          </a:p>
          <a:p>
            <a:pPr marL="742950" lvl="1" indent="-285750">
              <a:buFont typeface="Arial" panose="020B0604020202020204" pitchFamily="34" charset="0"/>
              <a:buChar char="•"/>
            </a:pPr>
            <a:r>
              <a:rPr lang="pt-BR" sz="1600" dirty="0">
                <a:solidFill>
                  <a:srgbClr val="434343"/>
                </a:solidFill>
                <a:latin typeface="Open Sans" panose="020B0604020202020204"/>
              </a:rPr>
              <a:t>308 Municípios</a:t>
            </a:r>
          </a:p>
          <a:p>
            <a:pPr marL="742950" lvl="1" indent="-285750">
              <a:buFont typeface="Arial" panose="020B0604020202020204" pitchFamily="34" charset="0"/>
              <a:buChar char="•"/>
            </a:pPr>
            <a:r>
              <a:rPr lang="pt-BR" sz="1600" dirty="0">
                <a:solidFill>
                  <a:srgbClr val="434343"/>
                </a:solidFill>
                <a:latin typeface="Open Sans" panose="020B0604020202020204"/>
              </a:rPr>
              <a:t>33 variáveis</a:t>
            </a:r>
          </a:p>
          <a:p>
            <a:pPr marL="0" marR="0" lvl="0" indent="0" algn="l" rtl="0">
              <a:spcBef>
                <a:spcPts val="0"/>
              </a:spcBef>
              <a:spcAft>
                <a:spcPts val="0"/>
              </a:spcAft>
              <a:buNone/>
            </a:pPr>
            <a:endParaRPr sz="1600" b="1" dirty="0">
              <a:solidFill>
                <a:srgbClr val="434343"/>
              </a:solidFill>
              <a:latin typeface="Open Sans"/>
              <a:ea typeface="Open Sans"/>
              <a:cs typeface="Open Sans"/>
              <a:sym typeface="Open Sans"/>
            </a:endParaRPr>
          </a:p>
          <a:p>
            <a:pPr marL="0" marR="0" lvl="0" indent="0" algn="l" rtl="0">
              <a:spcBef>
                <a:spcPts val="0"/>
              </a:spcBef>
              <a:spcAft>
                <a:spcPts val="0"/>
              </a:spcAft>
              <a:buNone/>
            </a:pPr>
            <a:r>
              <a:rPr lang="pt-BR" sz="1600" b="1" dirty="0">
                <a:solidFill>
                  <a:srgbClr val="434343"/>
                </a:solidFill>
                <a:latin typeface="Open Sans"/>
                <a:ea typeface="Open Sans"/>
                <a:cs typeface="Open Sans"/>
                <a:sym typeface="Open Sans"/>
              </a:rPr>
              <a:t>Origem:</a:t>
            </a:r>
            <a:endParaRPr dirty="0"/>
          </a:p>
          <a:p>
            <a:pPr marL="285750" marR="0" lvl="0" indent="-285750" algn="l" rtl="0">
              <a:spcBef>
                <a:spcPts val="0"/>
              </a:spcBef>
              <a:spcAft>
                <a:spcPts val="0"/>
              </a:spcAft>
              <a:buClr>
                <a:srgbClr val="434343"/>
              </a:buClr>
              <a:buSzPts val="1600"/>
              <a:buFont typeface="Arial"/>
              <a:buChar char="•"/>
            </a:pPr>
            <a:r>
              <a:rPr lang="en-US" sz="1600" dirty="0">
                <a:solidFill>
                  <a:srgbClr val="434343"/>
                </a:solidFill>
                <a:latin typeface="Open Sans"/>
                <a:ea typeface="Open Sans"/>
                <a:cs typeface="Open Sans"/>
                <a:sym typeface="Open Sans"/>
              </a:rPr>
              <a:t>Site </a:t>
            </a:r>
            <a:r>
              <a:rPr lang="en-US" sz="1600" dirty="0" err="1">
                <a:solidFill>
                  <a:srgbClr val="434343"/>
                </a:solidFill>
                <a:latin typeface="Open Sans"/>
                <a:ea typeface="Open Sans"/>
                <a:cs typeface="Open Sans"/>
                <a:sym typeface="Open Sans"/>
              </a:rPr>
              <a:t>Pordata</a:t>
            </a:r>
            <a:endParaRPr dirty="0"/>
          </a:p>
          <a:p>
            <a:pPr marL="0" marR="0" lvl="0" indent="0" algn="just" rtl="0">
              <a:lnSpc>
                <a:spcPct val="100000"/>
              </a:lnSpc>
              <a:spcBef>
                <a:spcPts val="0"/>
              </a:spcBef>
              <a:spcAft>
                <a:spcPts val="0"/>
              </a:spcAft>
              <a:buClr>
                <a:schemeClr val="dk1"/>
              </a:buClr>
              <a:buSzPts val="1600"/>
              <a:buFont typeface="Calibri"/>
              <a:buNone/>
            </a:pPr>
            <a:endParaRPr sz="1600" dirty="0">
              <a:solidFill>
                <a:srgbClr val="434343"/>
              </a:solidFill>
              <a:latin typeface="Open Sans"/>
              <a:ea typeface="Open Sans"/>
              <a:cs typeface="Open Sans"/>
              <a:sym typeface="Open Sans"/>
            </a:endParaRPr>
          </a:p>
          <a:p>
            <a:pPr marL="0" marR="0" lvl="0" indent="0" algn="just" rtl="0">
              <a:lnSpc>
                <a:spcPct val="100000"/>
              </a:lnSpc>
              <a:spcBef>
                <a:spcPts val="0"/>
              </a:spcBef>
              <a:spcAft>
                <a:spcPts val="0"/>
              </a:spcAft>
              <a:buClr>
                <a:schemeClr val="dk1"/>
              </a:buClr>
              <a:buSzPts val="1600"/>
              <a:buFont typeface="Calibri"/>
              <a:buNone/>
            </a:pPr>
            <a:endParaRPr sz="1600" dirty="0">
              <a:solidFill>
                <a:srgbClr val="434343"/>
              </a:solidFill>
              <a:latin typeface="Open Sans"/>
              <a:ea typeface="Open Sans"/>
              <a:cs typeface="Open Sans"/>
              <a:sym typeface="Open Sans"/>
            </a:endParaRPr>
          </a:p>
        </p:txBody>
      </p:sp>
      <p:grpSp>
        <p:nvGrpSpPr>
          <p:cNvPr id="235" name="Google Shape;235;p8"/>
          <p:cNvGrpSpPr/>
          <p:nvPr/>
        </p:nvGrpSpPr>
        <p:grpSpPr>
          <a:xfrm>
            <a:off x="0" y="0"/>
            <a:ext cx="3445568" cy="6858002"/>
            <a:chOff x="0" y="0"/>
            <a:chExt cx="3445566" cy="6858001"/>
          </a:xfrm>
        </p:grpSpPr>
        <p:sp>
          <p:nvSpPr>
            <p:cNvPr id="236" name="Google Shape;236;p8"/>
            <p:cNvSpPr/>
            <p:nvPr/>
          </p:nvSpPr>
          <p:spPr>
            <a:xfrm>
              <a:off x="0" y="0"/>
              <a:ext cx="3445566" cy="68580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237" name="Google Shape;237;p8" descr="Google Shape;198;p28"/>
            <p:cNvPicPr preferRelativeResize="0"/>
            <p:nvPr/>
          </p:nvPicPr>
          <p:blipFill rotWithShape="1">
            <a:blip r:embed="rId3">
              <a:alphaModFix/>
            </a:blip>
            <a:srcRect/>
            <a:stretch/>
          </p:blipFill>
          <p:spPr>
            <a:xfrm flipH="1">
              <a:off x="1085430" y="5043720"/>
              <a:ext cx="2360136" cy="1814281"/>
            </a:xfrm>
            <a:prstGeom prst="rect">
              <a:avLst/>
            </a:prstGeom>
            <a:noFill/>
            <a:ln>
              <a:noFill/>
            </a:ln>
          </p:spPr>
        </p:pic>
      </p:grpSp>
      <p:sp>
        <p:nvSpPr>
          <p:cNvPr id="238" name="Google Shape;238;p8"/>
          <p:cNvSpPr txBox="1"/>
          <p:nvPr/>
        </p:nvSpPr>
        <p:spPr>
          <a:xfrm>
            <a:off x="45726" y="4471659"/>
            <a:ext cx="3354116" cy="713235"/>
          </a:xfrm>
          <a:prstGeom prst="rect">
            <a:avLst/>
          </a:prstGeom>
          <a:noFill/>
          <a:ln>
            <a:noFill/>
          </a:ln>
        </p:spPr>
        <p:txBody>
          <a:bodyPr spcFirstLastPara="1" wrap="square" lIns="45675" tIns="45675" rIns="45675" bIns="45675" anchor="ctr" anchorCtr="0">
            <a:normAutofit/>
          </a:bodyPr>
          <a:lstStyle/>
          <a:p>
            <a:pPr marL="0" marR="0" lvl="0" indent="0" algn="ctr" rtl="0">
              <a:spcBef>
                <a:spcPts val="0"/>
              </a:spcBef>
              <a:spcAft>
                <a:spcPts val="0"/>
              </a:spcAft>
              <a:buNone/>
            </a:pPr>
            <a:endParaRPr sz="2400" b="1">
              <a:solidFill>
                <a:srgbClr val="FFFFFF"/>
              </a:solidFill>
              <a:latin typeface="Open Sans"/>
              <a:ea typeface="Open Sans"/>
              <a:cs typeface="Open Sans"/>
              <a:sym typeface="Open Sans"/>
            </a:endParaRPr>
          </a:p>
        </p:txBody>
      </p:sp>
      <p:pic>
        <p:nvPicPr>
          <p:cNvPr id="239" name="Google Shape;239;p8" descr="Google Shape;237;p30"/>
          <p:cNvPicPr preferRelativeResize="0"/>
          <p:nvPr/>
        </p:nvPicPr>
        <p:blipFill rotWithShape="1">
          <a:blip r:embed="rId5">
            <a:alphaModFix/>
          </a:blip>
          <a:srcRect/>
          <a:stretch/>
        </p:blipFill>
        <p:spPr>
          <a:xfrm>
            <a:off x="508484" y="2357599"/>
            <a:ext cx="2428599" cy="2428599"/>
          </a:xfrm>
          <a:prstGeom prst="rect">
            <a:avLst/>
          </a:prstGeom>
          <a:noFill/>
          <a:ln>
            <a:noFill/>
          </a:ln>
        </p:spPr>
      </p:pic>
      <p:sp>
        <p:nvSpPr>
          <p:cNvPr id="240" name="Google Shape;240;p8"/>
          <p:cNvSpPr/>
          <p:nvPr/>
        </p:nvSpPr>
        <p:spPr>
          <a:xfrm>
            <a:off x="3852073" y="4068849"/>
            <a:ext cx="8063485" cy="73744"/>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10" name="Imagem 9">
            <a:extLst>
              <a:ext uri="{FF2B5EF4-FFF2-40B4-BE49-F238E27FC236}">
                <a16:creationId xmlns:a16="http://schemas.microsoft.com/office/drawing/2014/main" id="{D5E78028-61BA-CDE4-357C-A0AF01CE9D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3836" y="2008621"/>
            <a:ext cx="2777800" cy="2083350"/>
          </a:xfrm>
          <a:prstGeom prst="rect">
            <a:avLst/>
          </a:prstGeom>
        </p:spPr>
      </p:pic>
      <p:sp>
        <p:nvSpPr>
          <p:cNvPr id="241" name="Google Shape;241;p8"/>
          <p:cNvSpPr txBox="1"/>
          <p:nvPr/>
        </p:nvSpPr>
        <p:spPr>
          <a:xfrm>
            <a:off x="3852072" y="4375011"/>
            <a:ext cx="6624736" cy="19697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200" b="1" dirty="0">
                <a:solidFill>
                  <a:srgbClr val="434343"/>
                </a:solidFill>
                <a:latin typeface="Open Sans"/>
                <a:ea typeface="Open Sans"/>
                <a:cs typeface="Open Sans"/>
                <a:sym typeface="Open Sans"/>
              </a:rPr>
              <a:t>Sobre:</a:t>
            </a:r>
            <a:endParaRPr dirty="0"/>
          </a:p>
          <a:p>
            <a:pPr marL="0" marR="0" lvl="0" indent="0" algn="l" rtl="0">
              <a:spcBef>
                <a:spcPts val="0"/>
              </a:spcBef>
              <a:spcAft>
                <a:spcPts val="0"/>
              </a:spcAft>
              <a:buNone/>
            </a:pPr>
            <a:endParaRPr sz="1200" b="1" dirty="0">
              <a:solidFill>
                <a:srgbClr val="434343"/>
              </a:solidFill>
              <a:latin typeface="Open Sans"/>
              <a:ea typeface="Open Sans"/>
              <a:cs typeface="Open Sans"/>
              <a:sym typeface="Open Sans"/>
            </a:endParaRPr>
          </a:p>
          <a:p>
            <a:pPr marL="285750" indent="-285750">
              <a:buFont typeface="Arial" panose="020B0604020202020204" pitchFamily="34" charset="0"/>
              <a:buChar char="•"/>
            </a:pPr>
            <a:r>
              <a:rPr lang="pt-BR" sz="1200" b="1" i="0" dirty="0" err="1">
                <a:effectLst/>
                <a:latin typeface="Söhne"/>
              </a:rPr>
              <a:t>Pordata</a:t>
            </a:r>
            <a:r>
              <a:rPr lang="pt-BR" sz="1200" b="0" i="0" dirty="0">
                <a:solidFill>
                  <a:srgbClr val="374151"/>
                </a:solidFill>
                <a:effectLst/>
                <a:latin typeface="Söhne"/>
              </a:rPr>
              <a:t> é uma base de dados estatísticos sobre Portugal contemporâneo, abrangendo diversas categorias temáticas desde demografia, educação, saúde até economia e ambiente. Na seção dedicada a dados demográficos, o </a:t>
            </a:r>
            <a:r>
              <a:rPr lang="pt-BR" sz="1200" b="0" i="0" dirty="0" err="1">
                <a:solidFill>
                  <a:srgbClr val="374151"/>
                </a:solidFill>
                <a:effectLst/>
                <a:latin typeface="Söhne"/>
              </a:rPr>
              <a:t>Pordata</a:t>
            </a:r>
            <a:r>
              <a:rPr lang="pt-BR" sz="1200" b="0" i="0" dirty="0">
                <a:solidFill>
                  <a:srgbClr val="374151"/>
                </a:solidFill>
                <a:effectLst/>
                <a:latin typeface="Söhne"/>
              </a:rPr>
              <a:t> oferece uma variedade de estatísticas que refletem a composição, a evolução e outras características pertinentes da população portuguesa.</a:t>
            </a:r>
          </a:p>
          <a:p>
            <a:pPr marL="285750" indent="-285750">
              <a:buFont typeface="Arial" panose="020B0604020202020204" pitchFamily="34" charset="0"/>
              <a:buChar char="•"/>
            </a:pPr>
            <a:endParaRPr lang="pt-BR" sz="1200" b="0" i="0" dirty="0">
              <a:solidFill>
                <a:srgbClr val="374151"/>
              </a:solidFill>
              <a:effectLst/>
              <a:latin typeface="Söhne"/>
            </a:endParaRPr>
          </a:p>
          <a:p>
            <a:pPr marL="285750" indent="-285750">
              <a:buFont typeface="Arial" panose="020B0604020202020204" pitchFamily="34" charset="0"/>
              <a:buChar char="•"/>
            </a:pPr>
            <a:endParaRPr lang="pt-BR" sz="1200" b="1" dirty="0">
              <a:solidFill>
                <a:srgbClr val="434343"/>
              </a:solidFill>
              <a:latin typeface="Open Sans" panose="020B0604020202020204"/>
            </a:endParaRPr>
          </a:p>
          <a:p>
            <a:pPr marL="285750" indent="-285750">
              <a:buFont typeface="Arial" panose="020B0604020202020204" pitchFamily="34" charset="0"/>
              <a:buChar char="•"/>
            </a:pPr>
            <a:endParaRPr lang="pt-BR" sz="1200" b="1" dirty="0">
              <a:solidFill>
                <a:srgbClr val="434343"/>
              </a:solidFill>
              <a:latin typeface="Open Sans" panose="020B0604020202020204"/>
            </a:endParaRPr>
          </a:p>
          <a:p>
            <a:pPr marL="0" marR="0" lvl="0" indent="0" algn="l" rtl="0">
              <a:spcBef>
                <a:spcPts val="0"/>
              </a:spcBef>
              <a:spcAft>
                <a:spcPts val="0"/>
              </a:spcAft>
              <a:buNone/>
            </a:pPr>
            <a:endParaRPr sz="1400" b="1" dirty="0">
              <a:solidFill>
                <a:srgbClr val="434343"/>
              </a:solidFill>
              <a:latin typeface="Open Sans"/>
              <a:ea typeface="Open Sans"/>
              <a:cs typeface="Open Sans"/>
              <a:sym typeface="Open Sans"/>
            </a:endParaRPr>
          </a:p>
        </p:txBody>
      </p:sp>
      <p:pic>
        <p:nvPicPr>
          <p:cNvPr id="5" name="Gráfico 4">
            <a:extLst>
              <a:ext uri="{FF2B5EF4-FFF2-40B4-BE49-F238E27FC236}">
                <a16:creationId xmlns:a16="http://schemas.microsoft.com/office/drawing/2014/main" id="{BBDE65A1-4A30-8BDD-B824-06DAA1DDBF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90256" y="1280731"/>
            <a:ext cx="3476625" cy="609600"/>
          </a:xfrm>
          <a:prstGeom prst="rect">
            <a:avLst/>
          </a:prstGeom>
        </p:spPr>
      </p:pic>
    </p:spTree>
    <p:extLst>
      <p:ext uri="{BB962C8B-B14F-4D97-AF65-F5344CB8AC3E}">
        <p14:creationId xmlns:p14="http://schemas.microsoft.com/office/powerpoint/2010/main" val="1137766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8967" y="1118712"/>
            <a:ext cx="9961332" cy="458496"/>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3.iii. </a:t>
            </a:r>
            <a:r>
              <a:rPr lang="pt-BR" dirty="0">
                <a:solidFill>
                  <a:srgbClr val="434343"/>
                </a:solidFill>
                <a:latin typeface="Open Sans" panose="020B0604020202020204" charset="0"/>
                <a:ea typeface="Open Sans" panose="020B0604020202020204" charset="0"/>
                <a:cs typeface="Open Sans" panose="020B0604020202020204" charset="0"/>
              </a:rPr>
              <a:t>Todas</a:t>
            </a:r>
            <a:r>
              <a:rPr lang="en-US" dirty="0">
                <a:solidFill>
                  <a:srgbClr val="434343"/>
                </a:solidFill>
                <a:latin typeface="Open Sans" panose="020B0604020202020204" charset="0"/>
                <a:ea typeface="Open Sans" panose="020B0604020202020204" charset="0"/>
                <a:cs typeface="Open Sans" panose="020B0604020202020204" charset="0"/>
              </a:rPr>
              <a:t> as </a:t>
            </a:r>
            <a:r>
              <a:rPr lang="pt-BR" dirty="0">
                <a:solidFill>
                  <a:srgbClr val="434343"/>
                </a:solidFill>
                <a:latin typeface="Open Sans" panose="020B0604020202020204" charset="0"/>
                <a:ea typeface="Open Sans" panose="020B0604020202020204" charset="0"/>
                <a:cs typeface="Open Sans" panose="020B0604020202020204" charset="0"/>
              </a:rPr>
              <a:t>variáveis</a:t>
            </a:r>
            <a:r>
              <a:rPr lang="en-US" dirty="0">
                <a:solidFill>
                  <a:srgbClr val="434343"/>
                </a:solidFill>
                <a:latin typeface="Open Sans" panose="020B0604020202020204" charset="0"/>
                <a:ea typeface="Open Sans" panose="020B0604020202020204" charset="0"/>
                <a:cs typeface="Open Sans" panose="020B0604020202020204" charset="0"/>
              </a:rPr>
              <a:t> da Base</a:t>
            </a: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43856"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11</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8602" y="4727252"/>
            <a:ext cx="2628806" cy="2116755"/>
          </a:xfrm>
          <a:prstGeom prst="rect">
            <a:avLst/>
          </a:prstGeom>
          <a:noFill/>
          <a:ln>
            <a:noFill/>
          </a:ln>
        </p:spPr>
      </p:pic>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9" name="CaixaDeTexto 18">
            <a:extLst>
              <a:ext uri="{FF2B5EF4-FFF2-40B4-BE49-F238E27FC236}">
                <a16:creationId xmlns:a16="http://schemas.microsoft.com/office/drawing/2014/main" id="{CB3D7212-EC7E-4238-8717-3F016530E6D3}"/>
              </a:ext>
            </a:extLst>
          </p:cNvPr>
          <p:cNvSpPr txBox="1"/>
          <p:nvPr/>
        </p:nvSpPr>
        <p:spPr>
          <a:xfrm>
            <a:off x="360000" y="1194072"/>
            <a:ext cx="7940502" cy="307777"/>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dirty="0">
                <a:solidFill>
                  <a:srgbClr val="434343"/>
                </a:solidFill>
                <a:latin typeface="Open Sans" panose="020B0604020202020204"/>
              </a:rPr>
              <a:t>A base de dados apresenta </a:t>
            </a:r>
            <a:r>
              <a:rPr lang="pt-BR" sz="1400" b="1" dirty="0">
                <a:solidFill>
                  <a:srgbClr val="434343"/>
                </a:solidFill>
                <a:latin typeface="Open Sans" panose="020B0604020202020204"/>
              </a:rPr>
              <a:t>33 variáveis</a:t>
            </a:r>
            <a:endParaRPr lang="pt-BR" sz="1400" dirty="0">
              <a:solidFill>
                <a:srgbClr val="434343"/>
              </a:solidFill>
              <a:latin typeface="Open Sans" panose="020B0604020202020204"/>
            </a:endParaRPr>
          </a:p>
        </p:txBody>
      </p:sp>
      <p:sp>
        <p:nvSpPr>
          <p:cNvPr id="21" name="Espaço Reservado para Data 5">
            <a:extLst>
              <a:ext uri="{FF2B5EF4-FFF2-40B4-BE49-F238E27FC236}">
                <a16:creationId xmlns:a16="http://schemas.microsoft.com/office/drawing/2014/main" id="{51012455-C88E-4BA1-B3B6-1C38C3207CB0}"/>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grpSp>
        <p:nvGrpSpPr>
          <p:cNvPr id="24" name="Agrupar 23">
            <a:extLst>
              <a:ext uri="{FF2B5EF4-FFF2-40B4-BE49-F238E27FC236}">
                <a16:creationId xmlns:a16="http://schemas.microsoft.com/office/drawing/2014/main" id="{33622191-D49C-4D55-957E-234D6440914C}"/>
              </a:ext>
            </a:extLst>
          </p:cNvPr>
          <p:cNvGrpSpPr/>
          <p:nvPr/>
        </p:nvGrpSpPr>
        <p:grpSpPr>
          <a:xfrm>
            <a:off x="5167439" y="1972173"/>
            <a:ext cx="720000" cy="720000"/>
            <a:chOff x="691070" y="1696305"/>
            <a:chExt cx="720000" cy="720000"/>
          </a:xfrm>
        </p:grpSpPr>
        <p:sp>
          <p:nvSpPr>
            <p:cNvPr id="4" name="Elipse 3">
              <a:extLst>
                <a:ext uri="{FF2B5EF4-FFF2-40B4-BE49-F238E27FC236}">
                  <a16:creationId xmlns:a16="http://schemas.microsoft.com/office/drawing/2014/main" id="{60C14F39-7E76-4307-931D-9895D37A753D}"/>
                </a:ext>
              </a:extLst>
            </p:cNvPr>
            <p:cNvSpPr>
              <a:spLocks noChangeAspect="1"/>
            </p:cNvSpPr>
            <p:nvPr/>
          </p:nvSpPr>
          <p:spPr>
            <a:xfrm>
              <a:off x="691070" y="1696305"/>
              <a:ext cx="720000" cy="72000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id="{BDC7358C-41AE-4845-B688-7020A1B242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639382">
              <a:off x="763070" y="1768305"/>
              <a:ext cx="576000" cy="576000"/>
            </a:xfrm>
            <a:prstGeom prst="rect">
              <a:avLst/>
            </a:prstGeom>
          </p:spPr>
        </p:pic>
      </p:grpSp>
      <p:sp>
        <p:nvSpPr>
          <p:cNvPr id="8" name="CaixaDeTexto 7">
            <a:extLst>
              <a:ext uri="{FF2B5EF4-FFF2-40B4-BE49-F238E27FC236}">
                <a16:creationId xmlns:a16="http://schemas.microsoft.com/office/drawing/2014/main" id="{AD511B8E-C70A-CA8B-5D8A-4599D2E4DD91}"/>
              </a:ext>
            </a:extLst>
          </p:cNvPr>
          <p:cNvSpPr txBox="1"/>
          <p:nvPr/>
        </p:nvSpPr>
        <p:spPr>
          <a:xfrm>
            <a:off x="3347603" y="2744085"/>
            <a:ext cx="4359673" cy="338554"/>
          </a:xfrm>
          <a:prstGeom prst="rect">
            <a:avLst/>
          </a:prstGeom>
          <a:noFill/>
        </p:spPr>
        <p:txBody>
          <a:bodyPr wrap="square">
            <a:spAutoFit/>
          </a:bodyPr>
          <a:lstStyle/>
          <a:p>
            <a:pPr algn="ctr"/>
            <a:r>
              <a:rPr lang="da-DK" sz="1600" b="1" dirty="0">
                <a:solidFill>
                  <a:srgbClr val="434343"/>
                </a:solidFill>
                <a:latin typeface="Open Sans"/>
                <a:ea typeface="Open Sans"/>
                <a:cs typeface="Open Sans"/>
              </a:rPr>
              <a:t>Variaveis Estatisticas dos municipios</a:t>
            </a:r>
          </a:p>
        </p:txBody>
      </p:sp>
      <p:sp>
        <p:nvSpPr>
          <p:cNvPr id="9" name="CaixaDeTexto 8">
            <a:extLst>
              <a:ext uri="{FF2B5EF4-FFF2-40B4-BE49-F238E27FC236}">
                <a16:creationId xmlns:a16="http://schemas.microsoft.com/office/drawing/2014/main" id="{6FDC9535-0AD5-6978-2862-A123D99F2610}"/>
              </a:ext>
            </a:extLst>
          </p:cNvPr>
          <p:cNvSpPr txBox="1"/>
          <p:nvPr/>
        </p:nvSpPr>
        <p:spPr>
          <a:xfrm>
            <a:off x="2387921" y="3193363"/>
            <a:ext cx="1794955" cy="1323439"/>
          </a:xfrm>
          <a:prstGeom prst="rect">
            <a:avLst/>
          </a:prstGeom>
          <a:noFill/>
        </p:spPr>
        <p:txBody>
          <a:bodyPr wrap="square">
            <a:spAutoFit/>
          </a:bodyPr>
          <a:lstStyle/>
          <a:p>
            <a:r>
              <a:rPr lang="pt-BR" sz="800" b="1" dirty="0"/>
              <a:t>Distribuição Faixa Etária</a:t>
            </a:r>
            <a:r>
              <a:rPr lang="pt-BR" sz="800" dirty="0"/>
              <a:t>	</a:t>
            </a:r>
          </a:p>
          <a:p>
            <a:r>
              <a:rPr lang="pt-BR" sz="800" dirty="0"/>
              <a:t>- </a:t>
            </a:r>
            <a:r>
              <a:rPr lang="pt-BR" sz="800" dirty="0" err="1"/>
              <a:t>Numero_Faixa_Etaria</a:t>
            </a:r>
            <a:r>
              <a:rPr lang="pt-BR" sz="800" dirty="0"/>
              <a:t>_&gt;65</a:t>
            </a:r>
          </a:p>
          <a:p>
            <a:r>
              <a:rPr lang="pt-BR" sz="800" dirty="0"/>
              <a:t>- Numero_Faixa_Etaria_0-14</a:t>
            </a:r>
          </a:p>
          <a:p>
            <a:r>
              <a:rPr lang="pt-BR" sz="800" dirty="0"/>
              <a:t>- Numero_Faixa_Etaria_15-64</a:t>
            </a:r>
          </a:p>
          <a:p>
            <a:r>
              <a:rPr lang="pt-BR" sz="800" dirty="0"/>
              <a:t>- </a:t>
            </a:r>
            <a:r>
              <a:rPr lang="pt-BR" sz="800" dirty="0" err="1"/>
              <a:t>Percentual_Faixa_Etaria</a:t>
            </a:r>
            <a:r>
              <a:rPr lang="pt-BR" sz="800" dirty="0"/>
              <a:t>_&gt;65</a:t>
            </a:r>
          </a:p>
          <a:p>
            <a:r>
              <a:rPr lang="pt-BR" sz="800" dirty="0"/>
              <a:t>- Percentual_Faixa_Etaria_0-14</a:t>
            </a:r>
          </a:p>
          <a:p>
            <a:r>
              <a:rPr lang="pt-BR" sz="800" dirty="0"/>
              <a:t>- Percentual_Faixa_Etaria_15-64</a:t>
            </a:r>
          </a:p>
          <a:p>
            <a:endParaRPr lang="pt-BR" sz="800" dirty="0"/>
          </a:p>
          <a:p>
            <a:endParaRPr lang="pt-BR" sz="800" dirty="0"/>
          </a:p>
        </p:txBody>
      </p:sp>
      <p:sp>
        <p:nvSpPr>
          <p:cNvPr id="10" name="CaixaDeTexto 9">
            <a:extLst>
              <a:ext uri="{FF2B5EF4-FFF2-40B4-BE49-F238E27FC236}">
                <a16:creationId xmlns:a16="http://schemas.microsoft.com/office/drawing/2014/main" id="{58BAD70A-D726-0A9C-F68F-CF97F0B7078A}"/>
              </a:ext>
            </a:extLst>
          </p:cNvPr>
          <p:cNvSpPr txBox="1"/>
          <p:nvPr/>
        </p:nvSpPr>
        <p:spPr>
          <a:xfrm>
            <a:off x="4348358" y="3182501"/>
            <a:ext cx="1252745" cy="1200329"/>
          </a:xfrm>
          <a:prstGeom prst="rect">
            <a:avLst/>
          </a:prstGeom>
          <a:noFill/>
        </p:spPr>
        <p:txBody>
          <a:bodyPr wrap="square">
            <a:spAutoFit/>
          </a:bodyPr>
          <a:lstStyle/>
          <a:p>
            <a:r>
              <a:rPr lang="pt-BR" sz="800" b="1" dirty="0"/>
              <a:t>Localização Município	</a:t>
            </a:r>
            <a:endParaRPr lang="pt-BR" sz="800" dirty="0"/>
          </a:p>
          <a:p>
            <a:r>
              <a:rPr lang="pt-BR" sz="800" dirty="0"/>
              <a:t>- Ambito_Geografico</a:t>
            </a:r>
          </a:p>
          <a:p>
            <a:r>
              <a:rPr lang="pt-BR" sz="800" dirty="0"/>
              <a:t>- </a:t>
            </a:r>
            <a:r>
              <a:rPr lang="pt-BR" sz="800" dirty="0" err="1"/>
              <a:t>Nome_Cidade</a:t>
            </a:r>
            <a:endParaRPr lang="pt-BR" sz="800" dirty="0"/>
          </a:p>
          <a:p>
            <a:r>
              <a:rPr lang="pt-BR" sz="800" dirty="0"/>
              <a:t>- </a:t>
            </a:r>
            <a:r>
              <a:rPr lang="pt-BR" sz="800" dirty="0" err="1"/>
              <a:t>Nome_Regiao</a:t>
            </a:r>
            <a:endParaRPr lang="pt-BR" sz="800" dirty="0"/>
          </a:p>
          <a:p>
            <a:r>
              <a:rPr lang="pt-BR" sz="800" dirty="0"/>
              <a:t>- </a:t>
            </a:r>
            <a:r>
              <a:rPr lang="pt-BR" sz="800" dirty="0" err="1"/>
              <a:t>Endereco_Municipio</a:t>
            </a:r>
            <a:endParaRPr lang="pt-BR" sz="800" dirty="0"/>
          </a:p>
          <a:p>
            <a:r>
              <a:rPr lang="pt-BR" sz="800" dirty="0"/>
              <a:t>- </a:t>
            </a:r>
            <a:r>
              <a:rPr lang="pt-BR" sz="800" dirty="0" err="1"/>
              <a:t>Latitude_Municipio</a:t>
            </a:r>
            <a:endParaRPr lang="pt-BR" sz="800" dirty="0"/>
          </a:p>
          <a:p>
            <a:r>
              <a:rPr lang="pt-BR" sz="800" dirty="0"/>
              <a:t>- </a:t>
            </a:r>
            <a:r>
              <a:rPr lang="pt-BR" sz="800" dirty="0" err="1"/>
              <a:t>Longitude_Municipio</a:t>
            </a:r>
            <a:endParaRPr lang="pt-BR" sz="800" dirty="0"/>
          </a:p>
          <a:p>
            <a:endParaRPr lang="pt-BR" sz="800" dirty="0"/>
          </a:p>
        </p:txBody>
      </p:sp>
      <p:sp>
        <p:nvSpPr>
          <p:cNvPr id="12" name="CaixaDeTexto 11">
            <a:extLst>
              <a:ext uri="{FF2B5EF4-FFF2-40B4-BE49-F238E27FC236}">
                <a16:creationId xmlns:a16="http://schemas.microsoft.com/office/drawing/2014/main" id="{C5E3CAA7-F3C2-7B4A-3C47-C849FF708679}"/>
              </a:ext>
            </a:extLst>
          </p:cNvPr>
          <p:cNvSpPr txBox="1"/>
          <p:nvPr/>
        </p:nvSpPr>
        <p:spPr>
          <a:xfrm>
            <a:off x="438137" y="3188087"/>
            <a:ext cx="1898663" cy="584775"/>
          </a:xfrm>
          <a:prstGeom prst="rect">
            <a:avLst/>
          </a:prstGeom>
          <a:noFill/>
        </p:spPr>
        <p:txBody>
          <a:bodyPr wrap="square">
            <a:spAutoFit/>
          </a:bodyPr>
          <a:lstStyle/>
          <a:p>
            <a:r>
              <a:rPr lang="pt-BR" sz="800" b="1" dirty="0"/>
              <a:t>Cultura e Lazer</a:t>
            </a:r>
            <a:r>
              <a:rPr lang="pt-BR" sz="800" dirty="0"/>
              <a:t>	</a:t>
            </a:r>
          </a:p>
          <a:p>
            <a:endParaRPr lang="pt-BR" sz="800" dirty="0"/>
          </a:p>
          <a:p>
            <a:r>
              <a:rPr lang="pt-BR" sz="800" dirty="0"/>
              <a:t>- </a:t>
            </a:r>
            <a:r>
              <a:rPr lang="pt-BR" sz="800" dirty="0" err="1"/>
              <a:t>Quantidade_Cinemas</a:t>
            </a:r>
            <a:endParaRPr lang="pt-BR" sz="800" dirty="0"/>
          </a:p>
          <a:p>
            <a:r>
              <a:rPr lang="pt-BR" sz="800" dirty="0"/>
              <a:t>- </a:t>
            </a:r>
            <a:r>
              <a:rPr lang="pt-BR" sz="800" dirty="0" err="1"/>
              <a:t>Quantidade_Shows_Exibicoes_Teatro</a:t>
            </a:r>
            <a:endParaRPr lang="pt-BR" sz="800" dirty="0"/>
          </a:p>
        </p:txBody>
      </p:sp>
      <p:sp>
        <p:nvSpPr>
          <p:cNvPr id="14" name="CaixaDeTexto 13">
            <a:extLst>
              <a:ext uri="{FF2B5EF4-FFF2-40B4-BE49-F238E27FC236}">
                <a16:creationId xmlns:a16="http://schemas.microsoft.com/office/drawing/2014/main" id="{6E4AF097-4AEF-BA5B-E141-E27EBFDDDCF9}"/>
              </a:ext>
            </a:extLst>
          </p:cNvPr>
          <p:cNvSpPr txBox="1"/>
          <p:nvPr/>
        </p:nvSpPr>
        <p:spPr>
          <a:xfrm>
            <a:off x="8300502" y="4319748"/>
            <a:ext cx="1976800" cy="584775"/>
          </a:xfrm>
          <a:prstGeom prst="rect">
            <a:avLst/>
          </a:prstGeom>
          <a:noFill/>
        </p:spPr>
        <p:txBody>
          <a:bodyPr wrap="square">
            <a:spAutoFit/>
          </a:bodyPr>
          <a:lstStyle/>
          <a:p>
            <a:r>
              <a:rPr lang="pt-BR" sz="800" b="1" dirty="0"/>
              <a:t>Densidade populacional</a:t>
            </a:r>
            <a:r>
              <a:rPr lang="pt-BR" sz="800" dirty="0"/>
              <a:t>	</a:t>
            </a:r>
          </a:p>
          <a:p>
            <a:r>
              <a:rPr lang="pt-BR" sz="800" dirty="0"/>
              <a:t>- </a:t>
            </a:r>
            <a:r>
              <a:rPr lang="pt-BR" sz="800" dirty="0" err="1"/>
              <a:t>Densidade_populacional_Estrangeiros</a:t>
            </a:r>
            <a:endParaRPr lang="pt-BR" sz="800" dirty="0"/>
          </a:p>
          <a:p>
            <a:r>
              <a:rPr lang="pt-BR" sz="800" dirty="0"/>
              <a:t>- </a:t>
            </a:r>
            <a:r>
              <a:rPr lang="pt-BR" sz="800" dirty="0" err="1"/>
              <a:t>Densidade_populacional_por_Km</a:t>
            </a:r>
            <a:endParaRPr lang="pt-BR" sz="800" dirty="0"/>
          </a:p>
        </p:txBody>
      </p:sp>
      <p:sp>
        <p:nvSpPr>
          <p:cNvPr id="16" name="CaixaDeTexto 15">
            <a:extLst>
              <a:ext uri="{FF2B5EF4-FFF2-40B4-BE49-F238E27FC236}">
                <a16:creationId xmlns:a16="http://schemas.microsoft.com/office/drawing/2014/main" id="{7153A723-CBE4-A7E5-6F99-AA5FB1475ACF}"/>
              </a:ext>
            </a:extLst>
          </p:cNvPr>
          <p:cNvSpPr txBox="1"/>
          <p:nvPr/>
        </p:nvSpPr>
        <p:spPr>
          <a:xfrm>
            <a:off x="2387921" y="4312007"/>
            <a:ext cx="1786151" cy="584775"/>
          </a:xfrm>
          <a:prstGeom prst="rect">
            <a:avLst/>
          </a:prstGeom>
          <a:noFill/>
        </p:spPr>
        <p:txBody>
          <a:bodyPr wrap="square">
            <a:spAutoFit/>
          </a:bodyPr>
          <a:lstStyle/>
          <a:p>
            <a:r>
              <a:rPr lang="pt-BR" sz="800" b="1" dirty="0"/>
              <a:t>Desenvolvimento urbano</a:t>
            </a:r>
            <a:r>
              <a:rPr lang="pt-BR" sz="800" dirty="0"/>
              <a:t>	</a:t>
            </a:r>
          </a:p>
          <a:p>
            <a:r>
              <a:rPr lang="pt-BR" sz="800" dirty="0"/>
              <a:t>- </a:t>
            </a:r>
            <a:r>
              <a:rPr lang="pt-BR" sz="800" dirty="0" err="1"/>
              <a:t>Quantidade_Bancos</a:t>
            </a:r>
            <a:endParaRPr lang="pt-BR" sz="800" dirty="0"/>
          </a:p>
          <a:p>
            <a:r>
              <a:rPr lang="pt-BR" sz="800" dirty="0"/>
              <a:t>- </a:t>
            </a:r>
            <a:r>
              <a:rPr lang="pt-BR" sz="800" dirty="0" err="1"/>
              <a:t>Quantidade_Construcoes_Novas</a:t>
            </a:r>
            <a:endParaRPr lang="pt-BR" sz="800" dirty="0"/>
          </a:p>
        </p:txBody>
      </p:sp>
      <p:sp>
        <p:nvSpPr>
          <p:cNvPr id="26" name="CaixaDeTexto 25">
            <a:extLst>
              <a:ext uri="{FF2B5EF4-FFF2-40B4-BE49-F238E27FC236}">
                <a16:creationId xmlns:a16="http://schemas.microsoft.com/office/drawing/2014/main" id="{838BCD71-BC13-412C-1103-528D4FC69144}"/>
              </a:ext>
            </a:extLst>
          </p:cNvPr>
          <p:cNvSpPr txBox="1"/>
          <p:nvPr/>
        </p:nvSpPr>
        <p:spPr>
          <a:xfrm>
            <a:off x="447794" y="4319749"/>
            <a:ext cx="2111220" cy="584775"/>
          </a:xfrm>
          <a:prstGeom prst="rect">
            <a:avLst/>
          </a:prstGeom>
          <a:noFill/>
        </p:spPr>
        <p:txBody>
          <a:bodyPr wrap="square">
            <a:spAutoFit/>
          </a:bodyPr>
          <a:lstStyle/>
          <a:p>
            <a:r>
              <a:rPr lang="pt-BR" sz="800" b="1" dirty="0"/>
              <a:t>Distância dos Centros urbanos</a:t>
            </a:r>
          </a:p>
          <a:p>
            <a:endParaRPr lang="pt-BR" sz="800" dirty="0"/>
          </a:p>
          <a:p>
            <a:r>
              <a:rPr lang="pt-BR" sz="800" dirty="0"/>
              <a:t>- </a:t>
            </a:r>
            <a:r>
              <a:rPr lang="pt-BR" sz="800" dirty="0" err="1"/>
              <a:t>Distancia_dirigindo_de_Lisboa_Portugal</a:t>
            </a:r>
            <a:r>
              <a:rPr lang="pt-BR" sz="800" dirty="0"/>
              <a:t>	</a:t>
            </a:r>
          </a:p>
          <a:p>
            <a:r>
              <a:rPr lang="pt-BR" sz="800" dirty="0"/>
              <a:t>- </a:t>
            </a:r>
            <a:r>
              <a:rPr lang="pt-BR" sz="800" dirty="0" err="1"/>
              <a:t>Distancia_dirigindo_de_Porto_Portugal</a:t>
            </a:r>
            <a:endParaRPr lang="pt-BR" sz="800" dirty="0"/>
          </a:p>
        </p:txBody>
      </p:sp>
      <p:sp>
        <p:nvSpPr>
          <p:cNvPr id="28" name="CaixaDeTexto 27">
            <a:extLst>
              <a:ext uri="{FF2B5EF4-FFF2-40B4-BE49-F238E27FC236}">
                <a16:creationId xmlns:a16="http://schemas.microsoft.com/office/drawing/2014/main" id="{2E259038-FE82-3B6F-6622-7AD4BFB8140E}"/>
              </a:ext>
            </a:extLst>
          </p:cNvPr>
          <p:cNvSpPr txBox="1"/>
          <p:nvPr/>
        </p:nvSpPr>
        <p:spPr>
          <a:xfrm>
            <a:off x="5772939" y="3211571"/>
            <a:ext cx="2398314" cy="954107"/>
          </a:xfrm>
          <a:prstGeom prst="rect">
            <a:avLst/>
          </a:prstGeom>
          <a:noFill/>
        </p:spPr>
        <p:txBody>
          <a:bodyPr wrap="square">
            <a:spAutoFit/>
          </a:bodyPr>
          <a:lstStyle/>
          <a:p>
            <a:r>
              <a:rPr lang="pt-BR" sz="800" b="1" dirty="0"/>
              <a:t>Educação</a:t>
            </a:r>
            <a:r>
              <a:rPr lang="pt-BR" sz="800" dirty="0"/>
              <a:t>	</a:t>
            </a:r>
          </a:p>
          <a:p>
            <a:endParaRPr lang="pt-BR" sz="800" dirty="0"/>
          </a:p>
          <a:p>
            <a:r>
              <a:rPr lang="pt-BR" sz="800" dirty="0"/>
              <a:t>- Quantidade_Escolas_Ciclo_1_(6-10_anos)</a:t>
            </a:r>
          </a:p>
          <a:p>
            <a:r>
              <a:rPr lang="pt-BR" sz="800" dirty="0"/>
              <a:t>- Quantidade_Escolas_Ciclo_2_(10-12_anos)</a:t>
            </a:r>
          </a:p>
          <a:p>
            <a:r>
              <a:rPr lang="pt-BR" sz="800" dirty="0"/>
              <a:t>- Quantidade_Escolas_Ciclo_3_(13-15_anos)</a:t>
            </a:r>
          </a:p>
          <a:p>
            <a:r>
              <a:rPr lang="pt-BR" sz="800" dirty="0"/>
              <a:t>- </a:t>
            </a:r>
            <a:r>
              <a:rPr lang="pt-BR" sz="800" dirty="0" err="1"/>
              <a:t>Quantidade_Escolas_Pre</a:t>
            </a:r>
            <a:r>
              <a:rPr lang="pt-BR" sz="800" dirty="0"/>
              <a:t>-Escolar_(4-6_anos)</a:t>
            </a:r>
          </a:p>
          <a:p>
            <a:endParaRPr lang="pt-BR" sz="800" dirty="0"/>
          </a:p>
        </p:txBody>
      </p:sp>
      <p:sp>
        <p:nvSpPr>
          <p:cNvPr id="30" name="CaixaDeTexto 29">
            <a:extLst>
              <a:ext uri="{FF2B5EF4-FFF2-40B4-BE49-F238E27FC236}">
                <a16:creationId xmlns:a16="http://schemas.microsoft.com/office/drawing/2014/main" id="{6E4DCAB1-98F4-2D37-D371-0597327271FD}"/>
              </a:ext>
            </a:extLst>
          </p:cNvPr>
          <p:cNvSpPr txBox="1"/>
          <p:nvPr/>
        </p:nvSpPr>
        <p:spPr>
          <a:xfrm>
            <a:off x="8354715" y="3136335"/>
            <a:ext cx="1988673" cy="707886"/>
          </a:xfrm>
          <a:prstGeom prst="rect">
            <a:avLst/>
          </a:prstGeom>
          <a:noFill/>
        </p:spPr>
        <p:txBody>
          <a:bodyPr wrap="square">
            <a:spAutoFit/>
          </a:bodyPr>
          <a:lstStyle/>
          <a:p>
            <a:r>
              <a:rPr lang="pt-BR" sz="800" b="1" dirty="0"/>
              <a:t>Emprego e Renda</a:t>
            </a:r>
            <a:r>
              <a:rPr lang="pt-BR" sz="800" dirty="0"/>
              <a:t>	</a:t>
            </a:r>
          </a:p>
          <a:p>
            <a:endParaRPr lang="pt-BR" sz="800" dirty="0"/>
          </a:p>
          <a:p>
            <a:r>
              <a:rPr lang="pt-BR" sz="800" dirty="0"/>
              <a:t>- </a:t>
            </a:r>
            <a:r>
              <a:rPr lang="pt-BR" sz="800" dirty="0" err="1"/>
              <a:t>Percentual_Desempregados</a:t>
            </a:r>
            <a:endParaRPr lang="pt-BR" sz="800" dirty="0"/>
          </a:p>
          <a:p>
            <a:r>
              <a:rPr lang="pt-BR" sz="800" dirty="0"/>
              <a:t>- </a:t>
            </a:r>
            <a:r>
              <a:rPr lang="pt-BR" sz="800" dirty="0" err="1"/>
              <a:t>Percentual_Poder_de_Compra</a:t>
            </a:r>
            <a:endParaRPr lang="pt-BR" sz="800" dirty="0"/>
          </a:p>
          <a:p>
            <a:r>
              <a:rPr lang="pt-BR" sz="800" dirty="0"/>
              <a:t>- </a:t>
            </a:r>
            <a:r>
              <a:rPr lang="pt-BR" sz="800" dirty="0" err="1"/>
              <a:t>Renda_Media_Mensal</a:t>
            </a:r>
            <a:endParaRPr lang="pt-BR" sz="800" dirty="0"/>
          </a:p>
        </p:txBody>
      </p:sp>
      <p:sp>
        <p:nvSpPr>
          <p:cNvPr id="32" name="CaixaDeTexto 31">
            <a:extLst>
              <a:ext uri="{FF2B5EF4-FFF2-40B4-BE49-F238E27FC236}">
                <a16:creationId xmlns:a16="http://schemas.microsoft.com/office/drawing/2014/main" id="{CE476250-9D07-F939-46E5-2E5F0998DC56}"/>
              </a:ext>
            </a:extLst>
          </p:cNvPr>
          <p:cNvSpPr txBox="1"/>
          <p:nvPr/>
        </p:nvSpPr>
        <p:spPr>
          <a:xfrm>
            <a:off x="5772939" y="4317996"/>
            <a:ext cx="2424727" cy="584775"/>
          </a:xfrm>
          <a:prstGeom prst="rect">
            <a:avLst/>
          </a:prstGeom>
          <a:noFill/>
        </p:spPr>
        <p:txBody>
          <a:bodyPr wrap="square">
            <a:spAutoFit/>
          </a:bodyPr>
          <a:lstStyle/>
          <a:p>
            <a:r>
              <a:rPr lang="pt-BR" sz="800" b="1" dirty="0"/>
              <a:t>Serviços de Saúde</a:t>
            </a:r>
            <a:r>
              <a:rPr lang="pt-BR" sz="800" dirty="0"/>
              <a:t>	</a:t>
            </a:r>
          </a:p>
          <a:p>
            <a:endParaRPr lang="pt-BR" sz="800" dirty="0"/>
          </a:p>
          <a:p>
            <a:r>
              <a:rPr lang="pt-BR" sz="800" dirty="0"/>
              <a:t>- </a:t>
            </a:r>
            <a:r>
              <a:rPr lang="pt-BR" sz="800" dirty="0" err="1"/>
              <a:t>Quantidade_Farmacias</a:t>
            </a:r>
            <a:endParaRPr lang="pt-BR" sz="800" dirty="0"/>
          </a:p>
          <a:p>
            <a:r>
              <a:rPr lang="pt-BR" sz="800" dirty="0"/>
              <a:t>- </a:t>
            </a:r>
            <a:r>
              <a:rPr lang="pt-BR" sz="800" dirty="0" err="1"/>
              <a:t>Quantidade_Hospitais</a:t>
            </a:r>
            <a:r>
              <a:rPr lang="pt-BR" sz="800" dirty="0"/>
              <a:t>_(</a:t>
            </a:r>
            <a:r>
              <a:rPr lang="pt-BR" sz="800" dirty="0" err="1"/>
              <a:t>Particulares_e_Publicos</a:t>
            </a:r>
            <a:r>
              <a:rPr lang="pt-BR" sz="800" dirty="0"/>
              <a:t>)</a:t>
            </a:r>
          </a:p>
        </p:txBody>
      </p:sp>
      <p:sp>
        <p:nvSpPr>
          <p:cNvPr id="36" name="CaixaDeTexto 35">
            <a:extLst>
              <a:ext uri="{FF2B5EF4-FFF2-40B4-BE49-F238E27FC236}">
                <a16:creationId xmlns:a16="http://schemas.microsoft.com/office/drawing/2014/main" id="{1941F39D-1DDF-6790-4905-EA90630832FF}"/>
              </a:ext>
            </a:extLst>
          </p:cNvPr>
          <p:cNvSpPr txBox="1"/>
          <p:nvPr/>
        </p:nvSpPr>
        <p:spPr>
          <a:xfrm>
            <a:off x="4358898" y="4350362"/>
            <a:ext cx="1252745" cy="461665"/>
          </a:xfrm>
          <a:prstGeom prst="rect">
            <a:avLst/>
          </a:prstGeom>
          <a:noFill/>
        </p:spPr>
        <p:txBody>
          <a:bodyPr wrap="square">
            <a:spAutoFit/>
          </a:bodyPr>
          <a:lstStyle/>
          <a:p>
            <a:r>
              <a:rPr lang="pt-BR" sz="800" b="1" dirty="0"/>
              <a:t>Segurança</a:t>
            </a:r>
          </a:p>
          <a:p>
            <a:r>
              <a:rPr lang="pt-BR" sz="800" dirty="0"/>
              <a:t>	</a:t>
            </a:r>
          </a:p>
          <a:p>
            <a:r>
              <a:rPr lang="pt-BR" sz="800" dirty="0"/>
              <a:t>- </a:t>
            </a:r>
            <a:r>
              <a:rPr lang="pt-BR" sz="800" dirty="0" err="1"/>
              <a:t>Percentual_Crimes</a:t>
            </a:r>
            <a:endParaRPr lang="pt-BR" sz="800" dirty="0"/>
          </a:p>
        </p:txBody>
      </p:sp>
      <p:sp>
        <p:nvSpPr>
          <p:cNvPr id="38" name="CaixaDeTexto 37">
            <a:extLst>
              <a:ext uri="{FF2B5EF4-FFF2-40B4-BE49-F238E27FC236}">
                <a16:creationId xmlns:a16="http://schemas.microsoft.com/office/drawing/2014/main" id="{E2AA9680-68CF-63EF-872F-AFC95880F77C}"/>
              </a:ext>
            </a:extLst>
          </p:cNvPr>
          <p:cNvSpPr txBox="1"/>
          <p:nvPr/>
        </p:nvSpPr>
        <p:spPr>
          <a:xfrm>
            <a:off x="491254" y="5097468"/>
            <a:ext cx="1767021" cy="707886"/>
          </a:xfrm>
          <a:prstGeom prst="rect">
            <a:avLst/>
          </a:prstGeom>
          <a:noFill/>
        </p:spPr>
        <p:txBody>
          <a:bodyPr wrap="square">
            <a:spAutoFit/>
          </a:bodyPr>
          <a:lstStyle/>
          <a:p>
            <a:r>
              <a:rPr lang="pt-BR" sz="800" b="1" dirty="0"/>
              <a:t>Ranking Geral</a:t>
            </a:r>
          </a:p>
          <a:p>
            <a:r>
              <a:rPr lang="pt-BR" sz="800" dirty="0"/>
              <a:t>	</a:t>
            </a:r>
          </a:p>
          <a:p>
            <a:r>
              <a:rPr lang="pt-BR" sz="800" dirty="0"/>
              <a:t>- </a:t>
            </a:r>
            <a:r>
              <a:rPr lang="pt-BR" sz="800" dirty="0" err="1"/>
              <a:t>Ranking_Geral</a:t>
            </a:r>
            <a:r>
              <a:rPr lang="pt-BR" sz="800" dirty="0"/>
              <a:t>	</a:t>
            </a:r>
          </a:p>
          <a:p>
            <a:r>
              <a:rPr lang="pt-BR" sz="800" dirty="0"/>
              <a:t>- </a:t>
            </a:r>
            <a:r>
              <a:rPr lang="pt-BR" sz="800" dirty="0" err="1"/>
              <a:t>Ranking_Regional</a:t>
            </a:r>
            <a:endParaRPr lang="pt-BR" sz="800" dirty="0"/>
          </a:p>
          <a:p>
            <a:r>
              <a:rPr lang="pt-BR" sz="800" dirty="0"/>
              <a:t>- Ranking Clima</a:t>
            </a:r>
          </a:p>
        </p:txBody>
      </p:sp>
    </p:spTree>
    <p:extLst>
      <p:ext uri="{BB962C8B-B14F-4D97-AF65-F5344CB8AC3E}">
        <p14:creationId xmlns:p14="http://schemas.microsoft.com/office/powerpoint/2010/main" val="1216059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8967" y="1118712"/>
            <a:ext cx="9961332" cy="458496"/>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3.iii. </a:t>
            </a:r>
            <a:r>
              <a:rPr lang="pt-BR" dirty="0">
                <a:solidFill>
                  <a:srgbClr val="434343"/>
                </a:solidFill>
                <a:latin typeface="Open Sans" panose="020B0604020202020204" charset="0"/>
                <a:ea typeface="Open Sans" panose="020B0604020202020204" charset="0"/>
                <a:cs typeface="Open Sans" panose="020B0604020202020204" charset="0"/>
              </a:rPr>
              <a:t>Todas</a:t>
            </a:r>
            <a:r>
              <a:rPr lang="en-US" dirty="0">
                <a:solidFill>
                  <a:srgbClr val="434343"/>
                </a:solidFill>
                <a:latin typeface="Open Sans" panose="020B0604020202020204" charset="0"/>
                <a:ea typeface="Open Sans" panose="020B0604020202020204" charset="0"/>
                <a:cs typeface="Open Sans" panose="020B0604020202020204" charset="0"/>
              </a:rPr>
              <a:t> as </a:t>
            </a:r>
            <a:r>
              <a:rPr lang="pt-BR" dirty="0">
                <a:solidFill>
                  <a:srgbClr val="434343"/>
                </a:solidFill>
                <a:latin typeface="Open Sans" panose="020B0604020202020204" charset="0"/>
                <a:ea typeface="Open Sans" panose="020B0604020202020204" charset="0"/>
                <a:cs typeface="Open Sans" panose="020B0604020202020204" charset="0"/>
              </a:rPr>
              <a:t>variáveis</a:t>
            </a:r>
            <a:r>
              <a:rPr lang="en-US" dirty="0">
                <a:solidFill>
                  <a:srgbClr val="434343"/>
                </a:solidFill>
                <a:latin typeface="Open Sans" panose="020B0604020202020204" charset="0"/>
                <a:ea typeface="Open Sans" panose="020B0604020202020204" charset="0"/>
                <a:cs typeface="Open Sans" panose="020B0604020202020204" charset="0"/>
              </a:rPr>
              <a:t> da Base</a:t>
            </a: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43856"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12</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8602" y="4727252"/>
            <a:ext cx="2628806" cy="2116755"/>
          </a:xfrm>
          <a:prstGeom prst="rect">
            <a:avLst/>
          </a:prstGeom>
          <a:noFill/>
          <a:ln>
            <a:noFill/>
          </a:ln>
        </p:spPr>
      </p:pic>
      <p:sp>
        <p:nvSpPr>
          <p:cNvPr id="22" name="Google Shape;115;p18">
            <a:extLst>
              <a:ext uri="{FF2B5EF4-FFF2-40B4-BE49-F238E27FC236}">
                <a16:creationId xmlns:a16="http://schemas.microsoft.com/office/drawing/2014/main" id="{2538C97B-0BB6-4456-BA86-57BF8C2A9849}"/>
              </a:ext>
            </a:extLst>
          </p:cNvPr>
          <p:cNvSpPr txBox="1"/>
          <p:nvPr/>
        </p:nvSpPr>
        <p:spPr>
          <a:xfrm>
            <a:off x="361951" y="2827114"/>
            <a:ext cx="1528215" cy="1698494"/>
          </a:xfrm>
          <a:prstGeom prst="rect">
            <a:avLst/>
          </a:prstGeom>
          <a:noFill/>
          <a:ln>
            <a:noFill/>
          </a:ln>
        </p:spPr>
        <p:txBody>
          <a:bodyPr spcFirstLastPara="1" wrap="square" lIns="91425" tIns="91425" rIns="91425" bIns="91425" anchor="t" anchorCtr="0">
            <a:noAutofit/>
          </a:bodyPr>
          <a:lstStyle/>
          <a:p>
            <a:pPr lvl="0"/>
            <a:r>
              <a:rPr lang="pt-BR" sz="1200" dirty="0">
                <a:solidFill>
                  <a:srgbClr val="434343"/>
                </a:solidFill>
                <a:latin typeface="Open Sans"/>
                <a:ea typeface="Open Sans"/>
                <a:cs typeface="Open Sans"/>
                <a:sym typeface="Open Sans"/>
              </a:rPr>
              <a:t>- Endereço</a:t>
            </a:r>
          </a:p>
          <a:p>
            <a:pPr lvl="0"/>
            <a:r>
              <a:rPr lang="pt-BR" sz="1200" dirty="0">
                <a:solidFill>
                  <a:srgbClr val="434343"/>
                </a:solidFill>
                <a:latin typeface="Open Sans"/>
                <a:ea typeface="Open Sans"/>
                <a:cs typeface="Open Sans"/>
                <a:sym typeface="Open Sans"/>
              </a:rPr>
              <a:t>- Latitude</a:t>
            </a:r>
          </a:p>
          <a:p>
            <a:pPr lvl="0"/>
            <a:r>
              <a:rPr lang="pt-BR" sz="1200" dirty="0">
                <a:solidFill>
                  <a:srgbClr val="434343"/>
                </a:solidFill>
                <a:latin typeface="Open Sans"/>
                <a:ea typeface="Open Sans"/>
                <a:cs typeface="Open Sans"/>
                <a:sym typeface="Open Sans"/>
              </a:rPr>
              <a:t>- Longitude</a:t>
            </a:r>
          </a:p>
          <a:p>
            <a:pPr lvl="0"/>
            <a:r>
              <a:rPr lang="pt-BR" sz="1200" dirty="0">
                <a:solidFill>
                  <a:srgbClr val="434343"/>
                </a:solidFill>
                <a:latin typeface="Open Sans"/>
                <a:ea typeface="Open Sans"/>
                <a:cs typeface="Open Sans"/>
                <a:sym typeface="Open Sans"/>
              </a:rPr>
              <a:t>- Distrito</a:t>
            </a:r>
          </a:p>
          <a:p>
            <a:pPr lvl="0"/>
            <a:r>
              <a:rPr lang="pt-BR" sz="1200" dirty="0">
                <a:solidFill>
                  <a:srgbClr val="434343"/>
                </a:solidFill>
                <a:latin typeface="Open Sans"/>
                <a:ea typeface="Open Sans"/>
                <a:cs typeface="Open Sans"/>
                <a:sym typeface="Open Sans"/>
              </a:rPr>
              <a:t>- Endereço</a:t>
            </a:r>
          </a:p>
          <a:p>
            <a:pPr marL="171450" lvl="0" indent="-171450">
              <a:buFont typeface="Arial" panose="020B0604020202020204" pitchFamily="34" charset="0"/>
              <a:buChar char="•"/>
            </a:pPr>
            <a:endParaRPr sz="1200" dirty="0">
              <a:solidFill>
                <a:srgbClr val="434343"/>
              </a:solidFill>
              <a:latin typeface="Open Sans"/>
              <a:ea typeface="Open Sans"/>
              <a:cs typeface="Open Sans"/>
              <a:sym typeface="Open Sans"/>
            </a:endParaRPr>
          </a:p>
        </p:txBody>
      </p:sp>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9" name="CaixaDeTexto 18">
            <a:extLst>
              <a:ext uri="{FF2B5EF4-FFF2-40B4-BE49-F238E27FC236}">
                <a16:creationId xmlns:a16="http://schemas.microsoft.com/office/drawing/2014/main" id="{CB3D7212-EC7E-4238-8717-3F016530E6D3}"/>
              </a:ext>
            </a:extLst>
          </p:cNvPr>
          <p:cNvSpPr txBox="1"/>
          <p:nvPr/>
        </p:nvSpPr>
        <p:spPr>
          <a:xfrm>
            <a:off x="360000" y="1194072"/>
            <a:ext cx="7940502" cy="307777"/>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dirty="0">
                <a:solidFill>
                  <a:srgbClr val="434343"/>
                </a:solidFill>
                <a:latin typeface="Open Sans" panose="020B0604020202020204"/>
              </a:rPr>
              <a:t>A base de dados apresenta </a:t>
            </a:r>
            <a:r>
              <a:rPr lang="pt-BR" sz="1400" b="1" dirty="0">
                <a:solidFill>
                  <a:srgbClr val="434343"/>
                </a:solidFill>
                <a:latin typeface="Open Sans" panose="020B0604020202020204"/>
              </a:rPr>
              <a:t>48 variáveis</a:t>
            </a:r>
            <a:endParaRPr lang="pt-BR" sz="1400" dirty="0">
              <a:solidFill>
                <a:srgbClr val="434343"/>
              </a:solidFill>
              <a:latin typeface="Open Sans" panose="020B0604020202020204"/>
            </a:endParaRPr>
          </a:p>
        </p:txBody>
      </p:sp>
      <p:sp>
        <p:nvSpPr>
          <p:cNvPr id="21" name="Espaço Reservado para Data 5">
            <a:extLst>
              <a:ext uri="{FF2B5EF4-FFF2-40B4-BE49-F238E27FC236}">
                <a16:creationId xmlns:a16="http://schemas.microsoft.com/office/drawing/2014/main" id="{51012455-C88E-4BA1-B3B6-1C38C3207CB0}"/>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26" name="Google Shape;115;p18">
            <a:extLst>
              <a:ext uri="{FF2B5EF4-FFF2-40B4-BE49-F238E27FC236}">
                <a16:creationId xmlns:a16="http://schemas.microsoft.com/office/drawing/2014/main" id="{C075F144-F595-4471-9102-0072A457B25F}"/>
              </a:ext>
            </a:extLst>
          </p:cNvPr>
          <p:cNvSpPr txBox="1"/>
          <p:nvPr/>
        </p:nvSpPr>
        <p:spPr>
          <a:xfrm>
            <a:off x="1830019" y="2432515"/>
            <a:ext cx="2854206" cy="2971542"/>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lang="en-US" sz="1200" b="1" dirty="0">
              <a:solidFill>
                <a:srgbClr val="434343"/>
              </a:solidFill>
              <a:latin typeface="Open Sans"/>
              <a:ea typeface="Open Sans"/>
              <a:cs typeface="Open Sans"/>
              <a:sym typeface="Open Sans"/>
            </a:endParaRP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Area_construida</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Caracteristicas</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Comentarios_adicionados</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Detalhes_Imovel</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dirty="0">
                <a:solidFill>
                  <a:srgbClr val="374151"/>
                </a:solidFill>
                <a:latin typeface="Open Sans" panose="020B0606030504020204" pitchFamily="34" charset="0"/>
                <a:ea typeface="Open Sans" panose="020B0606030504020204" pitchFamily="34" charset="0"/>
                <a:cs typeface="Open Sans" panose="020B0606030504020204" pitchFamily="34" charset="0"/>
              </a:rPr>
              <a:t>- </a:t>
            </a:r>
            <a:r>
              <a:rPr lang="pt-BR" sz="1200" dirty="0" err="1">
                <a:solidFill>
                  <a:srgbClr val="374151"/>
                </a:solidFill>
                <a:latin typeface="Open Sans" panose="020B0606030504020204" pitchFamily="34" charset="0"/>
                <a:ea typeface="Open Sans" panose="020B0606030504020204" pitchFamily="34" charset="0"/>
                <a:cs typeface="Open Sans" panose="020B0606030504020204" pitchFamily="34" charset="0"/>
              </a:rPr>
              <a:t>I</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d_do_imovel</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Indicador_de_Elevador</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Indicador_Imovel_e_recomendado</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Indicador_imovel_esta_em_leilao</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Nome_do_imovel</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Numero_Andar_do_imovel</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Numero_de_Banheiros</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Numero_de_Quartos</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buFont typeface="Arial" panose="020B0604020202020204" pitchFamily="34" charset="0"/>
              <a:buChar char="•"/>
            </a:pPr>
            <a:endParaRPr lang="pt-BR" sz="1200" b="0" i="0" dirty="0">
              <a:solidFill>
                <a:srgbClr val="374151"/>
              </a:solidFill>
              <a:effectLst/>
              <a:latin typeface="Söhne"/>
            </a:endParaRPr>
          </a:p>
          <a:p>
            <a:pPr marL="171450" indent="-171450">
              <a:buFont typeface="Arial" panose="020B0604020202020204" pitchFamily="34" charset="0"/>
              <a:buChar char="•"/>
            </a:pPr>
            <a:endParaRPr lang="pt-BR" sz="1200" dirty="0">
              <a:solidFill>
                <a:srgbClr val="434343"/>
              </a:solidFill>
              <a:latin typeface="Open Sans"/>
              <a:ea typeface="Open Sans"/>
              <a:cs typeface="Open Sans"/>
              <a:sym typeface="Open Sans"/>
            </a:endParaRPr>
          </a:p>
          <a:p>
            <a:pPr marL="171450" lvl="0" indent="-171450">
              <a:buFont typeface="Arial" panose="020B0604020202020204" pitchFamily="34" charset="0"/>
              <a:buChar char="•"/>
            </a:pPr>
            <a:endParaRPr lang="pt-BR" sz="1200" u="sng" dirty="0">
              <a:solidFill>
                <a:srgbClr val="434343"/>
              </a:solidFill>
              <a:latin typeface="Open Sans"/>
              <a:ea typeface="Open Sans"/>
              <a:cs typeface="Open Sans"/>
            </a:endParaRPr>
          </a:p>
          <a:p>
            <a:pPr marL="171450" lvl="0" indent="-171450">
              <a:buFont typeface="Arial" panose="020B0604020202020204" pitchFamily="34" charset="0"/>
              <a:buChar char="•"/>
            </a:pPr>
            <a:endParaRPr lang="pt-BR" sz="1200" dirty="0">
              <a:solidFill>
                <a:srgbClr val="434343"/>
              </a:solidFill>
              <a:latin typeface="Open Sans"/>
              <a:ea typeface="Open Sans"/>
              <a:cs typeface="Open Sans"/>
            </a:endParaRPr>
          </a:p>
          <a:p>
            <a:pPr marL="171450" lvl="0" indent="-171450">
              <a:buFont typeface="Arial" panose="020B0604020202020204" pitchFamily="34" charset="0"/>
              <a:buChar char="•"/>
            </a:pPr>
            <a:endParaRPr lang="pt-BR" sz="1200" dirty="0">
              <a:solidFill>
                <a:srgbClr val="434343"/>
              </a:solidFill>
              <a:latin typeface="Open Sans"/>
              <a:ea typeface="Open Sans"/>
              <a:cs typeface="Open Sans"/>
            </a:endParaRPr>
          </a:p>
          <a:p>
            <a:pPr marL="171450" lvl="0" indent="-171450">
              <a:buFont typeface="Arial" panose="020B0604020202020204" pitchFamily="34" charset="0"/>
              <a:buChar char="•"/>
            </a:pPr>
            <a:endParaRPr lang="pt-BR" sz="1200" dirty="0">
              <a:solidFill>
                <a:srgbClr val="434343"/>
              </a:solidFill>
              <a:latin typeface="Open Sans"/>
              <a:ea typeface="Open Sans"/>
              <a:cs typeface="Open Sans"/>
              <a:sym typeface="Open Sans"/>
            </a:endParaRPr>
          </a:p>
        </p:txBody>
      </p:sp>
      <p:sp>
        <p:nvSpPr>
          <p:cNvPr id="29" name="Google Shape;115;p18">
            <a:extLst>
              <a:ext uri="{FF2B5EF4-FFF2-40B4-BE49-F238E27FC236}">
                <a16:creationId xmlns:a16="http://schemas.microsoft.com/office/drawing/2014/main" id="{A2969868-83B7-4116-8000-BFCE02CF61AC}"/>
              </a:ext>
            </a:extLst>
          </p:cNvPr>
          <p:cNvSpPr txBox="1"/>
          <p:nvPr/>
        </p:nvSpPr>
        <p:spPr>
          <a:xfrm>
            <a:off x="7444606" y="2575282"/>
            <a:ext cx="3575393" cy="2442958"/>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algn="l"/>
            <a:r>
              <a:rPr lang="pt-BR" sz="1200" dirty="0">
                <a:solidFill>
                  <a:srgbClr val="374151"/>
                </a:solidFill>
                <a:latin typeface="Open Sans" panose="020B0606030504020204" pitchFamily="34" charset="0"/>
                <a:ea typeface="Open Sans" panose="020B0606030504020204" pitchFamily="34" charset="0"/>
                <a:cs typeface="Open Sans" panose="020B0606030504020204" pitchFamily="34" charset="0"/>
              </a:rPr>
              <a:t>- </a:t>
            </a:r>
            <a:r>
              <a:rPr lang="pt-BR" sz="1200" dirty="0" err="1">
                <a:solidFill>
                  <a:srgbClr val="374151"/>
                </a:solidFill>
                <a:latin typeface="Open Sans" panose="020B0606030504020204" pitchFamily="34" charset="0"/>
                <a:ea typeface="Open Sans" panose="020B0606030504020204" pitchFamily="34" charset="0"/>
                <a:cs typeface="Open Sans" panose="020B0606030504020204" pitchFamily="34" charset="0"/>
              </a:rPr>
              <a:t>I</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d_do_anuncio</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Indicador_Anuncio_possui_planta_baixa</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Indicador_Anuncio_possui_tour_3d</a:t>
            </a: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Numero_de_fotos_do_anuncio</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Numero_de_videos_do_anuncio</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Status_do_anuncio</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Tipo_de_origem_de_anuncio_recomendada</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Tipo_de_Origem_do_anuncio</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marL="171450" lvl="0" indent="-171450">
              <a:buFont typeface="Arial" panose="020B0604020202020204" pitchFamily="34" charset="0"/>
              <a:buChar char="•"/>
            </a:pPr>
            <a:endParaRPr lang="pt-BR" sz="1200" dirty="0">
              <a:solidFill>
                <a:srgbClr val="434343"/>
              </a:solidFill>
              <a:latin typeface="Open Sans"/>
              <a:ea typeface="Open Sans"/>
              <a:cs typeface="Open Sans"/>
              <a:sym typeface="Open Sans"/>
            </a:endParaRPr>
          </a:p>
          <a:p>
            <a:pPr marL="171450" indent="-171450">
              <a:buFont typeface="Arial" panose="020B0604020202020204" pitchFamily="34" charset="0"/>
              <a:buChar char="•"/>
            </a:pPr>
            <a:endParaRPr lang="pt-BR" sz="1200" dirty="0">
              <a:solidFill>
                <a:srgbClr val="434343"/>
              </a:solidFill>
              <a:latin typeface="Open Sans"/>
              <a:ea typeface="Open Sans"/>
              <a:cs typeface="Open Sans"/>
              <a:sym typeface="Open Sans"/>
            </a:endParaRPr>
          </a:p>
          <a:p>
            <a:pPr marL="171450" lvl="0" indent="-171450">
              <a:buFont typeface="Arial" panose="020B0604020202020204" pitchFamily="34" charset="0"/>
              <a:buChar char="•"/>
            </a:pPr>
            <a:endParaRPr lang="pt-BR" sz="1200" dirty="0">
              <a:solidFill>
                <a:srgbClr val="434343"/>
              </a:solidFill>
              <a:latin typeface="Open Sans"/>
              <a:ea typeface="Open Sans"/>
              <a:cs typeface="Open Sans"/>
              <a:sym typeface="Open Sans"/>
            </a:endParaRPr>
          </a:p>
        </p:txBody>
      </p:sp>
      <p:grpSp>
        <p:nvGrpSpPr>
          <p:cNvPr id="24" name="Agrupar 23">
            <a:extLst>
              <a:ext uri="{FF2B5EF4-FFF2-40B4-BE49-F238E27FC236}">
                <a16:creationId xmlns:a16="http://schemas.microsoft.com/office/drawing/2014/main" id="{33622191-D49C-4D55-957E-234D6440914C}"/>
              </a:ext>
            </a:extLst>
          </p:cNvPr>
          <p:cNvGrpSpPr/>
          <p:nvPr/>
        </p:nvGrpSpPr>
        <p:grpSpPr>
          <a:xfrm>
            <a:off x="726989" y="1726935"/>
            <a:ext cx="720000" cy="720000"/>
            <a:chOff x="691070" y="1696305"/>
            <a:chExt cx="720000" cy="720000"/>
          </a:xfrm>
        </p:grpSpPr>
        <p:sp>
          <p:nvSpPr>
            <p:cNvPr id="4" name="Elipse 3">
              <a:extLst>
                <a:ext uri="{FF2B5EF4-FFF2-40B4-BE49-F238E27FC236}">
                  <a16:creationId xmlns:a16="http://schemas.microsoft.com/office/drawing/2014/main" id="{60C14F39-7E76-4307-931D-9895D37A753D}"/>
                </a:ext>
              </a:extLst>
            </p:cNvPr>
            <p:cNvSpPr>
              <a:spLocks noChangeAspect="1"/>
            </p:cNvSpPr>
            <p:nvPr/>
          </p:nvSpPr>
          <p:spPr>
            <a:xfrm>
              <a:off x="691070" y="1696305"/>
              <a:ext cx="720000" cy="72000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id="{BDC7358C-41AE-4845-B688-7020A1B242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639382">
              <a:off x="763070" y="1768305"/>
              <a:ext cx="576000" cy="576000"/>
            </a:xfrm>
            <a:prstGeom prst="rect">
              <a:avLst/>
            </a:prstGeom>
          </p:spPr>
        </p:pic>
      </p:grpSp>
      <p:grpSp>
        <p:nvGrpSpPr>
          <p:cNvPr id="16" name="Agrupar 15">
            <a:extLst>
              <a:ext uri="{FF2B5EF4-FFF2-40B4-BE49-F238E27FC236}">
                <a16:creationId xmlns:a16="http://schemas.microsoft.com/office/drawing/2014/main" id="{AD3B850A-AD75-4A9D-9FA3-429FCD1BFE77}"/>
              </a:ext>
            </a:extLst>
          </p:cNvPr>
          <p:cNvGrpSpPr/>
          <p:nvPr/>
        </p:nvGrpSpPr>
        <p:grpSpPr>
          <a:xfrm>
            <a:off x="6624736" y="72047"/>
            <a:ext cx="720000" cy="720000"/>
            <a:chOff x="2800803" y="1696305"/>
            <a:chExt cx="720000" cy="720000"/>
          </a:xfrm>
        </p:grpSpPr>
        <p:sp>
          <p:nvSpPr>
            <p:cNvPr id="30" name="Elipse 29">
              <a:extLst>
                <a:ext uri="{FF2B5EF4-FFF2-40B4-BE49-F238E27FC236}">
                  <a16:creationId xmlns:a16="http://schemas.microsoft.com/office/drawing/2014/main" id="{D16D375A-E326-4AE5-8B4C-F83FF7FC14BB}"/>
                </a:ext>
              </a:extLst>
            </p:cNvPr>
            <p:cNvSpPr>
              <a:spLocks noChangeAspect="1"/>
            </p:cNvSpPr>
            <p:nvPr/>
          </p:nvSpPr>
          <p:spPr>
            <a:xfrm>
              <a:off x="2800803" y="1696305"/>
              <a:ext cx="720000" cy="72000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8">
              <a:extLst>
                <a:ext uri="{FF2B5EF4-FFF2-40B4-BE49-F238E27FC236}">
                  <a16:creationId xmlns:a16="http://schemas.microsoft.com/office/drawing/2014/main" id="{791913BA-21E4-4E8F-BB2C-366E51B4FB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2803" y="1768305"/>
              <a:ext cx="576000" cy="576000"/>
            </a:xfrm>
            <a:prstGeom prst="rect">
              <a:avLst/>
            </a:prstGeom>
          </p:spPr>
        </p:pic>
      </p:grpSp>
      <p:grpSp>
        <p:nvGrpSpPr>
          <p:cNvPr id="25" name="Agrupar 24">
            <a:extLst>
              <a:ext uri="{FF2B5EF4-FFF2-40B4-BE49-F238E27FC236}">
                <a16:creationId xmlns:a16="http://schemas.microsoft.com/office/drawing/2014/main" id="{D724A7F6-14A3-427D-93E8-EA04AFB205A6}"/>
              </a:ext>
            </a:extLst>
          </p:cNvPr>
          <p:cNvGrpSpPr/>
          <p:nvPr/>
        </p:nvGrpSpPr>
        <p:grpSpPr>
          <a:xfrm>
            <a:off x="8688842" y="1712515"/>
            <a:ext cx="720000" cy="720000"/>
            <a:chOff x="7879707" y="1795744"/>
            <a:chExt cx="720000" cy="720000"/>
          </a:xfrm>
        </p:grpSpPr>
        <p:sp>
          <p:nvSpPr>
            <p:cNvPr id="36" name="Elipse 35">
              <a:extLst>
                <a:ext uri="{FF2B5EF4-FFF2-40B4-BE49-F238E27FC236}">
                  <a16:creationId xmlns:a16="http://schemas.microsoft.com/office/drawing/2014/main" id="{0F48EBE4-87A7-448A-B876-86950672A20E}"/>
                </a:ext>
              </a:extLst>
            </p:cNvPr>
            <p:cNvSpPr>
              <a:spLocks noChangeAspect="1"/>
            </p:cNvSpPr>
            <p:nvPr/>
          </p:nvSpPr>
          <p:spPr>
            <a:xfrm>
              <a:off x="7879707" y="1795744"/>
              <a:ext cx="720000" cy="72000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4" name="Imagem 13">
              <a:extLst>
                <a:ext uri="{FF2B5EF4-FFF2-40B4-BE49-F238E27FC236}">
                  <a16:creationId xmlns:a16="http://schemas.microsoft.com/office/drawing/2014/main" id="{917BC7D6-637C-4AD1-AD8D-9C559A4AE2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1707" y="1867744"/>
              <a:ext cx="576000" cy="576000"/>
            </a:xfrm>
            <a:prstGeom prst="rect">
              <a:avLst/>
            </a:prstGeom>
          </p:spPr>
        </p:pic>
      </p:grpSp>
      <p:grpSp>
        <p:nvGrpSpPr>
          <p:cNvPr id="15" name="Agrupar 14">
            <a:extLst>
              <a:ext uri="{FF2B5EF4-FFF2-40B4-BE49-F238E27FC236}">
                <a16:creationId xmlns:a16="http://schemas.microsoft.com/office/drawing/2014/main" id="{7A152692-6F81-4D3C-9545-064FD11C13FF}"/>
              </a:ext>
            </a:extLst>
          </p:cNvPr>
          <p:cNvGrpSpPr/>
          <p:nvPr/>
        </p:nvGrpSpPr>
        <p:grpSpPr>
          <a:xfrm>
            <a:off x="3712419" y="1726745"/>
            <a:ext cx="720000" cy="720000"/>
            <a:chOff x="4582582" y="1696305"/>
            <a:chExt cx="720000" cy="720000"/>
          </a:xfrm>
        </p:grpSpPr>
        <p:sp>
          <p:nvSpPr>
            <p:cNvPr id="34" name="Elipse 33">
              <a:extLst>
                <a:ext uri="{FF2B5EF4-FFF2-40B4-BE49-F238E27FC236}">
                  <a16:creationId xmlns:a16="http://schemas.microsoft.com/office/drawing/2014/main" id="{BE736E93-F7F2-41B9-9F46-BC5F02814766}"/>
                </a:ext>
              </a:extLst>
            </p:cNvPr>
            <p:cNvSpPr>
              <a:spLocks noChangeAspect="1"/>
            </p:cNvSpPr>
            <p:nvPr/>
          </p:nvSpPr>
          <p:spPr>
            <a:xfrm>
              <a:off x="4582582" y="1696305"/>
              <a:ext cx="720000" cy="72000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31B4B337-B8F5-496F-ABF5-5A7B5FD92F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4582" y="1768305"/>
              <a:ext cx="576000" cy="576000"/>
            </a:xfrm>
            <a:prstGeom prst="rect">
              <a:avLst/>
            </a:prstGeom>
          </p:spPr>
        </p:pic>
      </p:grpSp>
      <p:sp>
        <p:nvSpPr>
          <p:cNvPr id="32" name="CaixaDeTexto 31">
            <a:extLst>
              <a:ext uri="{FF2B5EF4-FFF2-40B4-BE49-F238E27FC236}">
                <a16:creationId xmlns:a16="http://schemas.microsoft.com/office/drawing/2014/main" id="{05A3A192-F423-32AF-C2F5-DD91D20FF193}"/>
              </a:ext>
            </a:extLst>
          </p:cNvPr>
          <p:cNvSpPr txBox="1"/>
          <p:nvPr/>
        </p:nvSpPr>
        <p:spPr>
          <a:xfrm>
            <a:off x="4451907" y="2841277"/>
            <a:ext cx="3162569" cy="2308324"/>
          </a:xfrm>
          <a:prstGeom prst="rect">
            <a:avLst/>
          </a:prstGeom>
          <a:noFill/>
        </p:spPr>
        <p:txBody>
          <a:bodyPr wrap="square">
            <a:spAutoFit/>
          </a:bodyPr>
          <a:lstStyle/>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Possui_Elevador</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Possui_Estacionamento</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Possui_Jardim</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Possui_Piscina</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Possui_Terraco</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Quantidade_de_Quartos</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Tipo_de_Construcao</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Tipo_de_Imovel</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Tipo_de_Operacao</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Valor_Area_util_do_imóvel</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Numero_de_recomendações_recebidas</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 name="CaixaDeTexto 2">
            <a:extLst>
              <a:ext uri="{FF2B5EF4-FFF2-40B4-BE49-F238E27FC236}">
                <a16:creationId xmlns:a16="http://schemas.microsoft.com/office/drawing/2014/main" id="{50C5AF0A-B357-3ACA-99CE-37C451CEEDFC}"/>
              </a:ext>
            </a:extLst>
          </p:cNvPr>
          <p:cNvSpPr txBox="1"/>
          <p:nvPr/>
        </p:nvSpPr>
        <p:spPr>
          <a:xfrm>
            <a:off x="1950314" y="2561571"/>
            <a:ext cx="4244210" cy="276999"/>
          </a:xfrm>
          <a:prstGeom prst="rect">
            <a:avLst/>
          </a:prstGeom>
          <a:noFill/>
        </p:spPr>
        <p:txBody>
          <a:bodyPr wrap="square">
            <a:spAutoFit/>
          </a:bodyPr>
          <a:lstStyle/>
          <a:p>
            <a:pPr algn="ctr"/>
            <a:r>
              <a:rPr lang="da-DK" sz="1200" b="1" dirty="0">
                <a:solidFill>
                  <a:srgbClr val="434343"/>
                </a:solidFill>
                <a:latin typeface="Open Sans"/>
                <a:ea typeface="Open Sans"/>
                <a:cs typeface="Open Sans"/>
              </a:rPr>
              <a:t>Características </a:t>
            </a:r>
            <a:r>
              <a:rPr lang="da-DK" sz="1200" b="1" u="sng" dirty="0">
                <a:solidFill>
                  <a:srgbClr val="434343"/>
                </a:solidFill>
                <a:latin typeface="Open Sans"/>
                <a:ea typeface="Open Sans"/>
                <a:cs typeface="Open Sans"/>
              </a:rPr>
              <a:t>do</a:t>
            </a:r>
            <a:r>
              <a:rPr lang="da-DK" sz="1200" b="1" dirty="0">
                <a:solidFill>
                  <a:srgbClr val="434343"/>
                </a:solidFill>
                <a:latin typeface="Open Sans"/>
                <a:ea typeface="Open Sans"/>
                <a:cs typeface="Open Sans"/>
              </a:rPr>
              <a:t> Imovel</a:t>
            </a:r>
          </a:p>
        </p:txBody>
      </p:sp>
      <p:sp>
        <p:nvSpPr>
          <p:cNvPr id="8" name="CaixaDeTexto 7">
            <a:extLst>
              <a:ext uri="{FF2B5EF4-FFF2-40B4-BE49-F238E27FC236}">
                <a16:creationId xmlns:a16="http://schemas.microsoft.com/office/drawing/2014/main" id="{2D71D12A-CE99-E05A-12AF-77D1DE8A8AD2}"/>
              </a:ext>
            </a:extLst>
          </p:cNvPr>
          <p:cNvSpPr txBox="1"/>
          <p:nvPr/>
        </p:nvSpPr>
        <p:spPr>
          <a:xfrm>
            <a:off x="5630608" y="638497"/>
            <a:ext cx="6100232" cy="369332"/>
          </a:xfrm>
          <a:prstGeom prst="rect">
            <a:avLst/>
          </a:prstGeom>
          <a:noFill/>
        </p:spPr>
        <p:txBody>
          <a:bodyPr wrap="square">
            <a:spAutoFit/>
          </a:bodyPr>
          <a:lstStyle/>
          <a:p>
            <a:pPr algn="ctr"/>
            <a:r>
              <a:rPr lang="da-DK" sz="1800" b="1" dirty="0">
                <a:solidFill>
                  <a:srgbClr val="434343"/>
                </a:solidFill>
                <a:latin typeface="Open Sans"/>
                <a:ea typeface="Open Sans"/>
                <a:cs typeface="Open Sans"/>
              </a:rPr>
              <a:t>Metadados do Anúncio</a:t>
            </a:r>
          </a:p>
        </p:txBody>
      </p:sp>
      <p:sp>
        <p:nvSpPr>
          <p:cNvPr id="10" name="CaixaDeTexto 9">
            <a:extLst>
              <a:ext uri="{FF2B5EF4-FFF2-40B4-BE49-F238E27FC236}">
                <a16:creationId xmlns:a16="http://schemas.microsoft.com/office/drawing/2014/main" id="{3835650C-1F49-5823-0A88-8406F6566190}"/>
              </a:ext>
            </a:extLst>
          </p:cNvPr>
          <p:cNvSpPr txBox="1"/>
          <p:nvPr/>
        </p:nvSpPr>
        <p:spPr>
          <a:xfrm>
            <a:off x="7507777" y="2537494"/>
            <a:ext cx="3082131" cy="276999"/>
          </a:xfrm>
          <a:prstGeom prst="rect">
            <a:avLst/>
          </a:prstGeom>
          <a:noFill/>
        </p:spPr>
        <p:txBody>
          <a:bodyPr wrap="square">
            <a:spAutoFit/>
          </a:bodyPr>
          <a:lstStyle/>
          <a:p>
            <a:pPr algn="ctr"/>
            <a:r>
              <a:rPr lang="da-DK" sz="1200" b="1" dirty="0">
                <a:solidFill>
                  <a:srgbClr val="434343"/>
                </a:solidFill>
                <a:latin typeface="Open Sans"/>
                <a:ea typeface="Open Sans"/>
                <a:cs typeface="Open Sans"/>
              </a:rPr>
              <a:t>Metadados </a:t>
            </a:r>
            <a:r>
              <a:rPr lang="da-DK" sz="1200" b="1" u="sng" dirty="0">
                <a:solidFill>
                  <a:srgbClr val="434343"/>
                </a:solidFill>
                <a:latin typeface="Open Sans"/>
                <a:ea typeface="Open Sans"/>
                <a:cs typeface="Open Sans"/>
              </a:rPr>
              <a:t>do</a:t>
            </a:r>
            <a:r>
              <a:rPr lang="da-DK" sz="1200" b="1" dirty="0">
                <a:solidFill>
                  <a:srgbClr val="434343"/>
                </a:solidFill>
                <a:latin typeface="Open Sans"/>
                <a:ea typeface="Open Sans"/>
                <a:cs typeface="Open Sans"/>
              </a:rPr>
              <a:t> Anúncio</a:t>
            </a:r>
          </a:p>
        </p:txBody>
      </p:sp>
      <p:sp>
        <p:nvSpPr>
          <p:cNvPr id="11" name="CaixaDeTexto 10">
            <a:extLst>
              <a:ext uri="{FF2B5EF4-FFF2-40B4-BE49-F238E27FC236}">
                <a16:creationId xmlns:a16="http://schemas.microsoft.com/office/drawing/2014/main" id="{47D41266-BACE-A4B7-F95B-5DCC6686538C}"/>
              </a:ext>
            </a:extLst>
          </p:cNvPr>
          <p:cNvSpPr txBox="1"/>
          <p:nvPr/>
        </p:nvSpPr>
        <p:spPr>
          <a:xfrm>
            <a:off x="223665" y="2596282"/>
            <a:ext cx="1726649" cy="276999"/>
          </a:xfrm>
          <a:prstGeom prst="rect">
            <a:avLst/>
          </a:prstGeom>
          <a:noFill/>
        </p:spPr>
        <p:txBody>
          <a:bodyPr wrap="square">
            <a:spAutoFit/>
          </a:bodyPr>
          <a:lstStyle/>
          <a:p>
            <a:pPr algn="ctr"/>
            <a:r>
              <a:rPr lang="da-DK" sz="1200" b="1" dirty="0">
                <a:solidFill>
                  <a:srgbClr val="434343"/>
                </a:solidFill>
                <a:latin typeface="Open Sans"/>
                <a:ea typeface="Open Sans"/>
                <a:cs typeface="Open Sans"/>
              </a:rPr>
              <a:t>Localizacao Imóvel</a:t>
            </a:r>
          </a:p>
        </p:txBody>
      </p:sp>
      <p:pic>
        <p:nvPicPr>
          <p:cNvPr id="28" name="Imagem 27">
            <a:extLst>
              <a:ext uri="{FF2B5EF4-FFF2-40B4-BE49-F238E27FC236}">
                <a16:creationId xmlns:a16="http://schemas.microsoft.com/office/drawing/2014/main" id="{3C8BBD03-53EE-4969-B7E7-5A01D641757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80724" y="1716244"/>
            <a:ext cx="720001" cy="720001"/>
          </a:xfrm>
          <a:prstGeom prst="ellipse">
            <a:avLst/>
          </a:prstGeom>
        </p:spPr>
      </p:pic>
    </p:spTree>
    <p:extLst>
      <p:ext uri="{BB962C8B-B14F-4D97-AF65-F5344CB8AC3E}">
        <p14:creationId xmlns:p14="http://schemas.microsoft.com/office/powerpoint/2010/main" val="4163498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8967" y="1118712"/>
            <a:ext cx="9961332" cy="458496"/>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3.iii. </a:t>
            </a:r>
            <a:r>
              <a:rPr lang="pt-BR" dirty="0">
                <a:solidFill>
                  <a:srgbClr val="434343"/>
                </a:solidFill>
                <a:latin typeface="Open Sans" panose="020B0604020202020204" charset="0"/>
                <a:ea typeface="Open Sans" panose="020B0604020202020204" charset="0"/>
                <a:cs typeface="Open Sans" panose="020B0604020202020204" charset="0"/>
              </a:rPr>
              <a:t>Todas</a:t>
            </a:r>
            <a:r>
              <a:rPr lang="en-US" dirty="0">
                <a:solidFill>
                  <a:srgbClr val="434343"/>
                </a:solidFill>
                <a:latin typeface="Open Sans" panose="020B0604020202020204" charset="0"/>
                <a:ea typeface="Open Sans" panose="020B0604020202020204" charset="0"/>
                <a:cs typeface="Open Sans" panose="020B0604020202020204" charset="0"/>
              </a:rPr>
              <a:t> as </a:t>
            </a:r>
            <a:r>
              <a:rPr lang="pt-BR" dirty="0">
                <a:solidFill>
                  <a:srgbClr val="434343"/>
                </a:solidFill>
                <a:latin typeface="Open Sans" panose="020B0604020202020204" charset="0"/>
                <a:ea typeface="Open Sans" panose="020B0604020202020204" charset="0"/>
                <a:cs typeface="Open Sans" panose="020B0604020202020204" charset="0"/>
              </a:rPr>
              <a:t>variáveis</a:t>
            </a:r>
            <a:r>
              <a:rPr lang="en-US" dirty="0">
                <a:solidFill>
                  <a:srgbClr val="434343"/>
                </a:solidFill>
                <a:latin typeface="Open Sans" panose="020B0604020202020204" charset="0"/>
                <a:ea typeface="Open Sans" panose="020B0604020202020204" charset="0"/>
                <a:cs typeface="Open Sans" panose="020B0604020202020204" charset="0"/>
              </a:rPr>
              <a:t> da Base</a:t>
            </a: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43856"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13</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8602" y="4727252"/>
            <a:ext cx="2628806" cy="2116755"/>
          </a:xfrm>
          <a:prstGeom prst="rect">
            <a:avLst/>
          </a:prstGeom>
          <a:noFill/>
          <a:ln>
            <a:noFill/>
          </a:ln>
        </p:spPr>
      </p:pic>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9" name="CaixaDeTexto 18">
            <a:extLst>
              <a:ext uri="{FF2B5EF4-FFF2-40B4-BE49-F238E27FC236}">
                <a16:creationId xmlns:a16="http://schemas.microsoft.com/office/drawing/2014/main" id="{CB3D7212-EC7E-4238-8717-3F016530E6D3}"/>
              </a:ext>
            </a:extLst>
          </p:cNvPr>
          <p:cNvSpPr txBox="1"/>
          <p:nvPr/>
        </p:nvSpPr>
        <p:spPr>
          <a:xfrm>
            <a:off x="360000" y="1194072"/>
            <a:ext cx="7940502" cy="307777"/>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dirty="0">
                <a:solidFill>
                  <a:srgbClr val="434343"/>
                </a:solidFill>
                <a:latin typeface="Open Sans" panose="020B0604020202020204"/>
              </a:rPr>
              <a:t>A base de dados apresenta </a:t>
            </a:r>
            <a:r>
              <a:rPr lang="pt-BR" sz="1400" b="1" dirty="0">
                <a:solidFill>
                  <a:srgbClr val="434343"/>
                </a:solidFill>
                <a:latin typeface="Open Sans" panose="020B0604020202020204"/>
              </a:rPr>
              <a:t>48 variáveis</a:t>
            </a:r>
            <a:endParaRPr lang="pt-BR" sz="1400" dirty="0">
              <a:solidFill>
                <a:srgbClr val="434343"/>
              </a:solidFill>
              <a:latin typeface="Open Sans" panose="020B0604020202020204"/>
            </a:endParaRPr>
          </a:p>
        </p:txBody>
      </p:sp>
      <p:sp>
        <p:nvSpPr>
          <p:cNvPr id="21" name="Espaço Reservado para Data 5">
            <a:extLst>
              <a:ext uri="{FF2B5EF4-FFF2-40B4-BE49-F238E27FC236}">
                <a16:creationId xmlns:a16="http://schemas.microsoft.com/office/drawing/2014/main" id="{51012455-C88E-4BA1-B3B6-1C38C3207CB0}"/>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43" name="Google Shape;115;p18">
            <a:extLst>
              <a:ext uri="{FF2B5EF4-FFF2-40B4-BE49-F238E27FC236}">
                <a16:creationId xmlns:a16="http://schemas.microsoft.com/office/drawing/2014/main" id="{2BBCD457-C836-4E4B-BD8B-B18062462F42}"/>
              </a:ext>
            </a:extLst>
          </p:cNvPr>
          <p:cNvSpPr txBox="1"/>
          <p:nvPr/>
        </p:nvSpPr>
        <p:spPr>
          <a:xfrm>
            <a:off x="8524260" y="2454141"/>
            <a:ext cx="3005131" cy="551059"/>
          </a:xfrm>
          <a:prstGeom prst="rect">
            <a:avLst/>
          </a:prstGeom>
          <a:noFill/>
          <a:ln>
            <a:noFill/>
          </a:ln>
        </p:spPr>
        <p:txBody>
          <a:bodyPr spcFirstLastPara="1" wrap="square" lIns="91425" tIns="91425" rIns="91425" bIns="91425" anchor="t" anchorCtr="0">
            <a:noAutofit/>
          </a:bodyPr>
          <a:lstStyle/>
          <a:p>
            <a:pPr algn="ctr"/>
            <a:r>
              <a:rPr lang="da-DK" sz="1200" b="1" dirty="0">
                <a:solidFill>
                  <a:srgbClr val="434343"/>
                </a:solidFill>
                <a:latin typeface="Open Sans"/>
                <a:ea typeface="Open Sans"/>
                <a:cs typeface="Open Sans"/>
              </a:rPr>
              <a:t>Variáveis Sobe Proprietario</a:t>
            </a:r>
          </a:p>
        </p:txBody>
      </p:sp>
      <p:grpSp>
        <p:nvGrpSpPr>
          <p:cNvPr id="24" name="Agrupar 23">
            <a:extLst>
              <a:ext uri="{FF2B5EF4-FFF2-40B4-BE49-F238E27FC236}">
                <a16:creationId xmlns:a16="http://schemas.microsoft.com/office/drawing/2014/main" id="{33622191-D49C-4D55-957E-234D6440914C}"/>
              </a:ext>
            </a:extLst>
          </p:cNvPr>
          <p:cNvGrpSpPr/>
          <p:nvPr/>
        </p:nvGrpSpPr>
        <p:grpSpPr>
          <a:xfrm>
            <a:off x="1221878" y="1723450"/>
            <a:ext cx="720000" cy="720000"/>
            <a:chOff x="691070" y="1696305"/>
            <a:chExt cx="720000" cy="720000"/>
          </a:xfrm>
        </p:grpSpPr>
        <p:sp>
          <p:nvSpPr>
            <p:cNvPr id="4" name="Elipse 3">
              <a:extLst>
                <a:ext uri="{FF2B5EF4-FFF2-40B4-BE49-F238E27FC236}">
                  <a16:creationId xmlns:a16="http://schemas.microsoft.com/office/drawing/2014/main" id="{60C14F39-7E76-4307-931D-9895D37A753D}"/>
                </a:ext>
              </a:extLst>
            </p:cNvPr>
            <p:cNvSpPr>
              <a:spLocks noChangeAspect="1"/>
            </p:cNvSpPr>
            <p:nvPr/>
          </p:nvSpPr>
          <p:spPr>
            <a:xfrm>
              <a:off x="691070" y="1696305"/>
              <a:ext cx="720000" cy="72000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id="{BDC7358C-41AE-4845-B688-7020A1B242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639382">
              <a:off x="763070" y="1768305"/>
              <a:ext cx="576000" cy="576000"/>
            </a:xfrm>
            <a:prstGeom prst="rect">
              <a:avLst/>
            </a:prstGeom>
          </p:spPr>
        </p:pic>
      </p:grpSp>
      <p:grpSp>
        <p:nvGrpSpPr>
          <p:cNvPr id="16" name="Agrupar 15">
            <a:extLst>
              <a:ext uri="{FF2B5EF4-FFF2-40B4-BE49-F238E27FC236}">
                <a16:creationId xmlns:a16="http://schemas.microsoft.com/office/drawing/2014/main" id="{AD3B850A-AD75-4A9D-9FA3-429FCD1BFE77}"/>
              </a:ext>
            </a:extLst>
          </p:cNvPr>
          <p:cNvGrpSpPr/>
          <p:nvPr/>
        </p:nvGrpSpPr>
        <p:grpSpPr>
          <a:xfrm>
            <a:off x="3955109" y="1770681"/>
            <a:ext cx="720000" cy="720000"/>
            <a:chOff x="2800803" y="1696305"/>
            <a:chExt cx="720000" cy="720000"/>
          </a:xfrm>
        </p:grpSpPr>
        <p:sp>
          <p:nvSpPr>
            <p:cNvPr id="30" name="Elipse 29">
              <a:extLst>
                <a:ext uri="{FF2B5EF4-FFF2-40B4-BE49-F238E27FC236}">
                  <a16:creationId xmlns:a16="http://schemas.microsoft.com/office/drawing/2014/main" id="{D16D375A-E326-4AE5-8B4C-F83FF7FC14BB}"/>
                </a:ext>
              </a:extLst>
            </p:cNvPr>
            <p:cNvSpPr>
              <a:spLocks noChangeAspect="1"/>
            </p:cNvSpPr>
            <p:nvPr/>
          </p:nvSpPr>
          <p:spPr>
            <a:xfrm>
              <a:off x="2800803" y="1696305"/>
              <a:ext cx="720000" cy="72000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8">
              <a:extLst>
                <a:ext uri="{FF2B5EF4-FFF2-40B4-BE49-F238E27FC236}">
                  <a16:creationId xmlns:a16="http://schemas.microsoft.com/office/drawing/2014/main" id="{791913BA-21E4-4E8F-BB2C-366E51B4FB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2803" y="1768305"/>
              <a:ext cx="576000" cy="576000"/>
            </a:xfrm>
            <a:prstGeom prst="rect">
              <a:avLst/>
            </a:prstGeom>
          </p:spPr>
        </p:pic>
      </p:grpSp>
      <p:grpSp>
        <p:nvGrpSpPr>
          <p:cNvPr id="25" name="Agrupar 24">
            <a:extLst>
              <a:ext uri="{FF2B5EF4-FFF2-40B4-BE49-F238E27FC236}">
                <a16:creationId xmlns:a16="http://schemas.microsoft.com/office/drawing/2014/main" id="{D724A7F6-14A3-427D-93E8-EA04AFB205A6}"/>
              </a:ext>
            </a:extLst>
          </p:cNvPr>
          <p:cNvGrpSpPr/>
          <p:nvPr/>
        </p:nvGrpSpPr>
        <p:grpSpPr>
          <a:xfrm>
            <a:off x="9592365" y="1762760"/>
            <a:ext cx="720000" cy="720000"/>
            <a:chOff x="7879707" y="1795744"/>
            <a:chExt cx="720000" cy="720000"/>
          </a:xfrm>
        </p:grpSpPr>
        <p:sp>
          <p:nvSpPr>
            <p:cNvPr id="36" name="Elipse 35">
              <a:extLst>
                <a:ext uri="{FF2B5EF4-FFF2-40B4-BE49-F238E27FC236}">
                  <a16:creationId xmlns:a16="http://schemas.microsoft.com/office/drawing/2014/main" id="{0F48EBE4-87A7-448A-B876-86950672A20E}"/>
                </a:ext>
              </a:extLst>
            </p:cNvPr>
            <p:cNvSpPr>
              <a:spLocks noChangeAspect="1"/>
            </p:cNvSpPr>
            <p:nvPr/>
          </p:nvSpPr>
          <p:spPr>
            <a:xfrm>
              <a:off x="7879707" y="1795744"/>
              <a:ext cx="720000" cy="72000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4" name="Imagem 13">
              <a:extLst>
                <a:ext uri="{FF2B5EF4-FFF2-40B4-BE49-F238E27FC236}">
                  <a16:creationId xmlns:a16="http://schemas.microsoft.com/office/drawing/2014/main" id="{917BC7D6-637C-4AD1-AD8D-9C559A4AE2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1707" y="1867744"/>
              <a:ext cx="576000" cy="576000"/>
            </a:xfrm>
            <a:prstGeom prst="rect">
              <a:avLst/>
            </a:prstGeom>
          </p:spPr>
        </p:pic>
      </p:grpSp>
      <p:grpSp>
        <p:nvGrpSpPr>
          <p:cNvPr id="15" name="Agrupar 14">
            <a:extLst>
              <a:ext uri="{FF2B5EF4-FFF2-40B4-BE49-F238E27FC236}">
                <a16:creationId xmlns:a16="http://schemas.microsoft.com/office/drawing/2014/main" id="{7A152692-6F81-4D3C-9545-064FD11C13FF}"/>
              </a:ext>
            </a:extLst>
          </p:cNvPr>
          <p:cNvGrpSpPr/>
          <p:nvPr/>
        </p:nvGrpSpPr>
        <p:grpSpPr>
          <a:xfrm>
            <a:off x="6624736" y="1723450"/>
            <a:ext cx="720000" cy="720000"/>
            <a:chOff x="4582582" y="1696305"/>
            <a:chExt cx="720000" cy="720000"/>
          </a:xfrm>
        </p:grpSpPr>
        <p:sp>
          <p:nvSpPr>
            <p:cNvPr id="34" name="Elipse 33">
              <a:extLst>
                <a:ext uri="{FF2B5EF4-FFF2-40B4-BE49-F238E27FC236}">
                  <a16:creationId xmlns:a16="http://schemas.microsoft.com/office/drawing/2014/main" id="{BE736E93-F7F2-41B9-9F46-BC5F02814766}"/>
                </a:ext>
              </a:extLst>
            </p:cNvPr>
            <p:cNvSpPr>
              <a:spLocks noChangeAspect="1"/>
            </p:cNvSpPr>
            <p:nvPr/>
          </p:nvSpPr>
          <p:spPr>
            <a:xfrm>
              <a:off x="4582582" y="1696305"/>
              <a:ext cx="720000" cy="72000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31B4B337-B8F5-496F-ABF5-5A7B5FD92F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4582" y="1768305"/>
              <a:ext cx="576000" cy="576000"/>
            </a:xfrm>
            <a:prstGeom prst="rect">
              <a:avLst/>
            </a:prstGeom>
          </p:spPr>
        </p:pic>
      </p:grpSp>
      <p:sp>
        <p:nvSpPr>
          <p:cNvPr id="2" name="Google Shape;115;p18">
            <a:extLst>
              <a:ext uri="{FF2B5EF4-FFF2-40B4-BE49-F238E27FC236}">
                <a16:creationId xmlns:a16="http://schemas.microsoft.com/office/drawing/2014/main" id="{FF3249F0-1787-9D4E-E542-780F90FA7D1B}"/>
              </a:ext>
            </a:extLst>
          </p:cNvPr>
          <p:cNvSpPr txBox="1"/>
          <p:nvPr/>
        </p:nvSpPr>
        <p:spPr>
          <a:xfrm>
            <a:off x="124223" y="2684083"/>
            <a:ext cx="2915310" cy="1698494"/>
          </a:xfrm>
          <a:prstGeom prst="rect">
            <a:avLst/>
          </a:prstGeom>
          <a:noFill/>
          <a:ln>
            <a:noFill/>
          </a:ln>
        </p:spPr>
        <p:txBody>
          <a:bodyPr spcFirstLastPara="1" wrap="square" lIns="91425" tIns="91425" rIns="91425" bIns="91425" anchor="t" anchorCtr="0">
            <a:noAutofit/>
          </a:bodyPr>
          <a:lstStyle/>
          <a:p>
            <a:pPr algn="ctr"/>
            <a:r>
              <a:rPr lang="da-DK" sz="1200" b="1" dirty="0">
                <a:solidFill>
                  <a:srgbClr val="434343"/>
                </a:solidFill>
                <a:latin typeface="Open Sans"/>
                <a:ea typeface="Open Sans"/>
                <a:cs typeface="Open Sans"/>
              </a:rPr>
              <a:t>Condições Imóvel</a:t>
            </a:r>
          </a:p>
          <a:p>
            <a:pPr algn="ctr"/>
            <a:endParaRPr sz="1200" b="1" dirty="0">
              <a:solidFill>
                <a:srgbClr val="434343"/>
              </a:solidFill>
              <a:latin typeface="Open Sans" panose="020B0606030504020204" pitchFamily="34" charset="0"/>
              <a:ea typeface="Open Sans" panose="020B0606030504020204" pitchFamily="34" charset="0"/>
              <a:cs typeface="Open Sans" panose="020B0606030504020204" pitchFamily="34" charset="0"/>
              <a:sym typeface="Open Sans"/>
            </a:endParaRPr>
          </a:p>
          <a:p>
            <a:pPr algn="l"/>
            <a:r>
              <a:rPr lang="pt-BR" sz="1200" dirty="0">
                <a:solidFill>
                  <a:srgbClr val="374151"/>
                </a:solidFill>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Indicador_Imovel_em_boas_condicoes</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Indicador_Precisa_de_reforma</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marL="171450" lvl="0" indent="-171450">
              <a:buFont typeface="Arial" panose="020B0604020202020204" pitchFamily="34" charset="0"/>
              <a:buChar char="•"/>
            </a:pPr>
            <a:endParaRPr sz="1200" dirty="0">
              <a:solidFill>
                <a:srgbClr val="434343"/>
              </a:solidFill>
              <a:latin typeface="Open Sans"/>
              <a:ea typeface="Open Sans"/>
              <a:cs typeface="Open Sans"/>
              <a:sym typeface="Open Sans"/>
            </a:endParaRPr>
          </a:p>
        </p:txBody>
      </p:sp>
      <p:sp>
        <p:nvSpPr>
          <p:cNvPr id="6" name="Google Shape;115;p18">
            <a:extLst>
              <a:ext uri="{FF2B5EF4-FFF2-40B4-BE49-F238E27FC236}">
                <a16:creationId xmlns:a16="http://schemas.microsoft.com/office/drawing/2014/main" id="{86EC5F8E-1A91-D4D3-DF28-DBA65D399F41}"/>
              </a:ext>
            </a:extLst>
          </p:cNvPr>
          <p:cNvSpPr txBox="1"/>
          <p:nvPr/>
        </p:nvSpPr>
        <p:spPr>
          <a:xfrm>
            <a:off x="3114060" y="2684233"/>
            <a:ext cx="2402099" cy="1698494"/>
          </a:xfrm>
          <a:prstGeom prst="rect">
            <a:avLst/>
          </a:prstGeom>
          <a:noFill/>
          <a:ln>
            <a:noFill/>
          </a:ln>
        </p:spPr>
        <p:txBody>
          <a:bodyPr spcFirstLastPara="1" wrap="square" lIns="91425" tIns="91425" rIns="91425" bIns="91425" anchor="t" anchorCtr="0">
            <a:noAutofit/>
          </a:bodyPr>
          <a:lstStyle/>
          <a:p>
            <a:pPr algn="ctr"/>
            <a:r>
              <a:rPr lang="da-DK" sz="1200" b="1" dirty="0">
                <a:solidFill>
                  <a:srgbClr val="434343"/>
                </a:solidFill>
                <a:latin typeface="Open Sans" panose="020B0606030504020204" pitchFamily="34" charset="0"/>
                <a:ea typeface="Open Sans" panose="020B0606030504020204" pitchFamily="34" charset="0"/>
                <a:cs typeface="Open Sans" panose="020B0606030504020204" pitchFamily="34" charset="0"/>
              </a:rPr>
              <a:t>Precificação</a:t>
            </a:r>
          </a:p>
          <a:p>
            <a:pPr algn="ctr"/>
            <a:endParaRPr sz="1200" b="1" dirty="0">
              <a:solidFill>
                <a:srgbClr val="434343"/>
              </a:solidFill>
              <a:latin typeface="Open Sans" panose="020B0606030504020204" pitchFamily="34" charset="0"/>
              <a:ea typeface="Open Sans" panose="020B0606030504020204" pitchFamily="34" charset="0"/>
              <a:cs typeface="Open Sans" panose="020B0606030504020204" pitchFamily="34" charset="0"/>
              <a:sym typeface="Open Sans"/>
            </a:endParaRPr>
          </a:p>
          <a:p>
            <a:pPr algn="l"/>
            <a:r>
              <a:rPr lang="pt-BR" sz="1200" dirty="0">
                <a:solidFill>
                  <a:srgbClr val="374151"/>
                </a:solidFill>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Preco_de_locacao_do_imovel</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Preco_do_Imovel</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Preco_por_metro_quadrado</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marL="171450" lvl="0" indent="-171450">
              <a:buFont typeface="Arial" panose="020B0604020202020204" pitchFamily="34" charset="0"/>
              <a:buChar char="•"/>
            </a:pPr>
            <a:endParaRPr sz="1200" dirty="0">
              <a:solidFill>
                <a:srgbClr val="434343"/>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0" name="Google Shape;115;p18">
            <a:extLst>
              <a:ext uri="{FF2B5EF4-FFF2-40B4-BE49-F238E27FC236}">
                <a16:creationId xmlns:a16="http://schemas.microsoft.com/office/drawing/2014/main" id="{345138FB-F3A6-A3A6-F202-FC8D3655873A}"/>
              </a:ext>
            </a:extLst>
          </p:cNvPr>
          <p:cNvSpPr txBox="1"/>
          <p:nvPr/>
        </p:nvSpPr>
        <p:spPr>
          <a:xfrm>
            <a:off x="8398933" y="2799292"/>
            <a:ext cx="3293534" cy="1501776"/>
          </a:xfrm>
          <a:prstGeom prst="rect">
            <a:avLst/>
          </a:prstGeom>
          <a:noFill/>
          <a:ln>
            <a:noFill/>
          </a:ln>
        </p:spPr>
        <p:txBody>
          <a:bodyPr spcFirstLastPara="1" wrap="square" lIns="91425" tIns="91425" rIns="91425" bIns="91425" anchor="t" anchorCtr="0">
            <a:noAutofit/>
          </a:bodyPr>
          <a:lstStyle/>
          <a:p>
            <a:r>
              <a:rPr lang="pt-BR" sz="1200" dirty="0">
                <a:solidFill>
                  <a:srgbClr val="434343"/>
                </a:solidFill>
                <a:latin typeface="Open Sans"/>
                <a:ea typeface="Open Sans"/>
                <a:cs typeface="Open Sans"/>
                <a:sym typeface="Open Sans"/>
              </a:rPr>
              <a:t>- Nome do proprietário ou corretor</a:t>
            </a:r>
          </a:p>
          <a:p>
            <a:r>
              <a:rPr lang="pt-BR" sz="1200" dirty="0">
                <a:solidFill>
                  <a:srgbClr val="434343"/>
                </a:solidFill>
                <a:latin typeface="Open Sans"/>
                <a:ea typeface="Open Sans"/>
                <a:cs typeface="Open Sans"/>
                <a:sym typeface="Open Sans"/>
              </a:rPr>
              <a:t>- Preferencia de contato com o proprietário</a:t>
            </a:r>
          </a:p>
          <a:p>
            <a:r>
              <a:rPr lang="pt-BR" sz="1200" dirty="0">
                <a:solidFill>
                  <a:srgbClr val="434343"/>
                </a:solidFill>
                <a:latin typeface="Open Sans"/>
                <a:ea typeface="Open Sans"/>
                <a:cs typeface="Open Sans"/>
                <a:sym typeface="Open Sans"/>
              </a:rPr>
              <a:t>- Tipo de proprietário</a:t>
            </a:r>
          </a:p>
          <a:p>
            <a:r>
              <a:rPr lang="pt-BR" sz="1200" dirty="0">
                <a:solidFill>
                  <a:srgbClr val="434343"/>
                </a:solidFill>
                <a:latin typeface="Open Sans"/>
                <a:ea typeface="Open Sans"/>
                <a:cs typeface="Open Sans"/>
                <a:sym typeface="Open Sans"/>
              </a:rPr>
              <a:t>- Id do proprietário</a:t>
            </a:r>
          </a:p>
        </p:txBody>
      </p:sp>
      <p:sp>
        <p:nvSpPr>
          <p:cNvPr id="11" name="Google Shape;115;p18">
            <a:extLst>
              <a:ext uri="{FF2B5EF4-FFF2-40B4-BE49-F238E27FC236}">
                <a16:creationId xmlns:a16="http://schemas.microsoft.com/office/drawing/2014/main" id="{88C436A7-A8E2-3136-663E-4B08F33F0C7C}"/>
              </a:ext>
            </a:extLst>
          </p:cNvPr>
          <p:cNvSpPr txBox="1"/>
          <p:nvPr/>
        </p:nvSpPr>
        <p:spPr>
          <a:xfrm>
            <a:off x="8963054" y="4746988"/>
            <a:ext cx="2406004" cy="285914"/>
          </a:xfrm>
          <a:prstGeom prst="rect">
            <a:avLst/>
          </a:prstGeom>
          <a:noFill/>
          <a:ln>
            <a:noFill/>
          </a:ln>
        </p:spPr>
        <p:txBody>
          <a:bodyPr spcFirstLastPara="1" wrap="square" lIns="91425" tIns="91425" rIns="91425" bIns="91425" anchor="t" anchorCtr="0">
            <a:noAutofit/>
          </a:bodyPr>
          <a:lstStyle/>
          <a:p>
            <a:pPr marL="171450" lvl="0" indent="-171450">
              <a:buFont typeface="Arial" panose="020B0604020202020204" pitchFamily="34" charset="0"/>
              <a:buChar char="•"/>
            </a:pPr>
            <a:r>
              <a:rPr lang="pt-BR" sz="1200" dirty="0">
                <a:solidFill>
                  <a:srgbClr val="434343"/>
                </a:solidFill>
                <a:latin typeface="Open Sans"/>
                <a:ea typeface="Open Sans"/>
                <a:cs typeface="Open Sans"/>
                <a:sym typeface="Open Sans"/>
              </a:rPr>
              <a:t>Comentários adicionados</a:t>
            </a:r>
          </a:p>
        </p:txBody>
      </p:sp>
      <p:sp>
        <p:nvSpPr>
          <p:cNvPr id="28" name="Google Shape;115;p18">
            <a:extLst>
              <a:ext uri="{FF2B5EF4-FFF2-40B4-BE49-F238E27FC236}">
                <a16:creationId xmlns:a16="http://schemas.microsoft.com/office/drawing/2014/main" id="{FB807A1D-529A-AD22-D501-2905FE6002D5}"/>
              </a:ext>
            </a:extLst>
          </p:cNvPr>
          <p:cNvSpPr txBox="1"/>
          <p:nvPr/>
        </p:nvSpPr>
        <p:spPr>
          <a:xfrm>
            <a:off x="9018956" y="4441338"/>
            <a:ext cx="2133251" cy="285914"/>
          </a:xfrm>
          <a:prstGeom prst="rect">
            <a:avLst/>
          </a:prstGeom>
          <a:noFill/>
          <a:ln>
            <a:noFill/>
          </a:ln>
        </p:spPr>
        <p:txBody>
          <a:bodyPr spcFirstLastPara="1" wrap="square" lIns="91425" tIns="91425" rIns="91425" bIns="91425" anchor="t" anchorCtr="0">
            <a:noAutofit/>
          </a:bodyPr>
          <a:lstStyle/>
          <a:p>
            <a:pPr algn="ctr"/>
            <a:r>
              <a:rPr lang="da-DK" sz="1200" b="1" dirty="0">
                <a:solidFill>
                  <a:srgbClr val="434343"/>
                </a:solidFill>
                <a:latin typeface="Open Sans"/>
                <a:ea typeface="Open Sans"/>
                <a:cs typeface="Open Sans"/>
              </a:rPr>
              <a:t>Outras Variáveis</a:t>
            </a:r>
          </a:p>
        </p:txBody>
      </p:sp>
      <p:sp>
        <p:nvSpPr>
          <p:cNvPr id="35" name="Google Shape;115;p18">
            <a:extLst>
              <a:ext uri="{FF2B5EF4-FFF2-40B4-BE49-F238E27FC236}">
                <a16:creationId xmlns:a16="http://schemas.microsoft.com/office/drawing/2014/main" id="{96FA4152-43B4-60EE-3A4B-B3328B1C19FF}"/>
              </a:ext>
            </a:extLst>
          </p:cNvPr>
          <p:cNvSpPr txBox="1"/>
          <p:nvPr/>
        </p:nvSpPr>
        <p:spPr>
          <a:xfrm>
            <a:off x="5686823" y="2700933"/>
            <a:ext cx="2837437" cy="1439267"/>
          </a:xfrm>
          <a:prstGeom prst="rect">
            <a:avLst/>
          </a:prstGeom>
          <a:noFill/>
          <a:ln>
            <a:noFill/>
          </a:ln>
        </p:spPr>
        <p:txBody>
          <a:bodyPr spcFirstLastPara="1" wrap="square" lIns="91425" tIns="91425" rIns="91425" bIns="91425" anchor="t" anchorCtr="0">
            <a:noAutofit/>
          </a:bodyPr>
          <a:lstStyle/>
          <a:p>
            <a:pPr algn="ctr"/>
            <a:r>
              <a:rPr lang="da-DK" sz="1200" b="1" dirty="0">
                <a:solidFill>
                  <a:srgbClr val="434343"/>
                </a:solidFill>
                <a:latin typeface="Open Sans" panose="020B0606030504020204" pitchFamily="34" charset="0"/>
                <a:ea typeface="Open Sans" panose="020B0606030504020204" pitchFamily="34" charset="0"/>
                <a:cs typeface="Open Sans" panose="020B0606030504020204" pitchFamily="34" charset="0"/>
              </a:rPr>
              <a:t>Eficiencia Energética do Imóvel</a:t>
            </a:r>
          </a:p>
          <a:p>
            <a:pPr algn="ctr"/>
            <a:endParaRPr sz="1200" b="1" dirty="0">
              <a:solidFill>
                <a:srgbClr val="434343"/>
              </a:solidFill>
              <a:latin typeface="Open Sans" panose="020B0606030504020204" pitchFamily="34" charset="0"/>
              <a:ea typeface="Open Sans" panose="020B0606030504020204" pitchFamily="34" charset="0"/>
              <a:cs typeface="Open Sans" panose="020B0606030504020204" pitchFamily="34" charset="0"/>
              <a:sym typeface="Open Sans"/>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E_Recomendado</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Nivel_de_eficiencia_Energetica</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Tipo_de_Certificacao_Energetica</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marL="171450" lvl="0" indent="-171450">
              <a:buFont typeface="Arial" panose="020B0604020202020204" pitchFamily="34" charset="0"/>
              <a:buChar char="•"/>
            </a:pPr>
            <a:endParaRPr sz="1200" dirty="0">
              <a:solidFill>
                <a:srgbClr val="434343"/>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pic>
        <p:nvPicPr>
          <p:cNvPr id="37" name="Imagem 36">
            <a:extLst>
              <a:ext uri="{FF2B5EF4-FFF2-40B4-BE49-F238E27FC236}">
                <a16:creationId xmlns:a16="http://schemas.microsoft.com/office/drawing/2014/main" id="{322E5FC8-7CE8-4253-AD64-152888696E0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55109" y="1762760"/>
            <a:ext cx="733758" cy="733758"/>
          </a:xfrm>
          <a:prstGeom prst="ellipse">
            <a:avLst/>
          </a:prstGeom>
        </p:spPr>
      </p:pic>
    </p:spTree>
    <p:extLst>
      <p:ext uri="{BB962C8B-B14F-4D97-AF65-F5344CB8AC3E}">
        <p14:creationId xmlns:p14="http://schemas.microsoft.com/office/powerpoint/2010/main" val="1841649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30001"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3194" y="4673186"/>
            <a:ext cx="2628806" cy="2116755"/>
          </a:xfrm>
          <a:prstGeom prst="rect">
            <a:avLst/>
          </a:prstGeom>
          <a:noFill/>
          <a:ln>
            <a:noFill/>
          </a:ln>
        </p:spPr>
      </p:pic>
      <p:sp>
        <p:nvSpPr>
          <p:cNvPr id="4" name="Seta: para a Direita 3">
            <a:extLst>
              <a:ext uri="{FF2B5EF4-FFF2-40B4-BE49-F238E27FC236}">
                <a16:creationId xmlns:a16="http://schemas.microsoft.com/office/drawing/2014/main" id="{F7615716-0E2D-4473-883D-ECF83CC83869}"/>
              </a:ext>
            </a:extLst>
          </p:cNvPr>
          <p:cNvSpPr/>
          <p:nvPr/>
        </p:nvSpPr>
        <p:spPr>
          <a:xfrm>
            <a:off x="1073426" y="1126436"/>
            <a:ext cx="9410847" cy="1258991"/>
          </a:xfrm>
          <a:prstGeom prst="rightArrow">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Seta: para a Direita 10">
            <a:extLst>
              <a:ext uri="{FF2B5EF4-FFF2-40B4-BE49-F238E27FC236}">
                <a16:creationId xmlns:a16="http://schemas.microsoft.com/office/drawing/2014/main" id="{2D7DF2C9-E5E2-42F5-9102-91E9C5F7E652}"/>
              </a:ext>
            </a:extLst>
          </p:cNvPr>
          <p:cNvSpPr/>
          <p:nvPr/>
        </p:nvSpPr>
        <p:spPr>
          <a:xfrm>
            <a:off x="2476871" y="1706318"/>
            <a:ext cx="8083602" cy="1258991"/>
          </a:xfrm>
          <a:prstGeom prst="rightArrow">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m 6">
            <a:extLst>
              <a:ext uri="{FF2B5EF4-FFF2-40B4-BE49-F238E27FC236}">
                <a16:creationId xmlns:a16="http://schemas.microsoft.com/office/drawing/2014/main" id="{BD0EC856-C53B-4740-AE92-4FEBBE821A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424" y="1446333"/>
            <a:ext cx="603549" cy="603549"/>
          </a:xfrm>
          <a:prstGeom prst="rect">
            <a:avLst/>
          </a:prstGeom>
        </p:spPr>
      </p:pic>
      <p:sp>
        <p:nvSpPr>
          <p:cNvPr id="8" name="Retângulo 7">
            <a:extLst>
              <a:ext uri="{FF2B5EF4-FFF2-40B4-BE49-F238E27FC236}">
                <a16:creationId xmlns:a16="http://schemas.microsoft.com/office/drawing/2014/main" id="{5ADC7EE4-1863-4C1C-8EA7-5780A0C25266}"/>
              </a:ext>
            </a:extLst>
          </p:cNvPr>
          <p:cNvSpPr/>
          <p:nvPr/>
        </p:nvSpPr>
        <p:spPr>
          <a:xfrm>
            <a:off x="1596015" y="1501885"/>
            <a:ext cx="1335622" cy="49244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1" i="0" u="none" strike="noStrike" kern="1200" cap="none" spc="0" normalizeH="0" baseline="0" noProof="0" dirty="0">
                <a:ln>
                  <a:noFill/>
                </a:ln>
                <a:solidFill>
                  <a:prstClr val="white"/>
                </a:solidFill>
                <a:effectLst/>
                <a:uLnTx/>
                <a:uFillTx/>
                <a:latin typeface="Open Sans" panose="020B0604020202020204" charset="0"/>
                <a:ea typeface="+mn-ea"/>
                <a:cs typeface="+mn-cs"/>
              </a:rPr>
              <a:t>Base Original</a:t>
            </a:r>
            <a:r>
              <a:rPr kumimoji="0" lang="da-DK" sz="1400" b="1" i="0" u="none" strike="noStrike" kern="1200" cap="none" spc="0" normalizeH="0" baseline="0" noProof="0" dirty="0">
                <a:ln>
                  <a:noFill/>
                </a:ln>
                <a:solidFill>
                  <a:schemeClr val="bg1"/>
                </a:solidFill>
                <a:effectLst/>
                <a:uLnTx/>
                <a:uFillTx/>
                <a:latin typeface="Open Sans" panose="020B060402020202020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u="none" strike="noStrike" kern="1200" cap="none" spc="0" normalizeH="0" baseline="0" noProof="0" dirty="0">
                <a:ln>
                  <a:noFill/>
                </a:ln>
                <a:solidFill>
                  <a:schemeClr val="bg1"/>
                </a:solidFill>
                <a:uLnTx/>
                <a:uFillTx/>
                <a:latin typeface="Söhne"/>
                <a:ea typeface="+mn-ea"/>
                <a:cs typeface="+mn-cs"/>
              </a:rPr>
              <a:t>9.868</a:t>
            </a:r>
            <a:r>
              <a:rPr kumimoji="0" lang="pt-BR" sz="1200" b="0" i="0" u="none" strike="noStrike" kern="1200" cap="none" spc="0" normalizeH="0" baseline="0" noProof="0" dirty="0">
                <a:ln>
                  <a:noFill/>
                </a:ln>
                <a:solidFill>
                  <a:prstClr val="white"/>
                </a:solidFill>
                <a:effectLst/>
                <a:uLnTx/>
                <a:uFillTx/>
                <a:latin typeface="Calibri" panose="020F0502020204030204"/>
                <a:ea typeface="+mn-ea"/>
                <a:cs typeface="+mn-cs"/>
              </a:rPr>
              <a:t> Imóveis</a:t>
            </a: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tângulo 18">
            <a:extLst>
              <a:ext uri="{FF2B5EF4-FFF2-40B4-BE49-F238E27FC236}">
                <a16:creationId xmlns:a16="http://schemas.microsoft.com/office/drawing/2014/main" id="{7B2D6916-06CD-4DB9-94D6-015099C6862E}"/>
              </a:ext>
            </a:extLst>
          </p:cNvPr>
          <p:cNvSpPr/>
          <p:nvPr/>
        </p:nvSpPr>
        <p:spPr>
          <a:xfrm>
            <a:off x="3051750" y="2058590"/>
            <a:ext cx="4902165" cy="4924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1" i="0" u="none" strike="noStrike" kern="1200" cap="none" spc="0" normalizeH="0" baseline="0" noProof="0" dirty="0">
                <a:ln>
                  <a:noFill/>
                </a:ln>
                <a:solidFill>
                  <a:prstClr val="white"/>
                </a:solidFill>
                <a:effectLst/>
                <a:uLnTx/>
                <a:uFillTx/>
                <a:latin typeface="Open Sans" panose="020B0604020202020204" charset="0"/>
                <a:ea typeface="+mn-ea"/>
                <a:cs typeface="+mn-cs"/>
              </a:rPr>
              <a:t>Filtro 1 – Exclusão de dados sem Detalhe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solidFill>
                  <a:prstClr val="white"/>
                </a:solidFill>
                <a:latin typeface="Calibri" panose="020F0502020204030204"/>
              </a:rPr>
              <a:t>7.278</a:t>
            </a: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Imagem 9">
            <a:extLst>
              <a:ext uri="{FF2B5EF4-FFF2-40B4-BE49-F238E27FC236}">
                <a16:creationId xmlns:a16="http://schemas.microsoft.com/office/drawing/2014/main" id="{BAEB7347-1AFA-424B-9BB8-3BEEFCDB02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871" y="1987042"/>
            <a:ext cx="667192" cy="667192"/>
          </a:xfrm>
          <a:prstGeom prst="rect">
            <a:avLst/>
          </a:prstGeom>
        </p:spPr>
      </p:pic>
      <p:sp>
        <p:nvSpPr>
          <p:cNvPr id="27" name="Google Shape;115;p18">
            <a:extLst>
              <a:ext uri="{FF2B5EF4-FFF2-40B4-BE49-F238E27FC236}">
                <a16:creationId xmlns:a16="http://schemas.microsoft.com/office/drawing/2014/main" id="{9BF76CB2-7E2E-42E1-B9E6-9ECAE2616509}"/>
              </a:ext>
            </a:extLst>
          </p:cNvPr>
          <p:cNvSpPr txBox="1"/>
          <p:nvPr/>
        </p:nvSpPr>
        <p:spPr>
          <a:xfrm>
            <a:off x="923883" y="2159138"/>
            <a:ext cx="1592508" cy="1474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Base de partida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solidFill>
                  <a:srgbClr val="434343"/>
                </a:solidFill>
                <a:latin typeface="Open Sans"/>
                <a:sym typeface="Open Sans"/>
              </a:rPr>
              <a:t>Total de</a:t>
            </a:r>
            <a:r>
              <a:rPr kumimoji="0" lang="pt-BR" sz="1200" b="0" i="0" u="none" strike="noStrike" kern="1200" cap="none" spc="0" normalizeH="0" baseline="0" noProof="0" dirty="0">
                <a:ln>
                  <a:noFill/>
                </a:ln>
                <a:solidFill>
                  <a:srgbClr val="434343"/>
                </a:solidFill>
                <a:effectLst/>
                <a:uLnTx/>
                <a:uFillTx/>
                <a:latin typeface="Open Sans"/>
                <a:ea typeface="+mn-ea"/>
                <a:cs typeface="+mn-cs"/>
                <a:sym typeface="Open Sans"/>
              </a:rPr>
              <a:t> imóveis extraídos com </a:t>
            </a:r>
            <a:r>
              <a:rPr kumimoji="0" lang="pt-BR" sz="1200" b="0" i="0" u="none" strike="noStrike" kern="1200" cap="none" spc="0" normalizeH="0" baseline="0" noProof="0" dirty="0">
                <a:ln>
                  <a:noFill/>
                </a:ln>
                <a:solidFill>
                  <a:srgbClr val="6ADBD9"/>
                </a:solidFill>
                <a:effectLst/>
                <a:uLnTx/>
                <a:uFillTx/>
                <a:latin typeface="Open Sans"/>
                <a:ea typeface="+mn-ea"/>
                <a:cs typeface="+mn-cs"/>
                <a:sym typeface="Open Sans"/>
              </a:rPr>
              <a:t>9.868</a:t>
            </a:r>
            <a:r>
              <a:rPr lang="pt-BR" sz="1200" dirty="0">
                <a:solidFill>
                  <a:srgbClr val="6ADBD9"/>
                </a:solidFill>
                <a:latin typeface="Open Sans"/>
                <a:sym typeface="Open Sans"/>
              </a:rPr>
              <a:t> registros</a:t>
            </a:r>
            <a:r>
              <a:rPr kumimoji="0" lang="pt-BR" sz="1200" b="0" i="0" u="none" strike="noStrike" kern="1200" cap="none" spc="0" normalizeH="0" baseline="0" noProof="0" dirty="0">
                <a:ln>
                  <a:noFill/>
                </a:ln>
                <a:solidFill>
                  <a:srgbClr val="6ADBD9"/>
                </a:solidFill>
                <a:effectLst/>
                <a:uLnTx/>
                <a:uFillTx/>
                <a:latin typeface="Open Sans"/>
                <a:ea typeface="+mn-ea"/>
                <a:cs typeface="+mn-cs"/>
                <a:sym typeface="Open Sans"/>
              </a:rPr>
              <a:t> </a:t>
            </a:r>
            <a:r>
              <a:rPr kumimoji="0" lang="pt-BR" sz="1200" b="0" i="0" u="none" strike="noStrike" kern="1200" cap="none" spc="0" normalizeH="0" baseline="0" noProof="0" dirty="0">
                <a:ln>
                  <a:noFill/>
                </a:ln>
                <a:solidFill>
                  <a:srgbClr val="434343"/>
                </a:solidFill>
                <a:effectLst/>
                <a:uLnTx/>
                <a:uFillTx/>
                <a:latin typeface="Open Sans"/>
                <a:ea typeface="+mn-ea"/>
                <a:cs typeface="+mn-cs"/>
                <a:sym typeface="Open Sans"/>
              </a:rPr>
              <a:t>e</a:t>
            </a:r>
            <a:r>
              <a:rPr lang="pt-BR" sz="1200" dirty="0">
                <a:solidFill>
                  <a:srgbClr val="6ADBD9"/>
                </a:solidFill>
                <a:latin typeface="Open Sans"/>
                <a:sym typeface="Open Sans"/>
              </a:rPr>
              <a:t> 8 variáveis</a:t>
            </a:r>
            <a:endParaRPr sz="1200" dirty="0">
              <a:solidFill>
                <a:srgbClr val="6ADBD9"/>
              </a:solidFill>
              <a:latin typeface="Open Sans"/>
              <a:sym typeface="Open Sans"/>
            </a:endParaRPr>
          </a:p>
        </p:txBody>
      </p:sp>
      <p:sp>
        <p:nvSpPr>
          <p:cNvPr id="29" name="Google Shape;115;p18">
            <a:extLst>
              <a:ext uri="{FF2B5EF4-FFF2-40B4-BE49-F238E27FC236}">
                <a16:creationId xmlns:a16="http://schemas.microsoft.com/office/drawing/2014/main" id="{55710F79-C8B3-4897-ADCF-4E701F89C903}"/>
              </a:ext>
            </a:extLst>
          </p:cNvPr>
          <p:cNvSpPr txBox="1"/>
          <p:nvPr/>
        </p:nvSpPr>
        <p:spPr>
          <a:xfrm>
            <a:off x="2646886" y="2666151"/>
            <a:ext cx="1591200" cy="1474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434343"/>
                </a:solidFill>
                <a:effectLst/>
                <a:uLnTx/>
                <a:uFillTx/>
                <a:latin typeface="Open Sans"/>
                <a:ea typeface="+mn-ea"/>
                <a:cs typeface="+mn-cs"/>
                <a:sym typeface="Open Sans"/>
              </a:rPr>
              <a:t>Processamento da Base Fato Detalhe Com filtrando </a:t>
            </a:r>
            <a:r>
              <a:rPr kumimoji="0" lang="pt-BR" sz="1200" b="0" i="0" u="none" strike="noStrike" kern="1200" cap="none" spc="0" normalizeH="0" baseline="0" noProof="0" dirty="0">
                <a:ln>
                  <a:noFill/>
                </a:ln>
                <a:solidFill>
                  <a:srgbClr val="6ADBD9"/>
                </a:solidFill>
                <a:effectLst/>
                <a:uLnTx/>
                <a:uFillTx/>
                <a:latin typeface="Open Sans"/>
                <a:ea typeface="+mn-ea"/>
                <a:cs typeface="+mn-cs"/>
                <a:sym typeface="Open Sans"/>
              </a:rPr>
              <a:t>7.872 registros</a:t>
            </a: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pic>
        <p:nvPicPr>
          <p:cNvPr id="24" name="Imagem 23"/>
          <p:cNvPicPr>
            <a:picLocks noChangeAspect="1"/>
          </p:cNvPicPr>
          <p:nvPr/>
        </p:nvPicPr>
        <p:blipFill rotWithShape="1">
          <a:blip r:embed="rId5"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25" name="Espaço Reservado para Data 5">
            <a:extLst>
              <a:ext uri="{FF2B5EF4-FFF2-40B4-BE49-F238E27FC236}">
                <a16:creationId xmlns:a16="http://schemas.microsoft.com/office/drawing/2014/main" id="{2352842C-4178-4B4A-AC34-A3D7F7EE2432}"/>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36" name="Title Placeholder 1">
            <a:extLst>
              <a:ext uri="{FF2B5EF4-FFF2-40B4-BE49-F238E27FC236}">
                <a16:creationId xmlns:a16="http://schemas.microsoft.com/office/drawing/2014/main" id="{942D69B1-6655-49E6-A0FF-B4E04FC89323}"/>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3.ii. </a:t>
            </a:r>
            <a:r>
              <a:rPr lang="en-US" dirty="0" err="1">
                <a:solidFill>
                  <a:srgbClr val="434343"/>
                </a:solidFill>
                <a:latin typeface="Open Sans" panose="020B0604020202020204" charset="0"/>
                <a:ea typeface="Open Sans" panose="020B0604020202020204" charset="0"/>
                <a:cs typeface="Open Sans" panose="020B0604020202020204" charset="0"/>
              </a:rPr>
              <a:t>Filtros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38" name="Retângulo 37">
            <a:extLst>
              <a:ext uri="{FF2B5EF4-FFF2-40B4-BE49-F238E27FC236}">
                <a16:creationId xmlns:a16="http://schemas.microsoft.com/office/drawing/2014/main" id="{A37FB805-3E56-407E-8391-6EEDE371C31A}"/>
              </a:ext>
            </a:extLst>
          </p:cNvPr>
          <p:cNvSpPr/>
          <p:nvPr/>
        </p:nvSpPr>
        <p:spPr>
          <a:xfrm>
            <a:off x="4639535" y="2654234"/>
            <a:ext cx="1901098" cy="49244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1" i="0" u="none" strike="noStrike" kern="1200" cap="none" spc="0" normalizeH="0" baseline="0" noProof="0" dirty="0">
                <a:ln>
                  <a:noFill/>
                </a:ln>
                <a:solidFill>
                  <a:prstClr val="white"/>
                </a:solidFill>
                <a:effectLst/>
                <a:uLnTx/>
                <a:uFillTx/>
                <a:latin typeface="Open Sans" panose="020B0604020202020204" charset="0"/>
                <a:ea typeface="+mn-ea"/>
                <a:cs typeface="+mn-cs"/>
              </a:rPr>
              <a:t>Filtrando instrução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Calibri" panose="020F0502020204030204"/>
                <a:ea typeface="+mn-ea"/>
                <a:cs typeface="+mn-cs"/>
              </a:rPr>
              <a:t>34.050 entrevistados</a:t>
            </a: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9" name="Imagem 38">
            <a:extLst>
              <a:ext uri="{FF2B5EF4-FFF2-40B4-BE49-F238E27FC236}">
                <a16:creationId xmlns:a16="http://schemas.microsoft.com/office/drawing/2014/main" id="{7AB82278-3F03-4AFC-99C5-A2859D9775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0237" y="2584039"/>
            <a:ext cx="667192" cy="667192"/>
          </a:xfrm>
          <a:prstGeom prst="rect">
            <a:avLst/>
          </a:prstGeom>
        </p:spPr>
      </p:pic>
      <p:sp>
        <p:nvSpPr>
          <p:cNvPr id="2" name="Seta: para a Direita 1">
            <a:extLst>
              <a:ext uri="{FF2B5EF4-FFF2-40B4-BE49-F238E27FC236}">
                <a16:creationId xmlns:a16="http://schemas.microsoft.com/office/drawing/2014/main" id="{E79D9137-65DE-4DD1-BA69-D6FA8B0C6A29}"/>
              </a:ext>
            </a:extLst>
          </p:cNvPr>
          <p:cNvSpPr/>
          <p:nvPr/>
        </p:nvSpPr>
        <p:spPr>
          <a:xfrm>
            <a:off x="4969565" y="2235431"/>
            <a:ext cx="5590908" cy="125899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3" name="Imagem 2">
            <a:extLst>
              <a:ext uri="{FF2B5EF4-FFF2-40B4-BE49-F238E27FC236}">
                <a16:creationId xmlns:a16="http://schemas.microsoft.com/office/drawing/2014/main" id="{6D0CF7C0-B37C-4CB6-BF98-2F415ECB6F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7788" y="2494931"/>
            <a:ext cx="699323" cy="699323"/>
          </a:xfrm>
          <a:prstGeom prst="rect">
            <a:avLst/>
          </a:prstGeom>
        </p:spPr>
      </p:pic>
      <p:sp>
        <p:nvSpPr>
          <p:cNvPr id="5" name="Retângulo 4">
            <a:extLst>
              <a:ext uri="{FF2B5EF4-FFF2-40B4-BE49-F238E27FC236}">
                <a16:creationId xmlns:a16="http://schemas.microsoft.com/office/drawing/2014/main" id="{5700B7E6-9777-47C7-A160-CB202A7CF828}"/>
              </a:ext>
            </a:extLst>
          </p:cNvPr>
          <p:cNvSpPr/>
          <p:nvPr/>
        </p:nvSpPr>
        <p:spPr>
          <a:xfrm>
            <a:off x="5491208" y="2585517"/>
            <a:ext cx="2018694" cy="492443"/>
          </a:xfrm>
          <a:prstGeom prst="rect">
            <a:avLst/>
          </a:prstGeom>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b="1" dirty="0">
                <a:solidFill>
                  <a:schemeClr val="bg1"/>
                </a:solidFill>
                <a:latin typeface="Open Sans" panose="020B0604020202020204" charset="0"/>
              </a:rPr>
              <a:t>Tratamento da Base</a:t>
            </a:r>
          </a:p>
          <a:p>
            <a:r>
              <a:rPr lang="pt-BR" sz="1200" dirty="0">
                <a:solidFill>
                  <a:schemeClr val="bg1"/>
                </a:solidFill>
              </a:rPr>
              <a:t>7.278 Registros e 48 </a:t>
            </a:r>
            <a:r>
              <a:rPr lang="pt-BR" sz="1200" dirty="0" err="1">
                <a:solidFill>
                  <a:schemeClr val="bg1"/>
                </a:solidFill>
              </a:rPr>
              <a:t>Features</a:t>
            </a:r>
            <a:endParaRPr lang="pt-BR" sz="1400" dirty="0">
              <a:solidFill>
                <a:schemeClr val="bg1"/>
              </a:solidFill>
            </a:endParaRPr>
          </a:p>
        </p:txBody>
      </p:sp>
      <p:sp>
        <p:nvSpPr>
          <p:cNvPr id="6" name="Google Shape;115;p18">
            <a:extLst>
              <a:ext uri="{FF2B5EF4-FFF2-40B4-BE49-F238E27FC236}">
                <a16:creationId xmlns:a16="http://schemas.microsoft.com/office/drawing/2014/main" id="{6438ABDF-2422-D451-06AC-B3E55E8D547B}"/>
              </a:ext>
            </a:extLst>
          </p:cNvPr>
          <p:cNvSpPr txBox="1"/>
          <p:nvPr/>
        </p:nvSpPr>
        <p:spPr>
          <a:xfrm>
            <a:off x="4909355" y="3214098"/>
            <a:ext cx="1591200" cy="9265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solidFill>
                  <a:srgbClr val="434343"/>
                </a:solidFill>
                <a:latin typeface="Open Sans"/>
                <a:sym typeface="Open Sans"/>
              </a:rPr>
              <a:t>Tratamento das variáveis da base detalhe criando</a:t>
            </a:r>
            <a:r>
              <a:rPr kumimoji="0" lang="pt-BR" sz="1200" b="0" i="0" u="none" strike="noStrike" kern="1200" cap="none" spc="0" normalizeH="0" baseline="0" noProof="0" dirty="0">
                <a:ln>
                  <a:noFill/>
                </a:ln>
                <a:solidFill>
                  <a:srgbClr val="6ADBD9"/>
                </a:solidFill>
                <a:effectLst/>
                <a:uLnTx/>
                <a:uFillTx/>
                <a:latin typeface="Open Sans"/>
                <a:ea typeface="+mn-ea"/>
                <a:cs typeface="+mn-cs"/>
                <a:sym typeface="Open Sans"/>
              </a:rPr>
              <a:t> 48 variáveis</a:t>
            </a: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9" name="Seta: para a Direita 8">
            <a:extLst>
              <a:ext uri="{FF2B5EF4-FFF2-40B4-BE49-F238E27FC236}">
                <a16:creationId xmlns:a16="http://schemas.microsoft.com/office/drawing/2014/main" id="{16CCE95A-774C-4A36-B18A-E9D8B3E30EF7}"/>
              </a:ext>
            </a:extLst>
          </p:cNvPr>
          <p:cNvSpPr/>
          <p:nvPr/>
        </p:nvSpPr>
        <p:spPr>
          <a:xfrm>
            <a:off x="6672481" y="2789914"/>
            <a:ext cx="3885118" cy="1258991"/>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2" name="Imagem 11">
            <a:extLst>
              <a:ext uri="{FF2B5EF4-FFF2-40B4-BE49-F238E27FC236}">
                <a16:creationId xmlns:a16="http://schemas.microsoft.com/office/drawing/2014/main" id="{EDE40FF9-315D-41F3-A825-84A10CA75E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16570" y="3152492"/>
            <a:ext cx="702774" cy="566547"/>
          </a:xfrm>
          <a:prstGeom prst="rect">
            <a:avLst/>
          </a:prstGeom>
        </p:spPr>
      </p:pic>
      <p:sp>
        <p:nvSpPr>
          <p:cNvPr id="13" name="Retângulo 12">
            <a:extLst>
              <a:ext uri="{FF2B5EF4-FFF2-40B4-BE49-F238E27FC236}">
                <a16:creationId xmlns:a16="http://schemas.microsoft.com/office/drawing/2014/main" id="{B5A3BABB-9133-4EDB-B005-22DBEBC2A342}"/>
              </a:ext>
            </a:extLst>
          </p:cNvPr>
          <p:cNvSpPr/>
          <p:nvPr/>
        </p:nvSpPr>
        <p:spPr>
          <a:xfrm>
            <a:off x="7353189" y="3162130"/>
            <a:ext cx="1128963" cy="492443"/>
          </a:xfrm>
          <a:prstGeom prst="rect">
            <a:avLst/>
          </a:prstGeom>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b="1" dirty="0">
                <a:solidFill>
                  <a:schemeClr val="bg1"/>
                </a:solidFill>
                <a:latin typeface="Open Sans" panose="020B0604020202020204" charset="0"/>
              </a:rPr>
              <a:t>Base Final</a:t>
            </a:r>
          </a:p>
          <a:p>
            <a:r>
              <a:rPr lang="pt-BR" sz="1200" dirty="0">
                <a:solidFill>
                  <a:schemeClr val="bg1"/>
                </a:solidFill>
              </a:rPr>
              <a:t>6753 Registros</a:t>
            </a:r>
            <a:endParaRPr lang="pt-BR" sz="1400" dirty="0">
              <a:solidFill>
                <a:schemeClr val="bg1"/>
              </a:solidFill>
            </a:endParaRPr>
          </a:p>
        </p:txBody>
      </p:sp>
      <p:sp>
        <p:nvSpPr>
          <p:cNvPr id="14" name="Google Shape;115;p18">
            <a:extLst>
              <a:ext uri="{FF2B5EF4-FFF2-40B4-BE49-F238E27FC236}">
                <a16:creationId xmlns:a16="http://schemas.microsoft.com/office/drawing/2014/main" id="{D755FAE2-7292-285A-4ED6-654B64DD120A}"/>
              </a:ext>
            </a:extLst>
          </p:cNvPr>
          <p:cNvSpPr txBox="1"/>
          <p:nvPr/>
        </p:nvSpPr>
        <p:spPr>
          <a:xfrm>
            <a:off x="6668709" y="3720661"/>
            <a:ext cx="1591200" cy="9265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solidFill>
                  <a:srgbClr val="434343"/>
                </a:solidFill>
                <a:latin typeface="Open Sans"/>
                <a:sym typeface="Open Sans"/>
              </a:rPr>
              <a:t>Tratamento do outliers removendo 7% da base</a:t>
            </a: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2170522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61900" y="379620"/>
            <a:ext cx="37018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36423042"/>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DDDDDD"/>
                </a:solidFill>
                <a:latin typeface="Open Sans"/>
              </a:rPr>
              <a:t>Objetivos</a:t>
            </a:r>
            <a:endParaRPr lang="en-US" sz="1200" dirty="0">
              <a:solidFill>
                <a:srgbClr val="DDDDDD"/>
              </a:solidFill>
              <a:latin typeface="Open Sans"/>
            </a:endParaRPr>
          </a:p>
          <a:p>
            <a:pPr marL="171450" indent="-171450">
              <a:buFont typeface="Arial" panose="020B0604020202020204" pitchFamily="34" charset="0"/>
              <a:buChar char="•"/>
            </a:pPr>
            <a:r>
              <a:rPr lang="en-US" sz="1200" dirty="0" err="1">
                <a:solidFill>
                  <a:srgbClr val="DDDDDD"/>
                </a:solidFill>
                <a:latin typeface="Open Sans"/>
              </a:rPr>
              <a:t>Conceitos</a:t>
            </a:r>
            <a:r>
              <a:rPr lang="en-US" sz="1200" dirty="0">
                <a:solidFill>
                  <a:srgbClr val="DDDDDD"/>
                </a:solidFill>
                <a:latin typeface="Open Sans"/>
              </a:rPr>
              <a:t> </a:t>
            </a:r>
          </a:p>
          <a:p>
            <a:pPr marL="171450" indent="-171450">
              <a:buFont typeface="Arial" panose="020B0604020202020204" pitchFamily="34" charset="0"/>
              <a:buChar char="•"/>
            </a:pPr>
            <a:r>
              <a:rPr lang="en-US" sz="1200" dirty="0" err="1">
                <a:solidFill>
                  <a:srgbClr val="DDDDDD"/>
                </a:solidFill>
                <a:latin typeface="Open Sans"/>
              </a:rPr>
              <a:t>Critérios</a:t>
            </a:r>
            <a:endParaRPr lang="en-US" sz="1200" dirty="0">
              <a:solidFill>
                <a:srgbClr val="DDDDDD"/>
              </a:solidFill>
              <a:latin typeface="Open Sans"/>
            </a:endParaRPr>
          </a:p>
          <a:p>
            <a:pPr marL="171450" indent="-171450">
              <a:buFont typeface="Arial" panose="020B0604020202020204" pitchFamily="34" charset="0"/>
              <a:buChar char="•"/>
            </a:pPr>
            <a:r>
              <a:rPr lang="en-US" sz="1200" dirty="0" err="1">
                <a:solidFill>
                  <a:srgbClr val="DDDDDD"/>
                </a:solidFill>
                <a:latin typeface="Open Sans"/>
              </a:rPr>
              <a:t>Histórico</a:t>
            </a:r>
            <a:r>
              <a:rPr lang="en-US" sz="1200" dirty="0">
                <a:solidFill>
                  <a:srgbClr val="DDDDDD"/>
                </a:solidFill>
                <a:latin typeface="Open Sans"/>
              </a:rPr>
              <a:t> de dados </a:t>
            </a:r>
          </a:p>
          <a:p>
            <a:pPr marL="171450" indent="-171450">
              <a:buFont typeface="Arial" panose="020B0604020202020204" pitchFamily="34" charset="0"/>
              <a:buChar char="•"/>
            </a:pPr>
            <a:r>
              <a:rPr lang="en-US" sz="1200" dirty="0" err="1">
                <a:solidFill>
                  <a:srgbClr val="DDDDDD"/>
                </a:solidFill>
                <a:latin typeface="Open Sans"/>
              </a:rPr>
              <a:t>Variáveis</a:t>
            </a:r>
            <a:endParaRPr lang="en-US" sz="1200" dirty="0">
              <a:solidFill>
                <a:srgbClr val="DDDDDD"/>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3147856" y="2987964"/>
            <a:ext cx="1920362" cy="2400725"/>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Análise preliminar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Análise de outliers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434343"/>
                </a:solidFill>
                <a:latin typeface="Open Sans"/>
                <a:ea typeface="Open Sans"/>
                <a:cs typeface="Open Sans"/>
                <a:sym typeface="Open Sans"/>
              </a:rPr>
              <a:t>Analise de </a:t>
            </a:r>
            <a:r>
              <a:rPr lang="pt-BR" sz="1200" dirty="0" err="1">
                <a:solidFill>
                  <a:srgbClr val="434343"/>
                </a:solidFill>
                <a:latin typeface="Open Sans"/>
                <a:ea typeface="Open Sans"/>
                <a:cs typeface="Open Sans"/>
                <a:sym typeface="Open Sans"/>
              </a:rPr>
              <a:t>missings</a:t>
            </a:r>
            <a:endPar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Medidas resumo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434343"/>
                </a:solidFill>
                <a:latin typeface="Open Sans"/>
                <a:sym typeface="Open Sans"/>
              </a:rPr>
              <a:t>Análise de frequências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a:ea typeface="+mn-ea"/>
                <a:cs typeface="+mn-cs"/>
                <a:sym typeface="Open Sans"/>
              </a:rPr>
              <a:t>Gráficos</a:t>
            </a: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993373" y="2987963"/>
            <a:ext cx="1834290" cy="21167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Avaliação das técnicas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Regressão Logística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mn-ea"/>
                <a:cs typeface="+mn-cs"/>
                <a:sym typeface="Open Sans"/>
              </a:rPr>
              <a:t>Árvore de Decisão</a:t>
            </a:r>
            <a:endParaRPr kumimoji="0" sz="1800" b="0" i="0" u="none" strike="noStrike" kern="1200" cap="none" spc="0" normalizeH="0" baseline="0" noProof="0" dirty="0">
              <a:ln>
                <a:noFill/>
              </a:ln>
              <a:solidFill>
                <a:srgbClr val="DDDDDD"/>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Validação dos resultados com negócios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Escolha da técnica que melhor se adeque ao uso e estratégias da área de negócios</a:t>
            </a:r>
            <a:endParaRPr kumimoji="0" sz="1800" b="0" i="0" u="none" strike="noStrike" kern="1200" cap="none" spc="0" normalizeH="0" baseline="0" noProof="0" dirty="0">
              <a:ln>
                <a:noFill/>
              </a:ln>
              <a:solidFill>
                <a:srgbClr val="DDDDDD"/>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49804" y="2987959"/>
            <a:ext cx="1834290" cy="21167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Avaliação das técnicas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err="1">
                <a:ln>
                  <a:noFill/>
                </a:ln>
                <a:solidFill>
                  <a:srgbClr val="DDDDDD"/>
                </a:solidFill>
                <a:effectLst/>
                <a:uLnTx/>
                <a:uFillTx/>
                <a:latin typeface="Open Sans"/>
                <a:ea typeface="Open Sans"/>
                <a:cs typeface="Open Sans"/>
                <a:sym typeface="Open Sans"/>
              </a:rPr>
              <a:t>Random</a:t>
            </a: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 Forest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err="1">
                <a:solidFill>
                  <a:srgbClr val="DDDDDD"/>
                </a:solidFill>
                <a:latin typeface="Open Sans"/>
                <a:ea typeface="Open Sans"/>
                <a:cs typeface="Open Sans"/>
                <a:sym typeface="Open Sans"/>
              </a:rPr>
              <a:t>Boosting</a:t>
            </a:r>
            <a:endParaRPr lang="pt-BR" sz="1200" dirty="0">
              <a:solidFill>
                <a:srgbClr val="DDDDDD"/>
              </a:solidFill>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SVM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err="1">
                <a:solidFill>
                  <a:srgbClr val="DDDDDD"/>
                </a:solidFill>
                <a:latin typeface="Open Sans"/>
                <a:ea typeface="Open Sans"/>
                <a:cs typeface="Open Sans"/>
                <a:sym typeface="Open Sans"/>
              </a:rPr>
              <a:t>Deep</a:t>
            </a:r>
            <a:r>
              <a:rPr lang="pt-BR" sz="1200" dirty="0">
                <a:solidFill>
                  <a:srgbClr val="DDDDDD"/>
                </a:solidFill>
                <a:latin typeface="Open Sans"/>
                <a:ea typeface="Open Sans"/>
                <a:cs typeface="Open Sans"/>
                <a:sym typeface="Open Sans"/>
              </a:rPr>
              <a:t> Learning</a:t>
            </a:r>
            <a:endPar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2876064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id="{CF4E4D17-9CB2-4824-99F6-5164D5832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597" r="5597"/>
          <a:stretch/>
        </p:blipFill>
        <p:spPr bwMode="auto">
          <a:xfrm>
            <a:off x="-20461" y="-1"/>
            <a:ext cx="3804670" cy="685800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Placeholder 1">
            <a:extLst>
              <a:ext uri="{FF2B5EF4-FFF2-40B4-BE49-F238E27FC236}">
                <a16:creationId xmlns:a16="http://schemas.microsoft.com/office/drawing/2014/main" id="{C614DE7C-93DF-40BF-8B79-1508222539C0}"/>
              </a:ext>
            </a:extLst>
          </p:cNvPr>
          <p:cNvSpPr txBox="1">
            <a:spLocks/>
          </p:cNvSpPr>
          <p:nvPr/>
        </p:nvSpPr>
        <p:spPr>
          <a:xfrm>
            <a:off x="4483471" y="274949"/>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4.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r>
              <a:rPr lang="en-US" dirty="0">
                <a:solidFill>
                  <a:srgbClr val="434343"/>
                </a:solidFill>
                <a:latin typeface="Open Sans" panose="020B0604020202020204" charset="0"/>
                <a:ea typeface="Open Sans" panose="020B0604020202020204" charset="0"/>
                <a:cs typeface="Open Sans" panose="020B0604020202020204" charset="0"/>
              </a:rPr>
              <a:t> de Dados</a:t>
            </a:r>
          </a:p>
          <a:p>
            <a:r>
              <a:rPr lang="en-US" sz="1100" dirty="0">
                <a:solidFill>
                  <a:srgbClr val="6ADBD9"/>
                </a:solidFill>
                <a:latin typeface="Open Sans" panose="020B0604020202020204" charset="0"/>
                <a:ea typeface="Open Sans" panose="020B0604020202020204" charset="0"/>
                <a:cs typeface="Open Sans" panose="020B0604020202020204" charset="0"/>
              </a:rPr>
              <a:t>                  </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2" name="Retângulo 11">
            <a:extLst>
              <a:ext uri="{FF2B5EF4-FFF2-40B4-BE49-F238E27FC236}">
                <a16:creationId xmlns:a16="http://schemas.microsoft.com/office/drawing/2014/main" id="{9AF75BDE-2DA8-42CE-8B19-0AC78647E4C2}"/>
              </a:ext>
            </a:extLst>
          </p:cNvPr>
          <p:cNvSpPr/>
          <p:nvPr/>
        </p:nvSpPr>
        <p:spPr>
          <a:xfrm>
            <a:off x="4301067" y="840980"/>
            <a:ext cx="7586133" cy="2369880"/>
          </a:xfrm>
          <a:prstGeom prst="rect">
            <a:avLst/>
          </a:prstGeom>
        </p:spPr>
        <p:txBody>
          <a:bodyPr wrap="square">
            <a:spAutoFit/>
          </a:bodyPr>
          <a:lstStyle/>
          <a:p>
            <a:r>
              <a:rPr lang="pt-BR" sz="1200" b="1" dirty="0">
                <a:solidFill>
                  <a:srgbClr val="434343"/>
                </a:solidFill>
                <a:latin typeface="Open Sans" panose="020B0604020202020204" charset="0"/>
                <a:ea typeface="Open Sans" panose="020B0604020202020204" charset="0"/>
                <a:cs typeface="Open Sans" panose="020B0604020202020204" charset="0"/>
              </a:rPr>
              <a:t>Outliers</a:t>
            </a:r>
          </a:p>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400" b="0" i="0" dirty="0">
                <a:solidFill>
                  <a:srgbClr val="374151"/>
                </a:solidFill>
                <a:effectLst/>
                <a:latin typeface="Söhne"/>
              </a:rPr>
              <a:t>Em nossa análise de dados, identificamos 268 registros da variável “Preço imóvel” e 264 registros das variáveis: </a:t>
            </a:r>
            <a:r>
              <a:rPr lang="pt-BR" sz="1400" b="0" i="0" dirty="0" err="1">
                <a:solidFill>
                  <a:srgbClr val="374151"/>
                </a:solidFill>
                <a:effectLst/>
                <a:latin typeface="Söhne"/>
              </a:rPr>
              <a:t>Valor_Area_util_do_imovel</a:t>
            </a:r>
            <a:r>
              <a:rPr lang="pt-BR" sz="1400" b="0" i="0" dirty="0">
                <a:solidFill>
                  <a:srgbClr val="374151"/>
                </a:solidFill>
                <a:effectLst/>
                <a:latin typeface="Söhne"/>
              </a:rPr>
              <a:t>, </a:t>
            </a:r>
            <a:r>
              <a:rPr lang="pt-BR" sz="1400" b="0" i="0" dirty="0" err="1">
                <a:solidFill>
                  <a:srgbClr val="374151"/>
                </a:solidFill>
                <a:effectLst/>
                <a:latin typeface="Söhne"/>
              </a:rPr>
              <a:t>Quantidade_de_Quartos</a:t>
            </a:r>
            <a:r>
              <a:rPr lang="pt-BR" sz="1400" b="0" i="0" dirty="0">
                <a:solidFill>
                  <a:srgbClr val="374151"/>
                </a:solidFill>
                <a:effectLst/>
                <a:latin typeface="Söhne"/>
              </a:rPr>
              <a:t>, </a:t>
            </a:r>
            <a:r>
              <a:rPr lang="pt-BR" sz="1400" b="0" i="0" dirty="0" err="1">
                <a:solidFill>
                  <a:srgbClr val="374151"/>
                </a:solidFill>
                <a:effectLst/>
                <a:latin typeface="Söhne"/>
              </a:rPr>
              <a:t>Numero_de_Banheiros</a:t>
            </a:r>
            <a:r>
              <a:rPr lang="pt-BR" sz="1400" b="0" i="0" dirty="0">
                <a:solidFill>
                  <a:srgbClr val="374151"/>
                </a:solidFill>
                <a:effectLst/>
                <a:latin typeface="Söhne"/>
              </a:rPr>
              <a:t>, </a:t>
            </a:r>
            <a:r>
              <a:rPr lang="pt-BR" sz="1400" b="0" i="0" dirty="0" err="1">
                <a:solidFill>
                  <a:srgbClr val="374151"/>
                </a:solidFill>
                <a:effectLst/>
                <a:latin typeface="Söhne"/>
              </a:rPr>
              <a:t>Area_construida</a:t>
            </a:r>
            <a:r>
              <a:rPr lang="pt-BR" sz="1400" b="0" i="0" dirty="0">
                <a:solidFill>
                  <a:srgbClr val="374151"/>
                </a:solidFill>
                <a:effectLst/>
                <a:latin typeface="Söhne"/>
              </a:rPr>
              <a:t>, </a:t>
            </a:r>
            <a:r>
              <a:rPr lang="pt-BR" sz="1400" b="0" i="0" dirty="0" err="1">
                <a:solidFill>
                  <a:srgbClr val="374151"/>
                </a:solidFill>
                <a:effectLst/>
                <a:latin typeface="Söhne"/>
              </a:rPr>
              <a:t>Numero_de_Quartos</a:t>
            </a:r>
            <a:r>
              <a:rPr lang="pt-BR" sz="1400" b="0" i="0" dirty="0">
                <a:solidFill>
                  <a:srgbClr val="374151"/>
                </a:solidFill>
                <a:effectLst/>
                <a:latin typeface="Söhne"/>
              </a:rPr>
              <a:t> totalizando 532 registros(7% da base) que foram classificados como outliers. </a:t>
            </a:r>
          </a:p>
          <a:p>
            <a:endParaRPr lang="pt-BR" sz="1400" dirty="0">
              <a:solidFill>
                <a:srgbClr val="374151"/>
              </a:solidFill>
              <a:latin typeface="Söhne"/>
            </a:endParaRPr>
          </a:p>
          <a:p>
            <a:r>
              <a:rPr lang="pt-BR" sz="1400" b="0" i="0" dirty="0">
                <a:solidFill>
                  <a:srgbClr val="374151"/>
                </a:solidFill>
                <a:effectLst/>
                <a:latin typeface="Söhne"/>
              </a:rPr>
              <a:t>Isso significa que esses registros estão fora da gama típica de valores esperados para nosso conjunto de dados. Identificamos esses outliers usando o Método do Intervalo Interquartil (IQR), que considera valores abaixo do primeiro quartil - 1.5 * IQR ou acima do terceiro quartil + 1.5 * IQR como outliers.</a:t>
            </a:r>
            <a:endParaRPr lang="pt-BR" sz="1400"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p:txBody>
      </p:sp>
      <p:pic>
        <p:nvPicPr>
          <p:cNvPr id="1026" name="Picture 2">
            <a:extLst>
              <a:ext uri="{FF2B5EF4-FFF2-40B4-BE49-F238E27FC236}">
                <a16:creationId xmlns:a16="http://schemas.microsoft.com/office/drawing/2014/main" id="{3E5126F7-6FC8-5547-2A32-A274B2AA6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474" y="4851400"/>
            <a:ext cx="1721656" cy="1901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EA6CD35-AC53-3DA3-6412-6614630BAD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3674" y="3034340"/>
            <a:ext cx="1662197" cy="1817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936B5C7-7788-1914-CF36-A2AE6028AD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5519" y="3014819"/>
            <a:ext cx="1592948" cy="18244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3825340-C96F-41CE-0AC1-B55B21B1C8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8115" y="3034340"/>
            <a:ext cx="1709152" cy="18194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1108E8F-2B14-7E83-DAB2-C199D0045C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61817" y="4851400"/>
            <a:ext cx="1592948" cy="1824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842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id="{CF4E4D17-9CB2-4824-99F6-5164D5832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597" r="5597"/>
          <a:stretch/>
        </p:blipFill>
        <p:spPr bwMode="auto">
          <a:xfrm>
            <a:off x="-20461" y="-1"/>
            <a:ext cx="3804670" cy="685800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Placeholder 1">
            <a:extLst>
              <a:ext uri="{FF2B5EF4-FFF2-40B4-BE49-F238E27FC236}">
                <a16:creationId xmlns:a16="http://schemas.microsoft.com/office/drawing/2014/main" id="{C614DE7C-93DF-40BF-8B79-1508222539C0}"/>
              </a:ext>
            </a:extLst>
          </p:cNvPr>
          <p:cNvSpPr txBox="1">
            <a:spLocks/>
          </p:cNvSpPr>
          <p:nvPr/>
        </p:nvSpPr>
        <p:spPr>
          <a:xfrm>
            <a:off x="4483471" y="274949"/>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4.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r>
              <a:rPr lang="en-US" dirty="0">
                <a:solidFill>
                  <a:srgbClr val="434343"/>
                </a:solidFill>
                <a:latin typeface="Open Sans" panose="020B0604020202020204" charset="0"/>
                <a:ea typeface="Open Sans" panose="020B0604020202020204" charset="0"/>
                <a:cs typeface="Open Sans" panose="020B0604020202020204" charset="0"/>
              </a:rPr>
              <a:t> de Dados</a:t>
            </a:r>
          </a:p>
          <a:p>
            <a:r>
              <a:rPr lang="en-US" sz="1100" dirty="0">
                <a:solidFill>
                  <a:srgbClr val="6ADBD9"/>
                </a:solidFill>
                <a:latin typeface="Open Sans" panose="020B0604020202020204" charset="0"/>
                <a:ea typeface="Open Sans" panose="020B0604020202020204" charset="0"/>
                <a:cs typeface="Open Sans" panose="020B0604020202020204" charset="0"/>
              </a:rPr>
              <a:t>                  </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2" name="Retângulo 11">
            <a:extLst>
              <a:ext uri="{FF2B5EF4-FFF2-40B4-BE49-F238E27FC236}">
                <a16:creationId xmlns:a16="http://schemas.microsoft.com/office/drawing/2014/main" id="{9AF75BDE-2DA8-42CE-8B19-0AC78647E4C2}"/>
              </a:ext>
            </a:extLst>
          </p:cNvPr>
          <p:cNvSpPr/>
          <p:nvPr/>
        </p:nvSpPr>
        <p:spPr>
          <a:xfrm>
            <a:off x="4758266" y="873154"/>
            <a:ext cx="7003674" cy="1323439"/>
          </a:xfrm>
          <a:prstGeom prst="rect">
            <a:avLst/>
          </a:prstGeom>
        </p:spPr>
        <p:txBody>
          <a:bodyPr wrap="square">
            <a:spAutoFit/>
          </a:bodyPr>
          <a:lstStyle/>
          <a:p>
            <a:r>
              <a:rPr lang="pt-BR" sz="1200" b="1" dirty="0">
                <a:solidFill>
                  <a:srgbClr val="434343"/>
                </a:solidFill>
                <a:latin typeface="Open Sans" panose="020B0604020202020204" charset="0"/>
                <a:ea typeface="Open Sans" panose="020B0604020202020204" charset="0"/>
                <a:cs typeface="Open Sans" panose="020B0604020202020204" charset="0"/>
              </a:rPr>
              <a:t>Análise de </a:t>
            </a:r>
            <a:r>
              <a:rPr lang="pt-BR" sz="1200" b="1" dirty="0" err="1">
                <a:solidFill>
                  <a:srgbClr val="434343"/>
                </a:solidFill>
                <a:latin typeface="Open Sans" panose="020B0604020202020204" charset="0"/>
                <a:ea typeface="Open Sans" panose="020B0604020202020204" charset="0"/>
                <a:cs typeface="Open Sans" panose="020B0604020202020204" charset="0"/>
              </a:rPr>
              <a:t>missing</a:t>
            </a:r>
            <a:endParaRPr lang="pt-BR" sz="1200" b="1"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400" b="0" i="0" dirty="0">
                <a:solidFill>
                  <a:srgbClr val="374151"/>
                </a:solidFill>
                <a:effectLst/>
                <a:latin typeface="Söhne"/>
              </a:rPr>
              <a:t>Durante nossa análise, enfrentamos o desafio de lidar com dados ausentes. Estabelecemos 20% como nosso limiar para determinar se uma variável deveria ser excluída ou ter seus valores ausentes imputados. </a:t>
            </a:r>
            <a:r>
              <a:rPr lang="pt-BR" sz="1400" b="1" i="0" dirty="0">
                <a:solidFill>
                  <a:srgbClr val="374151"/>
                </a:solidFill>
                <a:effectLst/>
                <a:latin typeface="Söhne"/>
              </a:rPr>
              <a:t>Excluímos </a:t>
            </a:r>
            <a:r>
              <a:rPr lang="pt-BR" sz="1400" b="1" dirty="0">
                <a:solidFill>
                  <a:srgbClr val="374151"/>
                </a:solidFill>
                <a:latin typeface="Söhne"/>
              </a:rPr>
              <a:t>6</a:t>
            </a:r>
            <a:r>
              <a:rPr lang="pt-BR" sz="1400" b="1" i="0" dirty="0">
                <a:solidFill>
                  <a:srgbClr val="374151"/>
                </a:solidFill>
                <a:effectLst/>
                <a:latin typeface="Söhne"/>
              </a:rPr>
              <a:t> variáveis que tinham mais de 20% de dados ausentes</a:t>
            </a:r>
            <a:r>
              <a:rPr lang="pt-BR" sz="1400" b="0" i="0" dirty="0">
                <a:solidFill>
                  <a:srgbClr val="374151"/>
                </a:solidFill>
                <a:effectLst/>
                <a:latin typeface="Söhne"/>
              </a:rPr>
              <a:t>. </a:t>
            </a:r>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pic>
        <p:nvPicPr>
          <p:cNvPr id="1026" name="Picture 2">
            <a:extLst>
              <a:ext uri="{FF2B5EF4-FFF2-40B4-BE49-F238E27FC236}">
                <a16:creationId xmlns:a16="http://schemas.microsoft.com/office/drawing/2014/main" id="{A6033478-C4EC-0332-685C-FDDFD39F7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1533" y="2736738"/>
            <a:ext cx="6347355" cy="3967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056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8967" y="1118712"/>
            <a:ext cx="9961332" cy="4801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43856"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18</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8602" y="4727252"/>
            <a:ext cx="2628806" cy="2116755"/>
          </a:xfrm>
          <a:prstGeom prst="rect">
            <a:avLst/>
          </a:prstGeom>
          <a:noFill/>
          <a:ln>
            <a:noFill/>
          </a:ln>
        </p:spPr>
      </p:pic>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9" name="CaixaDeTexto 18">
            <a:extLst>
              <a:ext uri="{FF2B5EF4-FFF2-40B4-BE49-F238E27FC236}">
                <a16:creationId xmlns:a16="http://schemas.microsoft.com/office/drawing/2014/main" id="{CB3D7212-EC7E-4238-8717-3F016530E6D3}"/>
              </a:ext>
            </a:extLst>
          </p:cNvPr>
          <p:cNvSpPr txBox="1"/>
          <p:nvPr/>
        </p:nvSpPr>
        <p:spPr>
          <a:xfrm>
            <a:off x="359999" y="1194072"/>
            <a:ext cx="9049801" cy="307777"/>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13 variáveis explicativas </a:t>
            </a:r>
            <a:r>
              <a:rPr lang="pt-BR" sz="1400" dirty="0">
                <a:solidFill>
                  <a:srgbClr val="434343"/>
                </a:solidFill>
                <a:latin typeface="Open Sans" panose="020B0604020202020204"/>
              </a:rPr>
              <a:t>foram removidas por outros motivos</a:t>
            </a:r>
          </a:p>
        </p:txBody>
      </p:sp>
      <p:sp>
        <p:nvSpPr>
          <p:cNvPr id="21" name="Espaço Reservado para Data 5">
            <a:extLst>
              <a:ext uri="{FF2B5EF4-FFF2-40B4-BE49-F238E27FC236}">
                <a16:creationId xmlns:a16="http://schemas.microsoft.com/office/drawing/2014/main" id="{51012455-C88E-4BA1-B3B6-1C38C3207CB0}"/>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33" name="Title Placeholder 1">
            <a:extLst>
              <a:ext uri="{FF2B5EF4-FFF2-40B4-BE49-F238E27FC236}">
                <a16:creationId xmlns:a16="http://schemas.microsoft.com/office/drawing/2014/main" id="{06E4C553-9183-44D3-92CA-FA79F930844E}"/>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4.iii. </a:t>
            </a:r>
            <a:r>
              <a:rPr lang="en-US" dirty="0" err="1">
                <a:solidFill>
                  <a:srgbClr val="434343"/>
                </a:solidFill>
                <a:latin typeface="Open Sans" panose="020B0604020202020204" charset="0"/>
                <a:ea typeface="Open Sans" panose="020B0604020202020204" charset="0"/>
                <a:cs typeface="Open Sans" panose="020B0604020202020204" charset="0"/>
              </a:rPr>
              <a:t>Outras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motivos</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remoção</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Google Shape;115;p18">
            <a:extLst>
              <a:ext uri="{FF2B5EF4-FFF2-40B4-BE49-F238E27FC236}">
                <a16:creationId xmlns:a16="http://schemas.microsoft.com/office/drawing/2014/main" id="{90F2E1AA-F363-46CC-ACD6-6C7845C841D0}"/>
              </a:ext>
            </a:extLst>
          </p:cNvPr>
          <p:cNvSpPr txBox="1"/>
          <p:nvPr/>
        </p:nvSpPr>
        <p:spPr>
          <a:xfrm>
            <a:off x="381740" y="1858814"/>
            <a:ext cx="10766070" cy="4009325"/>
          </a:xfrm>
          <a:prstGeom prst="rect">
            <a:avLst/>
          </a:prstGeom>
          <a:noFill/>
          <a:ln>
            <a:noFill/>
          </a:ln>
        </p:spPr>
        <p:txBody>
          <a:bodyPr spcFirstLastPara="1" wrap="square" lIns="91425" tIns="91425" rIns="91425" bIns="91425" anchor="t" anchorCtr="0">
            <a:noAutofit/>
          </a:bodyPr>
          <a:lstStyle/>
          <a:p>
            <a:pPr>
              <a:lnSpc>
                <a:spcPct val="150000"/>
              </a:lnSpc>
            </a:pPr>
            <a:r>
              <a:rPr lang="da-DK" sz="1400" b="1" u="sng" dirty="0">
                <a:solidFill>
                  <a:srgbClr val="434343"/>
                </a:solidFill>
                <a:latin typeface="Open Sans"/>
                <a:ea typeface="Open Sans"/>
                <a:cs typeface="Open Sans"/>
              </a:rPr>
              <a:t>Motivos: </a:t>
            </a:r>
          </a:p>
          <a:p>
            <a:pPr marL="0" lvl="0" indent="0" rtl="0">
              <a:lnSpc>
                <a:spcPct val="150000"/>
              </a:lnSpc>
              <a:spcBef>
                <a:spcPts val="0"/>
              </a:spcBef>
              <a:spcAft>
                <a:spcPts val="0"/>
              </a:spcAft>
              <a:buNone/>
            </a:pPr>
            <a:endParaRPr sz="1400" b="1" u="sng" dirty="0">
              <a:solidFill>
                <a:srgbClr val="434343"/>
              </a:solidFill>
              <a:latin typeface="Open Sans"/>
              <a:ea typeface="Open Sans"/>
              <a:cs typeface="Open Sans"/>
              <a:sym typeface="Open Sans"/>
            </a:endParaRPr>
          </a:p>
          <a:p>
            <a:pPr marL="171450" indent="-171450">
              <a:lnSpc>
                <a:spcPct val="150000"/>
              </a:lnSpc>
              <a:buFont typeface="Arial" panose="020B0604020202020204" pitchFamily="34" charset="0"/>
              <a:buChar char="•"/>
            </a:pPr>
            <a:r>
              <a:rPr lang="pt-BR" sz="1400" u="sng" dirty="0">
                <a:solidFill>
                  <a:srgbClr val="434343"/>
                </a:solidFill>
                <a:latin typeface="Open Sans" panose="020B0604020202020204"/>
              </a:rPr>
              <a:t>Variável “</a:t>
            </a:r>
            <a:r>
              <a:rPr lang="pt-BR" sz="1400" u="sng" dirty="0" err="1">
                <a:solidFill>
                  <a:srgbClr val="434343"/>
                </a:solidFill>
                <a:latin typeface="Open Sans" panose="020B0604020202020204"/>
              </a:rPr>
              <a:t>Tipo_de_Imovel</a:t>
            </a:r>
            <a:r>
              <a:rPr lang="pt-BR" sz="1400" u="sng" dirty="0">
                <a:solidFill>
                  <a:srgbClr val="434343"/>
                </a:solidFill>
                <a:latin typeface="Open Sans" panose="020B0604020202020204"/>
              </a:rPr>
              <a:t>” removida porque é uma forma categoria da variável Numero De Quartos</a:t>
            </a:r>
          </a:p>
          <a:p>
            <a:pPr marL="171450" lvl="0" indent="-171450">
              <a:lnSpc>
                <a:spcPct val="150000"/>
              </a:lnSpc>
              <a:buFont typeface="Arial" panose="020B0604020202020204" pitchFamily="34" charset="0"/>
              <a:buChar char="•"/>
            </a:pPr>
            <a:r>
              <a:rPr lang="pt-BR" sz="1400" u="sng" dirty="0">
                <a:solidFill>
                  <a:srgbClr val="434343"/>
                </a:solidFill>
                <a:latin typeface="Open Sans"/>
                <a:ea typeface="Open Sans"/>
                <a:cs typeface="Open Sans"/>
                <a:sym typeface="Open Sans"/>
              </a:rPr>
              <a:t>Variável “</a:t>
            </a:r>
            <a:r>
              <a:rPr lang="pt-BR" sz="1400" u="sng" dirty="0" err="1">
                <a:solidFill>
                  <a:srgbClr val="434343"/>
                </a:solidFill>
                <a:latin typeface="Open Sans"/>
                <a:ea typeface="Open Sans"/>
                <a:cs typeface="Open Sans"/>
                <a:sym typeface="Open Sans"/>
              </a:rPr>
              <a:t>Url_da_Pagina_do_imóvel</a:t>
            </a:r>
            <a:r>
              <a:rPr lang="pt-BR" sz="1400" u="sng" dirty="0">
                <a:solidFill>
                  <a:srgbClr val="434343"/>
                </a:solidFill>
                <a:latin typeface="Open Sans"/>
                <a:ea typeface="Open Sans"/>
                <a:cs typeface="Open Sans"/>
                <a:sym typeface="Open Sans"/>
              </a:rPr>
              <a:t>”, “</a:t>
            </a:r>
            <a:r>
              <a:rPr lang="pt-BR" sz="1400" u="sng" dirty="0" err="1">
                <a:solidFill>
                  <a:srgbClr val="434343"/>
                </a:solidFill>
                <a:latin typeface="Open Sans"/>
                <a:ea typeface="Open Sans"/>
                <a:cs typeface="Open Sans"/>
                <a:sym typeface="Open Sans"/>
              </a:rPr>
              <a:t>Url_do_Imovel</a:t>
            </a:r>
            <a:r>
              <a:rPr lang="pt-BR" sz="1400" u="sng" dirty="0">
                <a:solidFill>
                  <a:srgbClr val="434343"/>
                </a:solidFill>
                <a:latin typeface="Open Sans"/>
                <a:ea typeface="Open Sans"/>
                <a:cs typeface="Open Sans"/>
                <a:sym typeface="Open Sans"/>
              </a:rPr>
              <a:t>”, “</a:t>
            </a:r>
            <a:r>
              <a:rPr lang="pt-BR" sz="1400" u="sng" dirty="0" err="1">
                <a:solidFill>
                  <a:srgbClr val="434343"/>
                </a:solidFill>
                <a:latin typeface="Open Sans"/>
                <a:ea typeface="Open Sans"/>
                <a:cs typeface="Open Sans"/>
                <a:sym typeface="Open Sans"/>
              </a:rPr>
              <a:t>Id_do_proprietário</a:t>
            </a:r>
            <a:r>
              <a:rPr lang="pt-BR" sz="1400" u="sng" dirty="0">
                <a:solidFill>
                  <a:srgbClr val="434343"/>
                </a:solidFill>
                <a:latin typeface="Open Sans"/>
                <a:ea typeface="Open Sans"/>
                <a:cs typeface="Open Sans"/>
                <a:sym typeface="Open Sans"/>
              </a:rPr>
              <a:t>” por serem metadados não relevantes para análise.</a:t>
            </a:r>
          </a:p>
          <a:p>
            <a:pPr marL="171450" lvl="0" indent="-171450">
              <a:lnSpc>
                <a:spcPct val="150000"/>
              </a:lnSpc>
              <a:buFont typeface="Arial" panose="020B0604020202020204" pitchFamily="34" charset="0"/>
              <a:buChar char="•"/>
            </a:pPr>
            <a:r>
              <a:rPr lang="pt-BR" sz="1400" u="sng" dirty="0">
                <a:solidFill>
                  <a:srgbClr val="434343"/>
                </a:solidFill>
                <a:latin typeface="Open Sans"/>
                <a:ea typeface="Open Sans"/>
                <a:cs typeface="Open Sans"/>
                <a:sym typeface="Open Sans"/>
              </a:rPr>
              <a:t>Variável “</a:t>
            </a:r>
            <a:r>
              <a:rPr lang="pt-BR" sz="1400" u="sng" dirty="0" err="1">
                <a:solidFill>
                  <a:srgbClr val="434343"/>
                </a:solidFill>
                <a:latin typeface="Open Sans"/>
                <a:ea typeface="Open Sans"/>
                <a:cs typeface="Open Sans"/>
                <a:sym typeface="Open Sans"/>
              </a:rPr>
              <a:t>Quantidade_de_Quartos</a:t>
            </a:r>
            <a:r>
              <a:rPr lang="pt-BR" sz="1400" u="sng" dirty="0">
                <a:solidFill>
                  <a:srgbClr val="434343"/>
                </a:solidFill>
                <a:latin typeface="Open Sans"/>
                <a:ea typeface="Open Sans"/>
                <a:cs typeface="Open Sans"/>
                <a:sym typeface="Open Sans"/>
              </a:rPr>
              <a:t>” e “</a:t>
            </a:r>
            <a:r>
              <a:rPr lang="pt-BR" sz="1400" u="sng" dirty="0" err="1">
                <a:solidFill>
                  <a:srgbClr val="434343"/>
                </a:solidFill>
                <a:latin typeface="Open Sans"/>
                <a:ea typeface="Open Sans"/>
                <a:cs typeface="Open Sans"/>
                <a:sym typeface="Open Sans"/>
              </a:rPr>
              <a:t>Area_Construida</a:t>
            </a:r>
            <a:r>
              <a:rPr lang="pt-BR" sz="1400" u="sng" dirty="0">
                <a:solidFill>
                  <a:srgbClr val="434343"/>
                </a:solidFill>
                <a:latin typeface="Open Sans"/>
                <a:ea typeface="Open Sans"/>
                <a:cs typeface="Open Sans"/>
                <a:sym typeface="Open Sans"/>
              </a:rPr>
              <a:t>” por ter alta correção.</a:t>
            </a:r>
          </a:p>
          <a:p>
            <a:pPr marL="171450" indent="-171450">
              <a:lnSpc>
                <a:spcPct val="150000"/>
              </a:lnSpc>
              <a:buFont typeface="Arial" panose="020B0604020202020204" pitchFamily="34" charset="0"/>
              <a:buChar char="•"/>
            </a:pPr>
            <a:r>
              <a:rPr lang="pt-BR" sz="1400" u="sng" dirty="0">
                <a:solidFill>
                  <a:srgbClr val="434343"/>
                </a:solidFill>
                <a:latin typeface="Open Sans"/>
                <a:ea typeface="Open Sans"/>
                <a:cs typeface="Open Sans"/>
                <a:sym typeface="Open Sans"/>
              </a:rPr>
              <a:t>Variáveis: “</a:t>
            </a:r>
            <a:r>
              <a:rPr lang="pt-BR" sz="1400" u="sng" dirty="0" err="1">
                <a:solidFill>
                  <a:srgbClr val="434343"/>
                </a:solidFill>
                <a:latin typeface="Open Sans"/>
                <a:ea typeface="Open Sans"/>
                <a:cs typeface="Open Sans"/>
                <a:sym typeface="Open Sans"/>
              </a:rPr>
              <a:t>Indicador_Precisa_de_reforma</a:t>
            </a:r>
            <a:r>
              <a:rPr lang="pt-BR" sz="1400" u="sng" dirty="0">
                <a:solidFill>
                  <a:srgbClr val="434343"/>
                </a:solidFill>
                <a:latin typeface="Open Sans"/>
                <a:ea typeface="Open Sans"/>
                <a:cs typeface="Open Sans"/>
                <a:sym typeface="Open Sans"/>
              </a:rPr>
              <a:t>”, “</a:t>
            </a:r>
            <a:r>
              <a:rPr lang="pt-BR" sz="1400" u="sng" dirty="0" err="1">
                <a:solidFill>
                  <a:srgbClr val="434343"/>
                </a:solidFill>
                <a:latin typeface="Open Sans"/>
                <a:ea typeface="Open Sans"/>
                <a:cs typeface="Open Sans"/>
                <a:sym typeface="Open Sans"/>
              </a:rPr>
              <a:t>E_Recomendado</a:t>
            </a:r>
            <a:r>
              <a:rPr lang="pt-BR" sz="1400" u="sng" dirty="0">
                <a:solidFill>
                  <a:srgbClr val="434343"/>
                </a:solidFill>
                <a:latin typeface="Open Sans"/>
                <a:ea typeface="Open Sans"/>
                <a:cs typeface="Open Sans"/>
                <a:sym typeface="Open Sans"/>
              </a:rPr>
              <a:t>”, “</a:t>
            </a:r>
            <a:r>
              <a:rPr lang="pt-BR" sz="1400" u="sng" dirty="0" err="1">
                <a:solidFill>
                  <a:srgbClr val="434343"/>
                </a:solidFill>
                <a:latin typeface="Open Sans"/>
                <a:ea typeface="Open Sans"/>
                <a:cs typeface="Open Sans"/>
                <a:sym typeface="Open Sans"/>
              </a:rPr>
              <a:t>Indicador_imovel_esta_em_leilão</a:t>
            </a:r>
            <a:r>
              <a:rPr lang="pt-BR" sz="1400" u="sng" dirty="0">
                <a:solidFill>
                  <a:srgbClr val="434343"/>
                </a:solidFill>
                <a:latin typeface="Open Sans"/>
                <a:ea typeface="Open Sans"/>
                <a:cs typeface="Open Sans"/>
                <a:sym typeface="Open Sans"/>
              </a:rPr>
              <a:t>”, “</a:t>
            </a:r>
            <a:r>
              <a:rPr lang="pt-BR" sz="1400" u="sng" dirty="0" err="1">
                <a:solidFill>
                  <a:srgbClr val="434343"/>
                </a:solidFill>
                <a:latin typeface="Open Sans"/>
                <a:ea typeface="Open Sans"/>
                <a:cs typeface="Open Sans"/>
                <a:sym typeface="Open Sans"/>
              </a:rPr>
              <a:t>Indicador_Imovel_e_recomendado</a:t>
            </a:r>
            <a:r>
              <a:rPr lang="pt-BR" sz="1400" u="sng" dirty="0">
                <a:solidFill>
                  <a:srgbClr val="434343"/>
                </a:solidFill>
                <a:latin typeface="Open Sans"/>
                <a:ea typeface="Open Sans"/>
                <a:cs typeface="Open Sans"/>
                <a:sym typeface="Open Sans"/>
              </a:rPr>
              <a:t>”, “</a:t>
            </a:r>
            <a:r>
              <a:rPr lang="pt-BR" sz="1400" u="sng" dirty="0" err="1">
                <a:solidFill>
                  <a:srgbClr val="434343"/>
                </a:solidFill>
                <a:latin typeface="Open Sans"/>
                <a:ea typeface="Open Sans"/>
                <a:cs typeface="Open Sans"/>
                <a:sym typeface="Open Sans"/>
              </a:rPr>
              <a:t>Indicador_Imovel_em_boas_condições</a:t>
            </a:r>
            <a:r>
              <a:rPr lang="pt-BR" sz="1400" u="sng" dirty="0">
                <a:solidFill>
                  <a:srgbClr val="434343"/>
                </a:solidFill>
                <a:latin typeface="Open Sans"/>
                <a:ea typeface="Open Sans"/>
                <a:cs typeface="Open Sans"/>
                <a:sym typeface="Open Sans"/>
              </a:rPr>
              <a:t>”, “</a:t>
            </a:r>
            <a:r>
              <a:rPr lang="pt-BR" sz="1400" u="sng" dirty="0" err="1">
                <a:solidFill>
                  <a:srgbClr val="434343"/>
                </a:solidFill>
                <a:latin typeface="Open Sans"/>
                <a:ea typeface="Open Sans"/>
                <a:cs typeface="Open Sans"/>
                <a:sym typeface="Open Sans"/>
              </a:rPr>
              <a:t>Indicador_Construcao_recente</a:t>
            </a:r>
            <a:r>
              <a:rPr lang="pt-BR" sz="1400" u="sng" dirty="0">
                <a:solidFill>
                  <a:srgbClr val="434343"/>
                </a:solidFill>
                <a:latin typeface="Open Sans"/>
                <a:ea typeface="Open Sans"/>
                <a:cs typeface="Open Sans"/>
                <a:sym typeface="Open Sans"/>
              </a:rPr>
              <a:t>”, e “Indicador_Anuncio_possui_tour_3d” por terem a grande maior parte dos registos com o mesmo valor.</a:t>
            </a:r>
          </a:p>
          <a:p>
            <a:pPr marL="171450" indent="-171450">
              <a:lnSpc>
                <a:spcPct val="150000"/>
              </a:lnSpc>
              <a:buFont typeface="Arial" panose="020B0604020202020204" pitchFamily="34" charset="0"/>
              <a:buChar char="•"/>
            </a:pPr>
            <a:r>
              <a:rPr lang="pt-BR" sz="1400" u="sng" dirty="0">
                <a:solidFill>
                  <a:srgbClr val="434343"/>
                </a:solidFill>
                <a:latin typeface="Open Sans"/>
                <a:ea typeface="Open Sans"/>
                <a:cs typeface="Open Sans"/>
                <a:sym typeface="Open Sans"/>
              </a:rPr>
              <a:t>Variáveis “</a:t>
            </a:r>
            <a:r>
              <a:rPr lang="pt-BR" sz="1400" u="sng" dirty="0" err="1">
                <a:solidFill>
                  <a:srgbClr val="434343"/>
                </a:solidFill>
                <a:latin typeface="Open Sans"/>
                <a:ea typeface="Open Sans"/>
                <a:cs typeface="Open Sans"/>
                <a:sym typeface="Open Sans"/>
              </a:rPr>
              <a:t>Tipo_de_Preferencia_de_contato_com_o_proprietário</a:t>
            </a:r>
            <a:r>
              <a:rPr lang="pt-BR" sz="1400" u="sng" dirty="0">
                <a:solidFill>
                  <a:srgbClr val="434343"/>
                </a:solidFill>
                <a:latin typeface="Open Sans"/>
                <a:ea typeface="Open Sans"/>
                <a:cs typeface="Open Sans"/>
                <a:sym typeface="Open Sans"/>
              </a:rPr>
              <a:t>” e “</a:t>
            </a:r>
            <a:r>
              <a:rPr lang="pt-BR" sz="1400" u="sng" dirty="0" err="1">
                <a:solidFill>
                  <a:srgbClr val="434343"/>
                </a:solidFill>
                <a:latin typeface="Open Sans"/>
                <a:ea typeface="Open Sans"/>
                <a:cs typeface="Open Sans"/>
                <a:sym typeface="Open Sans"/>
              </a:rPr>
              <a:t>Tipo_de_Origem_do_anuncio</a:t>
            </a:r>
            <a:r>
              <a:rPr lang="pt-BR" sz="1400" u="sng" dirty="0">
                <a:solidFill>
                  <a:srgbClr val="434343"/>
                </a:solidFill>
                <a:latin typeface="Open Sans"/>
                <a:ea typeface="Open Sans"/>
                <a:cs typeface="Open Sans"/>
                <a:sym typeface="Open Sans"/>
              </a:rPr>
              <a:t>” por serem insignificantes para explicar o preço do arrendamento.</a:t>
            </a:r>
          </a:p>
        </p:txBody>
      </p:sp>
    </p:spTree>
    <p:extLst>
      <p:ext uri="{BB962C8B-B14F-4D97-AF65-F5344CB8AC3E}">
        <p14:creationId xmlns:p14="http://schemas.microsoft.com/office/powerpoint/2010/main" val="2028042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E4FC6B1B-5797-4075-9743-B408E428F048}"/>
              </a:ext>
            </a:extLst>
          </p:cNvPr>
          <p:cNvSpPr/>
          <p:nvPr/>
        </p:nvSpPr>
        <p:spPr>
          <a:xfrm>
            <a:off x="950350" y="1098129"/>
            <a:ext cx="10291298" cy="923330"/>
          </a:xfrm>
          <a:prstGeom prst="rect">
            <a:avLst/>
          </a:prstGeom>
        </p:spPr>
        <p:txBody>
          <a:bodyPr wrap="square">
            <a:spAutoFit/>
          </a:bodyPr>
          <a:lstStyle/>
          <a:p>
            <a:r>
              <a:rPr lang="pt-BR" sz="1400" dirty="0">
                <a:solidFill>
                  <a:srgbClr val="434343"/>
                </a:solidFill>
                <a:latin typeface="Open Sans" panose="020B0604020202020204" charset="0"/>
              </a:rPr>
              <a:t>O distrito de Lisboa parece se destacar mais em termos de imóveis para aluguel, como Lisboa aparece com 46% dos imóveis, seguido por Porto com 24%. O que pode explicar a diferença poderia ser maior densidade urbana e talvez o foco do site idealista ser mais direcionado para região metropolitana de Lisboa.</a:t>
            </a:r>
          </a:p>
          <a:p>
            <a:endParaRPr lang="pt-BR" sz="1200" dirty="0">
              <a:solidFill>
                <a:srgbClr val="434343"/>
              </a:solidFill>
              <a:latin typeface="Open Sans" panose="020B0604020202020204" charset="0"/>
            </a:endParaRP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36984" y="205565"/>
            <a:ext cx="7901760" cy="713234"/>
          </a:xfrm>
          <a:prstGeom prst="rect">
            <a:avLst/>
          </a:prstGeom>
        </p:spPr>
        <p:txBody>
          <a:bodyPr vert="horz" lIns="91440" tIns="45720" rIns="91440" bIns="45720" rtlCol="0" anchor="ctr">
            <a:normAutofit fontScale="925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4.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r>
              <a:rPr lang="en-US" dirty="0">
                <a:solidFill>
                  <a:srgbClr val="434343"/>
                </a:solidFill>
                <a:latin typeface="Open Sans" panose="020B0604020202020204" charset="0"/>
                <a:ea typeface="Open Sans" panose="020B0604020202020204" charset="0"/>
                <a:cs typeface="Open Sans" panose="020B0604020202020204" charset="0"/>
              </a:rPr>
              <a:t> de Dados | </a:t>
            </a:r>
            <a:r>
              <a:rPr lang="en-US" dirty="0" err="1">
                <a:solidFill>
                  <a:srgbClr val="434343"/>
                </a:solidFill>
                <a:latin typeface="Open Sans" panose="020B0604020202020204" charset="0"/>
                <a:ea typeface="Open Sans" panose="020B0604020202020204" charset="0"/>
                <a:cs typeface="Open Sans" panose="020B0604020202020204" charset="0"/>
              </a:rPr>
              <a:t>Variáveis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Categóricas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8ABD271-1F4F-2BCD-50F5-E351A130B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886" y="2021459"/>
            <a:ext cx="9420225"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533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1E52F81F-9F55-4259-9DEC-E6D2D3869AFA}"/>
              </a:ext>
            </a:extLst>
          </p:cNvPr>
          <p:cNvGrpSpPr/>
          <p:nvPr/>
        </p:nvGrpSpPr>
        <p:grpSpPr>
          <a:xfrm>
            <a:off x="1" y="0"/>
            <a:ext cx="3445564" cy="6858000"/>
            <a:chOff x="8497038" y="155404"/>
            <a:chExt cx="2827606" cy="2308431"/>
          </a:xfrm>
        </p:grpSpPr>
        <p:sp>
          <p:nvSpPr>
            <p:cNvPr id="20" name="Retângulo 19">
              <a:extLst>
                <a:ext uri="{FF2B5EF4-FFF2-40B4-BE49-F238E27FC236}">
                  <a16:creationId xmlns:a16="http://schemas.microsoft.com/office/drawing/2014/main" id="{1DB0423B-BFE5-4688-99FE-3B88479CBC4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pic>
          <p:nvPicPr>
            <p:cNvPr id="21" name="Google Shape;62;p13">
              <a:extLst>
                <a:ext uri="{FF2B5EF4-FFF2-40B4-BE49-F238E27FC236}">
                  <a16:creationId xmlns:a16="http://schemas.microsoft.com/office/drawing/2014/main" id="{C10E9FA6-1979-4D41-A34F-80E912CFA0EB}"/>
                </a:ext>
              </a:extLst>
            </p:cNvPr>
            <p:cNvPicPr preferRelativeResize="0"/>
            <p:nvPr/>
          </p:nvPicPr>
          <p:blipFill>
            <a:blip r:embed="rId2">
              <a:alphaModFix/>
            </a:blip>
            <a:stretch>
              <a:fillRect/>
            </a:stretch>
          </p:blipFill>
          <p:spPr>
            <a:xfrm flipH="1">
              <a:off x="9387797" y="1853141"/>
              <a:ext cx="1936847" cy="610694"/>
            </a:xfrm>
            <a:prstGeom prst="rect">
              <a:avLst/>
            </a:prstGeom>
            <a:noFill/>
            <a:ln>
              <a:noFill/>
            </a:ln>
          </p:spPr>
        </p:pic>
      </p:grpSp>
      <p:sp>
        <p:nvSpPr>
          <p:cNvPr id="2" name="Retângulo 1">
            <a:extLst>
              <a:ext uri="{FF2B5EF4-FFF2-40B4-BE49-F238E27FC236}">
                <a16:creationId xmlns:a16="http://schemas.microsoft.com/office/drawing/2014/main" id="{EC529A09-4B2A-4D45-872A-5138856595CA}"/>
              </a:ext>
            </a:extLst>
          </p:cNvPr>
          <p:cNvSpPr/>
          <p:nvPr/>
        </p:nvSpPr>
        <p:spPr>
          <a:xfrm>
            <a:off x="4378385" y="2252838"/>
            <a:ext cx="6096000" cy="3539430"/>
          </a:xfrm>
          <a:prstGeom prst="rect">
            <a:avLst/>
          </a:prstGeom>
        </p:spPr>
        <p:txBody>
          <a:bodyPr>
            <a:spAutoFit/>
          </a:bodyPr>
          <a:lstStyle/>
          <a:p>
            <a:r>
              <a:rPr lang="pt-BR" sz="1400" b="1" dirty="0">
                <a:solidFill>
                  <a:srgbClr val="434343"/>
                </a:solidFill>
                <a:latin typeface="Open Sans" panose="020B0604020202020204" charset="0"/>
                <a:ea typeface="Open Sans" panose="020B0604020202020204" charset="0"/>
                <a:cs typeface="Open Sans" panose="020B0604020202020204" charset="0"/>
              </a:rPr>
              <a:t>Nome do Aluno:</a:t>
            </a:r>
          </a:p>
          <a:p>
            <a:r>
              <a:rPr lang="pt-BR" sz="1400" dirty="0">
                <a:solidFill>
                  <a:srgbClr val="434343"/>
                </a:solidFill>
                <a:latin typeface="Open Sans" panose="020B0604020202020204" charset="0"/>
                <a:ea typeface="Open Sans" panose="020B0604020202020204" charset="0"/>
                <a:cs typeface="Open Sans" panose="020B0604020202020204" charset="0"/>
              </a:rPr>
              <a:t>John Da Silva Costa</a:t>
            </a: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b="1" dirty="0">
                <a:solidFill>
                  <a:srgbClr val="434343"/>
                </a:solidFill>
                <a:latin typeface="Open Sans" panose="020B0604020202020204" charset="0"/>
                <a:ea typeface="Open Sans" panose="020B0604020202020204" charset="0"/>
                <a:cs typeface="Open Sans" panose="020B0604020202020204" charset="0"/>
              </a:rPr>
              <a:t>Coordenadores: </a:t>
            </a:r>
          </a:p>
          <a:p>
            <a:r>
              <a:rPr lang="pt-BR" sz="1400" dirty="0">
                <a:solidFill>
                  <a:srgbClr val="434343"/>
                </a:solidFill>
                <a:latin typeface="Open Sans" panose="020B0604020202020204" charset="0"/>
                <a:ea typeface="Open Sans" panose="020B0604020202020204" charset="0"/>
                <a:cs typeface="Open Sans" panose="020B0604020202020204" charset="0"/>
              </a:rPr>
              <a:t>Prof.ª Dr.ª Alessandra de </a:t>
            </a:r>
            <a:r>
              <a:rPr lang="pt-BR" sz="1400" dirty="0" err="1">
                <a:solidFill>
                  <a:srgbClr val="434343"/>
                </a:solidFill>
                <a:latin typeface="Open Sans" panose="020B0604020202020204" charset="0"/>
                <a:ea typeface="Open Sans" panose="020B0604020202020204" charset="0"/>
                <a:cs typeface="Open Sans" panose="020B0604020202020204" charset="0"/>
              </a:rPr>
              <a:t>Álvila</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Montini</a:t>
            </a:r>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dirty="0">
                <a:solidFill>
                  <a:srgbClr val="434343"/>
                </a:solidFill>
                <a:latin typeface="Open Sans" panose="020B0604020202020204" charset="0"/>
                <a:ea typeface="Open Sans" panose="020B0604020202020204" charset="0"/>
                <a:cs typeface="Open Sans" panose="020B0604020202020204" charset="0"/>
              </a:rPr>
              <a:t>Prof. Dr.  </a:t>
            </a:r>
            <a:r>
              <a:rPr lang="pt-BR" sz="1400" dirty="0">
                <a:solidFill>
                  <a:srgbClr val="434343"/>
                </a:solidFill>
                <a:latin typeface="Open Sans" panose="020B0604020202020204" charset="0"/>
              </a:rPr>
              <a:t>Adolpho Walter </a:t>
            </a:r>
            <a:r>
              <a:rPr lang="pt-BR" sz="1400" dirty="0" err="1">
                <a:solidFill>
                  <a:srgbClr val="434343"/>
                </a:solidFill>
                <a:latin typeface="Open Sans" panose="020B0604020202020204" charset="0"/>
              </a:rPr>
              <a:t>Pimazoni</a:t>
            </a:r>
            <a:r>
              <a:rPr lang="pt-BR" sz="1400" dirty="0">
                <a:solidFill>
                  <a:srgbClr val="434343"/>
                </a:solidFill>
                <a:latin typeface="Open Sans" panose="020B0604020202020204" charset="0"/>
              </a:rPr>
              <a:t> </a:t>
            </a:r>
            <a:r>
              <a:rPr lang="pt-BR" sz="1400" dirty="0" err="1">
                <a:solidFill>
                  <a:srgbClr val="434343"/>
                </a:solidFill>
                <a:latin typeface="Open Sans" panose="020B0604020202020204" charset="0"/>
              </a:rPr>
              <a:t>Canton</a:t>
            </a:r>
            <a:endParaRPr lang="pt-BR" sz="1400" dirty="0">
              <a:solidFill>
                <a:srgbClr val="434343"/>
              </a:solidFill>
              <a:latin typeface="Open Sans" panose="020B0604020202020204" charset="0"/>
            </a:endParaRPr>
          </a:p>
        </p:txBody>
      </p:sp>
      <p:sp>
        <p:nvSpPr>
          <p:cNvPr id="17" name="Title Placeholder 1">
            <a:extLst>
              <a:ext uri="{FF2B5EF4-FFF2-40B4-BE49-F238E27FC236}">
                <a16:creationId xmlns:a16="http://schemas.microsoft.com/office/drawing/2014/main" id="{3A953594-6680-4823-92E3-9184F1B5A4D3}"/>
              </a:ext>
            </a:extLst>
          </p:cNvPr>
          <p:cNvSpPr txBox="1">
            <a:spLocks/>
          </p:cNvSpPr>
          <p:nvPr/>
        </p:nvSpPr>
        <p:spPr>
          <a:xfrm>
            <a:off x="3912896" y="378286"/>
            <a:ext cx="797745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pt-BR" dirty="0">
                <a:solidFill>
                  <a:srgbClr val="434343"/>
                </a:solidFill>
                <a:latin typeface="Open Sans" panose="020B0604020202020204" charset="0"/>
                <a:ea typeface="Open Sans" panose="020B0604020202020204" charset="0"/>
                <a:cs typeface="Open Sans" panose="020B0604020202020204" charset="0"/>
              </a:rPr>
              <a:t>MBA Analytics e Inteligência Artificial – ADMAI7</a:t>
            </a:r>
          </a:p>
          <a:p>
            <a:r>
              <a:rPr lang="pt-BR" sz="1100" dirty="0">
                <a:solidFill>
                  <a:srgbClr val="6ADBD9"/>
                </a:solidFill>
                <a:latin typeface="Open Sans" panose="020B0604020202020204" charset="0"/>
                <a:ea typeface="Open Sans" panose="020B0604020202020204" charset="0"/>
                <a:cs typeface="Open Sans" panose="020B0604020202020204" charset="0"/>
              </a:rPr>
              <a:t>         </a:t>
            </a:r>
            <a:endParaRPr lang="pt-BR"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13" name="Imagem 12"/>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pic>
        <p:nvPicPr>
          <p:cNvPr id="8200" name="Picture 8" descr="person holding pencil near laptop computer">
            <a:extLst>
              <a:ext uri="{FF2B5EF4-FFF2-40B4-BE49-F238E27FC236}">
                <a16:creationId xmlns:a16="http://schemas.microsoft.com/office/drawing/2014/main" id="{897426C3-0483-4147-A56A-C1A385BFF2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79613"/>
            <a:ext cx="3445565" cy="2302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987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E4FC6B1B-5797-4075-9743-B408E428F048}"/>
              </a:ext>
            </a:extLst>
          </p:cNvPr>
          <p:cNvSpPr/>
          <p:nvPr/>
        </p:nvSpPr>
        <p:spPr>
          <a:xfrm>
            <a:off x="1173675" y="918799"/>
            <a:ext cx="9844649" cy="1169551"/>
          </a:xfrm>
          <a:prstGeom prst="rect">
            <a:avLst/>
          </a:prstGeom>
        </p:spPr>
        <p:txBody>
          <a:bodyPr wrap="square">
            <a:spAutoFit/>
          </a:bodyPr>
          <a:lstStyle/>
          <a:p>
            <a:pPr algn="l"/>
            <a:r>
              <a:rPr lang="pt-BR" sz="1400" b="0" i="0" dirty="0">
                <a:solidFill>
                  <a:srgbClr val="374151"/>
                </a:solidFill>
                <a:effectLst/>
                <a:latin typeface="Söhne"/>
              </a:rPr>
              <a:t>A análise do gráfico de barras revela a distribuição de três categorias: "Não possui elevador" (28%),</a:t>
            </a:r>
            <a:r>
              <a:rPr lang="pt-BR" sz="1400" dirty="0">
                <a:solidFill>
                  <a:srgbClr val="374151"/>
                </a:solidFill>
                <a:latin typeface="Söhne"/>
              </a:rPr>
              <a:t> </a:t>
            </a:r>
            <a:r>
              <a:rPr lang="pt-BR" sz="1400" b="0" i="0" dirty="0">
                <a:solidFill>
                  <a:srgbClr val="374151"/>
                </a:solidFill>
                <a:effectLst/>
                <a:latin typeface="Söhne"/>
              </a:rPr>
              <a:t>"Possui elevador" (44%)  e "Não informado" (28%)</a:t>
            </a:r>
            <a:endParaRPr lang="pt-BR" sz="1400" dirty="0">
              <a:solidFill>
                <a:srgbClr val="374151"/>
              </a:solidFill>
              <a:latin typeface="Söhne"/>
            </a:endParaRPr>
          </a:p>
          <a:p>
            <a:pPr algn="l"/>
            <a:r>
              <a:rPr lang="pt-BR" sz="1400" b="0" i="0" dirty="0">
                <a:solidFill>
                  <a:srgbClr val="374151"/>
                </a:solidFill>
                <a:effectLst/>
                <a:latin typeface="Söhne"/>
              </a:rPr>
              <a:t>Os imóveis com elevador são maioria, enquanto aqueles sem, representam uma parcela significativa. </a:t>
            </a:r>
            <a:endParaRPr lang="pt-BR" sz="1400" dirty="0">
              <a:solidFill>
                <a:srgbClr val="374151"/>
              </a:solidFill>
              <a:latin typeface="Söhne"/>
            </a:endParaRPr>
          </a:p>
          <a:p>
            <a:pPr algn="l"/>
            <a:r>
              <a:rPr lang="pt-BR" sz="1400" b="0" i="0" dirty="0">
                <a:solidFill>
                  <a:srgbClr val="374151"/>
                </a:solidFill>
                <a:effectLst/>
                <a:latin typeface="Söhne"/>
              </a:rPr>
              <a:t>A categoria "Não informado" indica falta de dados. Essa análise auxilia na compreensão da presença de elevadores e na identificação de tendências.</a:t>
            </a: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36984" y="205565"/>
            <a:ext cx="7901760" cy="713234"/>
          </a:xfrm>
          <a:prstGeom prst="rect">
            <a:avLst/>
          </a:prstGeom>
        </p:spPr>
        <p:txBody>
          <a:bodyPr vert="horz" lIns="91440" tIns="45720" rIns="91440" bIns="45720" rtlCol="0" anchor="ctr">
            <a:normAutofit fontScale="925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4.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r>
              <a:rPr lang="en-US" dirty="0">
                <a:solidFill>
                  <a:srgbClr val="434343"/>
                </a:solidFill>
                <a:latin typeface="Open Sans" panose="020B0604020202020204" charset="0"/>
                <a:ea typeface="Open Sans" panose="020B0604020202020204" charset="0"/>
                <a:cs typeface="Open Sans" panose="020B0604020202020204" charset="0"/>
              </a:rPr>
              <a:t> de Dados | </a:t>
            </a:r>
            <a:r>
              <a:rPr lang="en-US" dirty="0" err="1">
                <a:solidFill>
                  <a:srgbClr val="434343"/>
                </a:solidFill>
                <a:latin typeface="Open Sans" panose="020B0604020202020204" charset="0"/>
                <a:ea typeface="Open Sans" panose="020B0604020202020204" charset="0"/>
                <a:cs typeface="Open Sans" panose="020B0604020202020204" charset="0"/>
              </a:rPr>
              <a:t>Variáveis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Categóricas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E0B21A76-5545-EC6D-9294-BE950924E4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155" y="2190750"/>
            <a:ext cx="9420225"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673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E4FC6B1B-5797-4075-9743-B408E428F048}"/>
              </a:ext>
            </a:extLst>
          </p:cNvPr>
          <p:cNvSpPr/>
          <p:nvPr/>
        </p:nvSpPr>
        <p:spPr>
          <a:xfrm>
            <a:off x="950350" y="1303515"/>
            <a:ext cx="10444691" cy="1015663"/>
          </a:xfrm>
          <a:prstGeom prst="rect">
            <a:avLst/>
          </a:prstGeom>
        </p:spPr>
        <p:txBody>
          <a:bodyPr wrap="square">
            <a:spAutoFit/>
          </a:bodyPr>
          <a:lstStyle/>
          <a:p>
            <a:pPr algn="just"/>
            <a:r>
              <a:rPr lang="pt-BR" sz="1200" b="0" i="0" dirty="0">
                <a:solidFill>
                  <a:srgbClr val="374151"/>
                </a:solidFill>
                <a:effectLst/>
                <a:latin typeface="Söhne"/>
              </a:rPr>
              <a:t>A análise da certificação energética dos imóveis revela insights interessantes sobre a eficiência energética. </a:t>
            </a:r>
          </a:p>
          <a:p>
            <a:pPr algn="just"/>
            <a:r>
              <a:rPr lang="pt-BR" sz="1200" b="0" i="0" dirty="0">
                <a:solidFill>
                  <a:srgbClr val="374151"/>
                </a:solidFill>
                <a:effectLst/>
                <a:latin typeface="Söhne"/>
              </a:rPr>
              <a:t>Os dados mostram que 26% dos imóveis possuem o selo "C", indicando um desempenho moderado em termos de eficiência. </a:t>
            </a:r>
          </a:p>
          <a:p>
            <a:pPr algn="just"/>
            <a:r>
              <a:rPr lang="pt-BR" sz="1200" dirty="0">
                <a:solidFill>
                  <a:srgbClr val="374151"/>
                </a:solidFill>
                <a:latin typeface="Söhne"/>
              </a:rPr>
              <a:t>26</a:t>
            </a:r>
            <a:r>
              <a:rPr lang="pt-BR" sz="1200" b="0" i="0" dirty="0">
                <a:solidFill>
                  <a:srgbClr val="374151"/>
                </a:solidFill>
                <a:effectLst/>
                <a:latin typeface="Söhne"/>
              </a:rPr>
              <a:t>% dos imóveis têm o selo Igual ou abaixo de "D", sugerindo um desempenho abaixo da média. </a:t>
            </a:r>
          </a:p>
          <a:p>
            <a:pPr algn="just"/>
            <a:endParaRPr lang="pt-BR" sz="1200" dirty="0">
              <a:solidFill>
                <a:srgbClr val="374151"/>
              </a:solidFill>
              <a:latin typeface="Söhne"/>
            </a:endParaRPr>
          </a:p>
          <a:p>
            <a:pPr algn="just"/>
            <a:r>
              <a:rPr lang="pt-BR" sz="1200" b="0" i="0" dirty="0">
                <a:solidFill>
                  <a:srgbClr val="374151"/>
                </a:solidFill>
                <a:effectLst/>
                <a:latin typeface="Söhne"/>
              </a:rPr>
              <a:t>É notável que apenas </a:t>
            </a:r>
            <a:r>
              <a:rPr lang="pt-BR" sz="1200" dirty="0">
                <a:solidFill>
                  <a:srgbClr val="374151"/>
                </a:solidFill>
                <a:latin typeface="Söhne"/>
              </a:rPr>
              <a:t>21</a:t>
            </a:r>
            <a:r>
              <a:rPr lang="pt-BR" sz="1200" b="0" i="0" dirty="0">
                <a:solidFill>
                  <a:srgbClr val="374151"/>
                </a:solidFill>
                <a:effectLst/>
                <a:latin typeface="Söhne"/>
              </a:rPr>
              <a:t>% dos imóveis possuem o selo "A“ ou “B”, representando um desempenho excepcionalmente bom em eficiência energética. </a:t>
            </a: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36984" y="205565"/>
            <a:ext cx="7901760" cy="713234"/>
          </a:xfrm>
          <a:prstGeom prst="rect">
            <a:avLst/>
          </a:prstGeom>
        </p:spPr>
        <p:txBody>
          <a:bodyPr vert="horz" lIns="91440" tIns="45720" rIns="91440" bIns="45720" rtlCol="0" anchor="ctr">
            <a:normAutofit fontScale="925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4.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r>
              <a:rPr lang="en-US" dirty="0">
                <a:solidFill>
                  <a:srgbClr val="434343"/>
                </a:solidFill>
                <a:latin typeface="Open Sans" panose="020B0604020202020204" charset="0"/>
                <a:ea typeface="Open Sans" panose="020B0604020202020204" charset="0"/>
                <a:cs typeface="Open Sans" panose="020B0604020202020204" charset="0"/>
              </a:rPr>
              <a:t> de Dados | </a:t>
            </a:r>
            <a:r>
              <a:rPr lang="en-US" dirty="0" err="1">
                <a:solidFill>
                  <a:srgbClr val="434343"/>
                </a:solidFill>
                <a:latin typeface="Open Sans" panose="020B0604020202020204" charset="0"/>
                <a:ea typeface="Open Sans" panose="020B0604020202020204" charset="0"/>
                <a:cs typeface="Open Sans" panose="020B0604020202020204" charset="0"/>
              </a:rPr>
              <a:t>Variáveis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Categóricas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125C93F7-44EF-81E5-5E1C-93A58486A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943" y="2556989"/>
            <a:ext cx="8266113" cy="4095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670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7CF7408A-0A5F-DB31-6FBC-2863630F4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723" y="2313084"/>
            <a:ext cx="8415144" cy="4004733"/>
          </a:xfrm>
          <a:prstGeom prst="rect">
            <a:avLst/>
          </a:prstGeom>
          <a:noFill/>
          <a:extLst>
            <a:ext uri="{909E8E84-426E-40DD-AFC4-6F175D3DCCD1}">
              <a14:hiddenFill xmlns:a14="http://schemas.microsoft.com/office/drawing/2010/main">
                <a:solidFill>
                  <a:srgbClr val="FFFFFF"/>
                </a:solidFill>
              </a14:hiddenFill>
            </a:ext>
          </a:extLst>
        </p:spPr>
      </p:pic>
      <p:sp>
        <p:nvSpPr>
          <p:cNvPr id="16" name="Retângulo 15">
            <a:extLst>
              <a:ext uri="{FF2B5EF4-FFF2-40B4-BE49-F238E27FC236}">
                <a16:creationId xmlns:a16="http://schemas.microsoft.com/office/drawing/2014/main" id="{E4FC6B1B-5797-4075-9743-B408E428F048}"/>
              </a:ext>
            </a:extLst>
          </p:cNvPr>
          <p:cNvSpPr/>
          <p:nvPr/>
        </p:nvSpPr>
        <p:spPr>
          <a:xfrm>
            <a:off x="865684" y="1218849"/>
            <a:ext cx="9675316" cy="523220"/>
          </a:xfrm>
          <a:prstGeom prst="rect">
            <a:avLst/>
          </a:prstGeom>
        </p:spPr>
        <p:txBody>
          <a:bodyPr wrap="square">
            <a:spAutoFit/>
          </a:bodyPr>
          <a:lstStyle/>
          <a:p>
            <a:pPr algn="just"/>
            <a:r>
              <a:rPr lang="en-US" sz="1400" dirty="0">
                <a:solidFill>
                  <a:srgbClr val="374151"/>
                </a:solidFill>
                <a:latin typeface="Söhne"/>
              </a:rPr>
              <a:t>9</a:t>
            </a:r>
            <a:r>
              <a:rPr lang="pt-BR" sz="1400" dirty="0">
                <a:solidFill>
                  <a:srgbClr val="374151"/>
                </a:solidFill>
                <a:latin typeface="Söhne"/>
              </a:rPr>
              <a:t>9% dos registros são apartamento, como a incidência de sobrado e casas é muito pequena. Decidi por remover esses 35 registros, mantendo apenas apartamentos na análise</a:t>
            </a:r>
            <a:endParaRPr lang="pt-BR" sz="1400" b="0" i="0" dirty="0">
              <a:solidFill>
                <a:srgbClr val="374151"/>
              </a:solidFill>
              <a:effectLst/>
              <a:latin typeface="Söhne"/>
            </a:endParaRP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36984" y="205565"/>
            <a:ext cx="7901760" cy="713234"/>
          </a:xfrm>
          <a:prstGeom prst="rect">
            <a:avLst/>
          </a:prstGeom>
        </p:spPr>
        <p:txBody>
          <a:bodyPr vert="horz" lIns="91440" tIns="45720" rIns="91440" bIns="45720" rtlCol="0" anchor="ctr">
            <a:normAutofit fontScale="925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4.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r>
              <a:rPr lang="en-US" dirty="0">
                <a:solidFill>
                  <a:srgbClr val="434343"/>
                </a:solidFill>
                <a:latin typeface="Open Sans" panose="020B0604020202020204" charset="0"/>
                <a:ea typeface="Open Sans" panose="020B0604020202020204" charset="0"/>
                <a:cs typeface="Open Sans" panose="020B0604020202020204" charset="0"/>
              </a:rPr>
              <a:t> de Dados | </a:t>
            </a:r>
            <a:r>
              <a:rPr lang="en-US" dirty="0" err="1">
                <a:solidFill>
                  <a:srgbClr val="434343"/>
                </a:solidFill>
                <a:latin typeface="Open Sans" panose="020B0604020202020204" charset="0"/>
                <a:ea typeface="Open Sans" panose="020B0604020202020204" charset="0"/>
                <a:cs typeface="Open Sans" panose="020B0604020202020204" charset="0"/>
              </a:rPr>
              <a:t>Variáveis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Categóricas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EC847877-B6A9-0432-238E-32821FA62765}"/>
              </a:ext>
            </a:extLst>
          </p:cNvPr>
          <p:cNvPicPr>
            <a:picLocks noChangeAspect="1"/>
          </p:cNvPicPr>
          <p:nvPr/>
        </p:nvPicPr>
        <p:blipFill>
          <a:blip r:embed="rId4"/>
          <a:stretch>
            <a:fillRect/>
          </a:stretch>
        </p:blipFill>
        <p:spPr>
          <a:xfrm>
            <a:off x="7590043" y="2493327"/>
            <a:ext cx="2324424" cy="1286054"/>
          </a:xfrm>
          <a:prstGeom prst="rect">
            <a:avLst/>
          </a:prstGeom>
        </p:spPr>
      </p:pic>
    </p:spTree>
    <p:extLst>
      <p:ext uri="{BB962C8B-B14F-4D97-AF65-F5344CB8AC3E}">
        <p14:creationId xmlns:p14="http://schemas.microsoft.com/office/powerpoint/2010/main" val="3696569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E4FC6B1B-5797-4075-9743-B408E428F048}"/>
              </a:ext>
            </a:extLst>
          </p:cNvPr>
          <p:cNvSpPr/>
          <p:nvPr/>
        </p:nvSpPr>
        <p:spPr>
          <a:xfrm>
            <a:off x="4532427" y="1792935"/>
            <a:ext cx="6423440" cy="1169551"/>
          </a:xfrm>
          <a:prstGeom prst="rect">
            <a:avLst/>
          </a:prstGeom>
        </p:spPr>
        <p:txBody>
          <a:bodyPr wrap="square">
            <a:spAutoFit/>
          </a:bodyPr>
          <a:lstStyle/>
          <a:p>
            <a:pPr algn="just"/>
            <a:r>
              <a:rPr lang="pt-BR" sz="1400" b="0" i="0" dirty="0">
                <a:solidFill>
                  <a:srgbClr val="374151"/>
                </a:solidFill>
                <a:effectLst/>
                <a:latin typeface="Söhne"/>
              </a:rPr>
              <a:t>A variável "Possui Jardim", com três categorias, está sendo analisada para entender sua influência no valor do imóvel. </a:t>
            </a:r>
          </a:p>
          <a:p>
            <a:pPr algn="just"/>
            <a:r>
              <a:rPr lang="pt-BR" sz="1400" b="0" i="0" dirty="0">
                <a:solidFill>
                  <a:srgbClr val="374151"/>
                </a:solidFill>
                <a:effectLst/>
                <a:latin typeface="Söhne"/>
              </a:rPr>
              <a:t>Temos 896 imóveis com jardim (1), 1867 sem jardim (0), e a grande maioria sem informação (-1), provavelmente indicando ausência de jardim também. </a:t>
            </a:r>
          </a:p>
          <a:p>
            <a:pPr algn="just"/>
            <a:endParaRPr lang="pt-BR" sz="1400" dirty="0">
              <a:solidFill>
                <a:srgbClr val="374151"/>
              </a:solidFill>
              <a:latin typeface="Söhne"/>
            </a:endParaRP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36984" y="205565"/>
            <a:ext cx="7901760" cy="713234"/>
          </a:xfrm>
          <a:prstGeom prst="rect">
            <a:avLst/>
          </a:prstGeom>
        </p:spPr>
        <p:txBody>
          <a:bodyPr vert="horz" lIns="91440" tIns="45720" rIns="91440" bIns="45720" rtlCol="0" anchor="ctr">
            <a:normAutofit fontScale="925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4.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r>
              <a:rPr lang="en-US" dirty="0">
                <a:solidFill>
                  <a:srgbClr val="434343"/>
                </a:solidFill>
                <a:latin typeface="Open Sans" panose="020B0604020202020204" charset="0"/>
                <a:ea typeface="Open Sans" panose="020B0604020202020204" charset="0"/>
                <a:cs typeface="Open Sans" panose="020B0604020202020204" charset="0"/>
              </a:rPr>
              <a:t> de Dados | </a:t>
            </a:r>
            <a:r>
              <a:rPr lang="en-US" dirty="0" err="1">
                <a:solidFill>
                  <a:srgbClr val="434343"/>
                </a:solidFill>
                <a:latin typeface="Open Sans" panose="020B0604020202020204" charset="0"/>
                <a:ea typeface="Open Sans" panose="020B0604020202020204" charset="0"/>
                <a:cs typeface="Open Sans" panose="020B0604020202020204" charset="0"/>
              </a:rPr>
              <a:t>Variáveis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Binárias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A371793A-0A83-8C30-F79F-B800BA60F0CA}"/>
              </a:ext>
            </a:extLst>
          </p:cNvPr>
          <p:cNvSpPr txBox="1"/>
          <p:nvPr/>
        </p:nvSpPr>
        <p:spPr>
          <a:xfrm>
            <a:off x="4532427" y="4546304"/>
            <a:ext cx="6096000" cy="1169551"/>
          </a:xfrm>
          <a:prstGeom prst="rect">
            <a:avLst/>
          </a:prstGeom>
          <a:noFill/>
        </p:spPr>
        <p:txBody>
          <a:bodyPr wrap="square">
            <a:spAutoFit/>
          </a:bodyPr>
          <a:lstStyle/>
          <a:p>
            <a:r>
              <a:rPr lang="pt-BR" sz="1400" dirty="0">
                <a:latin typeface="Söhne"/>
              </a:rPr>
              <a:t>A variável Possui elevador tem 3086 imóveis possuem elevador (1), 1949 não possuem (0), e 1944 estão sem informação (-1), provavelmente indicando ausência de elevador. A presença de elevador é majoritária, porém a quantidade de dados não informados é significativa. Esta variável pode afetar o valor do imóvel, com possíveis diferenças de preços entre as categorias</a:t>
            </a:r>
          </a:p>
        </p:txBody>
      </p:sp>
      <p:pic>
        <p:nvPicPr>
          <p:cNvPr id="6146" name="Picture 2">
            <a:extLst>
              <a:ext uri="{FF2B5EF4-FFF2-40B4-BE49-F238E27FC236}">
                <a16:creationId xmlns:a16="http://schemas.microsoft.com/office/drawing/2014/main" id="{F2E762C2-8E16-67C0-3A5F-A7D21BBFB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801" y="877379"/>
            <a:ext cx="3695063" cy="29178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23E0B3D2-6C4D-77D7-205B-3A9E60F6AF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802" y="3642075"/>
            <a:ext cx="3695062" cy="291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459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E4FC6B1B-5797-4075-9743-B408E428F048}"/>
              </a:ext>
            </a:extLst>
          </p:cNvPr>
          <p:cNvSpPr/>
          <p:nvPr/>
        </p:nvSpPr>
        <p:spPr>
          <a:xfrm>
            <a:off x="4543682" y="1577490"/>
            <a:ext cx="6423440" cy="1600438"/>
          </a:xfrm>
          <a:prstGeom prst="rect">
            <a:avLst/>
          </a:prstGeom>
        </p:spPr>
        <p:txBody>
          <a:bodyPr wrap="square">
            <a:spAutoFit/>
          </a:bodyPr>
          <a:lstStyle/>
          <a:p>
            <a:pPr algn="just"/>
            <a:r>
              <a:rPr lang="pt-BR" sz="1400" b="0" i="0" dirty="0">
                <a:solidFill>
                  <a:srgbClr val="374151"/>
                </a:solidFill>
                <a:effectLst/>
                <a:latin typeface="Söhne"/>
              </a:rPr>
              <a:t>A variável "Possui Estacionamento", em análise para avaliar sua influência no valor do imóvel, mostra que 22% dos imóveis (1583 registros) possuem estacionamento (1), enquanto 37% (1925 registros) não possuem (0). Surpreendentemente, 49% (3471 registros) estão sem informação (-1), provavelmente indicando ausência de estacionamento. A presença de estacionamento pode potencialmente elevar o valor do imóvel. Porém, a alta porcentagem de dados não informados pode afetar a precisão dessa análise.</a:t>
            </a:r>
            <a:endParaRPr lang="pt-BR" sz="1400" dirty="0">
              <a:solidFill>
                <a:srgbClr val="374151"/>
              </a:solidFill>
              <a:latin typeface="Söhne"/>
            </a:endParaRP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36984" y="205565"/>
            <a:ext cx="7901760" cy="713234"/>
          </a:xfrm>
          <a:prstGeom prst="rect">
            <a:avLst/>
          </a:prstGeom>
        </p:spPr>
        <p:txBody>
          <a:bodyPr vert="horz" lIns="91440" tIns="45720" rIns="91440" bIns="45720" rtlCol="0" anchor="ctr">
            <a:normAutofit fontScale="925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4.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r>
              <a:rPr lang="en-US" dirty="0">
                <a:solidFill>
                  <a:srgbClr val="434343"/>
                </a:solidFill>
                <a:latin typeface="Open Sans" panose="020B0604020202020204" charset="0"/>
                <a:ea typeface="Open Sans" panose="020B0604020202020204" charset="0"/>
                <a:cs typeface="Open Sans" panose="020B0604020202020204" charset="0"/>
              </a:rPr>
              <a:t> de Dados | </a:t>
            </a:r>
            <a:r>
              <a:rPr lang="en-US" dirty="0" err="1">
                <a:solidFill>
                  <a:srgbClr val="434343"/>
                </a:solidFill>
                <a:latin typeface="Open Sans" panose="020B0604020202020204" charset="0"/>
                <a:ea typeface="Open Sans" panose="020B0604020202020204" charset="0"/>
                <a:cs typeface="Open Sans" panose="020B0604020202020204" charset="0"/>
              </a:rPr>
              <a:t>Variáveis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Binárias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A371793A-0A83-8C30-F79F-B800BA60F0CA}"/>
              </a:ext>
            </a:extLst>
          </p:cNvPr>
          <p:cNvSpPr txBox="1"/>
          <p:nvPr/>
        </p:nvSpPr>
        <p:spPr>
          <a:xfrm>
            <a:off x="4543682" y="4480291"/>
            <a:ext cx="6096000" cy="1169551"/>
          </a:xfrm>
          <a:prstGeom prst="rect">
            <a:avLst/>
          </a:prstGeom>
          <a:noFill/>
        </p:spPr>
        <p:txBody>
          <a:bodyPr wrap="square">
            <a:spAutoFit/>
          </a:bodyPr>
          <a:lstStyle/>
          <a:p>
            <a:r>
              <a:rPr lang="pt-BR" sz="1400" dirty="0">
                <a:latin typeface="Söhne"/>
              </a:rPr>
              <a:t>Analisando a variável "Possui Piscina", observamos que apenas cerca de 7% dos imóveis (422 registros) possuem piscina (1), enquanto 38% (2198 registros) não possuem (0). A maior proporção, 55% (4133 registros), está sem informação (-1), provavelmente indicando ausência de piscina. A presença de piscina, embora rara, pode influenciar positivamente o valor do imóvel.</a:t>
            </a:r>
          </a:p>
        </p:txBody>
      </p:sp>
      <p:pic>
        <p:nvPicPr>
          <p:cNvPr id="7170" name="Picture 2">
            <a:extLst>
              <a:ext uri="{FF2B5EF4-FFF2-40B4-BE49-F238E27FC236}">
                <a16:creationId xmlns:a16="http://schemas.microsoft.com/office/drawing/2014/main" id="{99779067-8495-CE5B-0118-01E20E7875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408" y="973451"/>
            <a:ext cx="3625850" cy="286317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5F0A55F0-53C0-736C-5421-5AA46A6C5F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408" y="3804710"/>
            <a:ext cx="3660456" cy="2890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798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E4FC6B1B-5797-4075-9743-B408E428F048}"/>
              </a:ext>
            </a:extLst>
          </p:cNvPr>
          <p:cNvSpPr/>
          <p:nvPr/>
        </p:nvSpPr>
        <p:spPr>
          <a:xfrm>
            <a:off x="4543682" y="1577490"/>
            <a:ext cx="6423440" cy="1169551"/>
          </a:xfrm>
          <a:prstGeom prst="rect">
            <a:avLst/>
          </a:prstGeom>
        </p:spPr>
        <p:txBody>
          <a:bodyPr wrap="square">
            <a:spAutoFit/>
          </a:bodyPr>
          <a:lstStyle/>
          <a:p>
            <a:pPr algn="just"/>
            <a:r>
              <a:rPr lang="pt-BR" sz="1400" b="0" i="0" dirty="0">
                <a:solidFill>
                  <a:srgbClr val="374151"/>
                </a:solidFill>
                <a:effectLst/>
                <a:latin typeface="Söhne"/>
              </a:rPr>
              <a:t>Cerca de 13% dos imóveis (932 registros) possuem terraço (1), </a:t>
            </a:r>
            <a:r>
              <a:rPr lang="pt-BR" sz="1400" dirty="0">
                <a:solidFill>
                  <a:srgbClr val="374151"/>
                </a:solidFill>
                <a:latin typeface="Söhne"/>
              </a:rPr>
              <a:t>26</a:t>
            </a:r>
            <a:r>
              <a:rPr lang="pt-BR" sz="1400" b="0" i="0" dirty="0">
                <a:solidFill>
                  <a:srgbClr val="374151"/>
                </a:solidFill>
                <a:effectLst/>
                <a:latin typeface="Söhne"/>
              </a:rPr>
              <a:t>% (1868 registros) não possuem (0), e uma grande proporção, </a:t>
            </a:r>
            <a:r>
              <a:rPr lang="pt-BR" sz="1400" dirty="0">
                <a:solidFill>
                  <a:srgbClr val="374151"/>
                </a:solidFill>
                <a:latin typeface="Söhne"/>
              </a:rPr>
              <a:t>60</a:t>
            </a:r>
            <a:r>
              <a:rPr lang="pt-BR" sz="1400" b="0" i="0" dirty="0">
                <a:solidFill>
                  <a:srgbClr val="374151"/>
                </a:solidFill>
                <a:effectLst/>
                <a:latin typeface="Söhne"/>
              </a:rPr>
              <a:t>% (4179 registros), estão sem informação (-1), provavelmente indicando a ausência de terraço. A presença de um terraço pode contribuir para um valor de imóvel mais alto. No entanto, a quantidade significativa de dados não informados pode afetar a precisão desta análise.</a:t>
            </a:r>
            <a:endParaRPr lang="pt-BR" sz="1400" dirty="0">
              <a:solidFill>
                <a:srgbClr val="374151"/>
              </a:solidFill>
              <a:latin typeface="Söhne"/>
            </a:endParaRP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36984" y="205565"/>
            <a:ext cx="7901760" cy="713234"/>
          </a:xfrm>
          <a:prstGeom prst="rect">
            <a:avLst/>
          </a:prstGeom>
        </p:spPr>
        <p:txBody>
          <a:bodyPr vert="horz" lIns="91440" tIns="45720" rIns="91440" bIns="45720" rtlCol="0" anchor="ctr">
            <a:normAutofit fontScale="925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4.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r>
              <a:rPr lang="en-US" dirty="0">
                <a:solidFill>
                  <a:srgbClr val="434343"/>
                </a:solidFill>
                <a:latin typeface="Open Sans" panose="020B0604020202020204" charset="0"/>
                <a:ea typeface="Open Sans" panose="020B0604020202020204" charset="0"/>
                <a:cs typeface="Open Sans" panose="020B0604020202020204" charset="0"/>
              </a:rPr>
              <a:t> de Dados | </a:t>
            </a:r>
            <a:r>
              <a:rPr lang="en-US" dirty="0" err="1">
                <a:solidFill>
                  <a:srgbClr val="434343"/>
                </a:solidFill>
                <a:latin typeface="Open Sans" panose="020B0604020202020204" charset="0"/>
                <a:ea typeface="Open Sans" panose="020B0604020202020204" charset="0"/>
                <a:cs typeface="Open Sans" panose="020B0604020202020204" charset="0"/>
              </a:rPr>
              <a:t>Variáveis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Binárias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A371793A-0A83-8C30-F79F-B800BA60F0CA}"/>
              </a:ext>
            </a:extLst>
          </p:cNvPr>
          <p:cNvSpPr txBox="1"/>
          <p:nvPr/>
        </p:nvSpPr>
        <p:spPr>
          <a:xfrm>
            <a:off x="4543682" y="4559144"/>
            <a:ext cx="6096000" cy="954107"/>
          </a:xfrm>
          <a:prstGeom prst="rect">
            <a:avLst/>
          </a:prstGeom>
          <a:noFill/>
        </p:spPr>
        <p:txBody>
          <a:bodyPr wrap="square">
            <a:spAutoFit/>
          </a:bodyPr>
          <a:lstStyle/>
          <a:p>
            <a:r>
              <a:rPr lang="pt-BR" sz="1400" dirty="0">
                <a:latin typeface="Söhne"/>
              </a:rPr>
              <a:t>Apenas 13% dos imóveis (877 registros) possuem planta baixa (1), enquanto uma esmagadora maioria de 88% (6102 registros) não possui (0). A presença de uma planta baixa, embora seja uma minoria, pode ser um fator que aumenta o valor do imóvel, pois pode sugerir um melhor planejamento e utilização do espaço. </a:t>
            </a:r>
          </a:p>
        </p:txBody>
      </p:sp>
      <p:pic>
        <p:nvPicPr>
          <p:cNvPr id="8194" name="Picture 2">
            <a:extLst>
              <a:ext uri="{FF2B5EF4-FFF2-40B4-BE49-F238E27FC236}">
                <a16:creationId xmlns:a16="http://schemas.microsoft.com/office/drawing/2014/main" id="{28386F87-3576-3C82-99A4-BD5D512CE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46" y="1073064"/>
            <a:ext cx="3371221" cy="266210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57749870-3006-CEBA-4871-BDD2F763EC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846" y="3889431"/>
            <a:ext cx="3603719" cy="2662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713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E4FC6B1B-5797-4075-9743-B408E428F048}"/>
              </a:ext>
            </a:extLst>
          </p:cNvPr>
          <p:cNvSpPr/>
          <p:nvPr/>
        </p:nvSpPr>
        <p:spPr>
          <a:xfrm>
            <a:off x="856175" y="998715"/>
            <a:ext cx="10479650" cy="3108543"/>
          </a:xfrm>
          <a:prstGeom prst="rect">
            <a:avLst/>
          </a:prstGeom>
        </p:spPr>
        <p:txBody>
          <a:bodyPr wrap="square">
            <a:spAutoFit/>
          </a:bodyPr>
          <a:lstStyle/>
          <a:p>
            <a:pPr algn="l"/>
            <a:r>
              <a:rPr lang="pt-BR" sz="1400" b="0" i="0" dirty="0">
                <a:solidFill>
                  <a:srgbClr val="374151"/>
                </a:solidFill>
                <a:effectLst/>
                <a:latin typeface="Söhne"/>
              </a:rPr>
              <a:t>Essas variáveis abaixo apresentam pouca variação em seus valores, o que significa que a maior parte dos registros tem o mesmo valor. Em muitos casos, essa baixa variância indica que essas variáveis podem não fornecer informações úteis para a análise ou para a construção de um modelo preditivo.</a:t>
            </a:r>
          </a:p>
          <a:p>
            <a:pPr algn="l"/>
            <a:r>
              <a:rPr lang="pt-BR" sz="1400" b="0" i="0" dirty="0">
                <a:solidFill>
                  <a:srgbClr val="374151"/>
                </a:solidFill>
                <a:effectLst/>
                <a:latin typeface="Söhne"/>
              </a:rPr>
              <a:t>Portanto, com base nessas observações, decidimos excluir essas colunas de nossa análise. Isso ajudará a concentrar nossos esforços nas variáveis que têm maior probabilidade de influenciar o valor dos imóveis e permitirá uma análise mais eficiente e eficaz.</a:t>
            </a:r>
          </a:p>
          <a:p>
            <a:pPr algn="l">
              <a:buFont typeface="+mj-lt"/>
              <a:buAutoNum type="arabicPeriod"/>
            </a:pPr>
            <a:endParaRPr lang="pt-BR" sz="1400" b="0" i="0" dirty="0">
              <a:solidFill>
                <a:srgbClr val="374151"/>
              </a:solidFill>
              <a:effectLst/>
              <a:latin typeface="Söhne"/>
            </a:endParaRPr>
          </a:p>
          <a:p>
            <a:pPr algn="l">
              <a:buFont typeface="+mj-lt"/>
              <a:buAutoNum type="arabicPeriod"/>
            </a:pPr>
            <a:endParaRPr lang="pt-BR" sz="1400" dirty="0">
              <a:solidFill>
                <a:srgbClr val="374151"/>
              </a:solidFill>
              <a:latin typeface="Söhne"/>
            </a:endParaRPr>
          </a:p>
          <a:p>
            <a:pPr algn="l">
              <a:buFont typeface="+mj-lt"/>
              <a:buAutoNum type="arabicPeriod"/>
            </a:pPr>
            <a:r>
              <a:rPr lang="pt-BR" sz="1400" b="0" i="0" dirty="0">
                <a:solidFill>
                  <a:srgbClr val="374151"/>
                </a:solidFill>
                <a:effectLst/>
                <a:latin typeface="Söhne"/>
              </a:rPr>
              <a:t>Indicador Precisa de Reforma</a:t>
            </a:r>
          </a:p>
          <a:p>
            <a:pPr algn="l">
              <a:buFont typeface="+mj-lt"/>
              <a:buAutoNum type="arabicPeriod"/>
            </a:pPr>
            <a:r>
              <a:rPr lang="pt-BR" sz="1400" b="0" i="0" dirty="0">
                <a:solidFill>
                  <a:srgbClr val="374151"/>
                </a:solidFill>
                <a:effectLst/>
                <a:latin typeface="Söhne"/>
              </a:rPr>
              <a:t>E Recomendado</a:t>
            </a:r>
          </a:p>
          <a:p>
            <a:pPr algn="l">
              <a:buFont typeface="+mj-lt"/>
              <a:buAutoNum type="arabicPeriod"/>
            </a:pPr>
            <a:r>
              <a:rPr lang="pt-BR" sz="1400" b="0" i="0" dirty="0">
                <a:solidFill>
                  <a:srgbClr val="374151"/>
                </a:solidFill>
                <a:effectLst/>
                <a:latin typeface="Söhne"/>
              </a:rPr>
              <a:t>Indicador Imóvel está em Leilão</a:t>
            </a:r>
          </a:p>
          <a:p>
            <a:pPr algn="l">
              <a:buFont typeface="+mj-lt"/>
              <a:buAutoNum type="arabicPeriod"/>
            </a:pPr>
            <a:r>
              <a:rPr lang="pt-BR" sz="1400" b="0" i="0" dirty="0">
                <a:solidFill>
                  <a:srgbClr val="374151"/>
                </a:solidFill>
                <a:effectLst/>
                <a:latin typeface="Söhne"/>
              </a:rPr>
              <a:t>Indicador Imóvel E Recomendado</a:t>
            </a:r>
          </a:p>
          <a:p>
            <a:pPr algn="l">
              <a:buFont typeface="+mj-lt"/>
              <a:buAutoNum type="arabicPeriod"/>
            </a:pPr>
            <a:r>
              <a:rPr lang="pt-BR" sz="1400" b="0" i="0" dirty="0">
                <a:solidFill>
                  <a:srgbClr val="374151"/>
                </a:solidFill>
                <a:effectLst/>
                <a:latin typeface="Söhne"/>
              </a:rPr>
              <a:t>Indicador Imóvel em Boas Condições</a:t>
            </a:r>
          </a:p>
          <a:p>
            <a:pPr algn="l">
              <a:buFont typeface="+mj-lt"/>
              <a:buAutoNum type="arabicPeriod"/>
            </a:pPr>
            <a:r>
              <a:rPr lang="pt-BR" sz="1400" b="0" i="0" dirty="0">
                <a:solidFill>
                  <a:srgbClr val="374151"/>
                </a:solidFill>
                <a:effectLst/>
                <a:latin typeface="Söhne"/>
              </a:rPr>
              <a:t>Indicador Construção Recente</a:t>
            </a:r>
          </a:p>
          <a:p>
            <a:pPr algn="l">
              <a:buFont typeface="+mj-lt"/>
              <a:buAutoNum type="arabicPeriod"/>
            </a:pPr>
            <a:r>
              <a:rPr lang="pt-BR" sz="1400" b="0" i="0" dirty="0">
                <a:solidFill>
                  <a:srgbClr val="374151"/>
                </a:solidFill>
                <a:effectLst/>
                <a:latin typeface="Söhne"/>
              </a:rPr>
              <a:t>Indicador Anúncio possui Tour 3D</a:t>
            </a: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36984" y="205565"/>
            <a:ext cx="7901760" cy="713234"/>
          </a:xfrm>
          <a:prstGeom prst="rect">
            <a:avLst/>
          </a:prstGeom>
        </p:spPr>
        <p:txBody>
          <a:bodyPr vert="horz" lIns="91440" tIns="45720" rIns="91440" bIns="45720" rtlCol="0" anchor="ctr">
            <a:normAutofit fontScale="925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4.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r>
              <a:rPr lang="en-US" dirty="0">
                <a:solidFill>
                  <a:srgbClr val="434343"/>
                </a:solidFill>
                <a:latin typeface="Open Sans" panose="020B0604020202020204" charset="0"/>
                <a:ea typeface="Open Sans" panose="020B0604020202020204" charset="0"/>
                <a:cs typeface="Open Sans" panose="020B0604020202020204" charset="0"/>
              </a:rPr>
              <a:t> de Dados | </a:t>
            </a:r>
            <a:r>
              <a:rPr lang="en-US" dirty="0" err="1">
                <a:solidFill>
                  <a:srgbClr val="434343"/>
                </a:solidFill>
                <a:latin typeface="Open Sans" panose="020B0604020202020204" charset="0"/>
                <a:ea typeface="Open Sans" panose="020B0604020202020204" charset="0"/>
                <a:cs typeface="Open Sans" panose="020B0604020202020204" charset="0"/>
              </a:rPr>
              <a:t>Variáveis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Binárias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06A0D00C-A43B-7C09-C79C-958AA7941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843" y="4190277"/>
            <a:ext cx="2365738" cy="176467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F2080CB5-FE84-DBBB-AD26-8E23957B8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2377" y="2453230"/>
            <a:ext cx="2258081" cy="176786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AF08C57A-877A-AE2A-9310-6F285FB682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4751" y="2453230"/>
            <a:ext cx="2182892" cy="1708999"/>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1F8EBDB6-74FE-4BC4-9530-8DAFA2D751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0458" y="2454979"/>
            <a:ext cx="2258081" cy="1783106"/>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33F74605-C2BB-085A-6CBE-180FF1C2A0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1225" y="4238085"/>
            <a:ext cx="2182893" cy="1688792"/>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a:extLst>
              <a:ext uri="{FF2B5EF4-FFF2-40B4-BE49-F238E27FC236}">
                <a16:creationId xmlns:a16="http://schemas.microsoft.com/office/drawing/2014/main" id="{EF244820-13B6-BC4C-8BBB-906FF9193C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24750" y="4238085"/>
            <a:ext cx="2182893" cy="1669057"/>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a:extLst>
              <a:ext uri="{FF2B5EF4-FFF2-40B4-BE49-F238E27FC236}">
                <a16:creationId xmlns:a16="http://schemas.microsoft.com/office/drawing/2014/main" id="{5EB02FC6-B13A-A8B2-706E-8BEBEAA431B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04752" y="4238085"/>
            <a:ext cx="2245416" cy="1716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535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36984" y="205565"/>
            <a:ext cx="7901760" cy="713234"/>
          </a:xfrm>
          <a:prstGeom prst="rect">
            <a:avLst/>
          </a:prstGeom>
        </p:spPr>
        <p:txBody>
          <a:bodyPr vert="horz" lIns="91440" tIns="45720" rIns="91440" bIns="45720" rtlCol="0" anchor="ctr">
            <a:normAutofit fontScale="925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4.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r>
              <a:rPr lang="en-US" dirty="0">
                <a:solidFill>
                  <a:srgbClr val="434343"/>
                </a:solidFill>
                <a:latin typeface="Open Sans" panose="020B0604020202020204" charset="0"/>
                <a:ea typeface="Open Sans" panose="020B0604020202020204" charset="0"/>
                <a:cs typeface="Open Sans" panose="020B0604020202020204" charset="0"/>
              </a:rPr>
              <a:t> de Dados | </a:t>
            </a:r>
            <a:r>
              <a:rPr lang="en-US" dirty="0" err="1">
                <a:solidFill>
                  <a:srgbClr val="434343"/>
                </a:solidFill>
                <a:latin typeface="Open Sans" panose="020B0604020202020204" charset="0"/>
                <a:ea typeface="Open Sans" panose="020B0604020202020204" charset="0"/>
                <a:cs typeface="Open Sans" panose="020B0604020202020204" charset="0"/>
              </a:rPr>
              <a:t>Variáveis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Numericas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998E8F4F-6AD3-F8B7-17A9-2A1DD19CD5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22" y="918799"/>
            <a:ext cx="5438775" cy="4152900"/>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m 16">
            <a:extLst>
              <a:ext uri="{FF2B5EF4-FFF2-40B4-BE49-F238E27FC236}">
                <a16:creationId xmlns:a16="http://schemas.microsoft.com/office/drawing/2014/main" id="{367062D8-69B3-CD00-CA99-00FE2F4F7199}"/>
              </a:ext>
            </a:extLst>
          </p:cNvPr>
          <p:cNvPicPr>
            <a:picLocks noChangeAspect="1"/>
          </p:cNvPicPr>
          <p:nvPr/>
        </p:nvPicPr>
        <p:blipFill>
          <a:blip r:embed="rId4"/>
          <a:stretch>
            <a:fillRect/>
          </a:stretch>
        </p:blipFill>
        <p:spPr>
          <a:xfrm>
            <a:off x="911010" y="1405466"/>
            <a:ext cx="1874523" cy="1449018"/>
          </a:xfrm>
          <a:prstGeom prst="rect">
            <a:avLst/>
          </a:prstGeom>
        </p:spPr>
      </p:pic>
      <p:pic>
        <p:nvPicPr>
          <p:cNvPr id="1039" name="Picture 15">
            <a:extLst>
              <a:ext uri="{FF2B5EF4-FFF2-40B4-BE49-F238E27FC236}">
                <a16:creationId xmlns:a16="http://schemas.microsoft.com/office/drawing/2014/main" id="{EE34E238-A894-7873-18E4-F3C37CBFA4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6490" y="838728"/>
            <a:ext cx="5524500" cy="4333875"/>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48B29160-7C1E-F898-887B-C0F7EE40F4CD}"/>
              </a:ext>
            </a:extLst>
          </p:cNvPr>
          <p:cNvSpPr/>
          <p:nvPr/>
        </p:nvSpPr>
        <p:spPr>
          <a:xfrm>
            <a:off x="336985" y="5220990"/>
            <a:ext cx="10944006" cy="954107"/>
          </a:xfrm>
          <a:prstGeom prst="rect">
            <a:avLst/>
          </a:prstGeom>
        </p:spPr>
        <p:txBody>
          <a:bodyPr wrap="square">
            <a:spAutoFit/>
          </a:bodyPr>
          <a:lstStyle/>
          <a:p>
            <a:r>
              <a:rPr lang="pt-BR" sz="1400" b="0" i="0" dirty="0">
                <a:solidFill>
                  <a:srgbClr val="374151"/>
                </a:solidFill>
                <a:effectLst/>
                <a:latin typeface="Söhne"/>
              </a:rPr>
              <a:t>A média da "Área Útil" é de 91.56 metros quadrados. Essa medida nos dá uma ideia do valor médio esperado para a área dos imóveis.</a:t>
            </a:r>
            <a:br>
              <a:rPr lang="pt-BR" sz="1400" b="0" i="0" dirty="0">
                <a:solidFill>
                  <a:srgbClr val="374151"/>
                </a:solidFill>
                <a:effectLst/>
                <a:latin typeface="Söhne"/>
              </a:rPr>
            </a:br>
            <a:r>
              <a:rPr lang="pt-BR" sz="1400" b="0" i="0" dirty="0">
                <a:solidFill>
                  <a:srgbClr val="374151"/>
                </a:solidFill>
                <a:effectLst/>
                <a:latin typeface="Söhne"/>
              </a:rPr>
              <a:t>O percentil 25% (ou primeiro quartil) é de 62 metros quadrados, o que significa que 25% dos imóveis têm uma área útil menor ou igual a esse valor. </a:t>
            </a:r>
            <a:br>
              <a:rPr lang="pt-BR" sz="1400" b="0" i="0" dirty="0">
                <a:solidFill>
                  <a:srgbClr val="374151"/>
                </a:solidFill>
                <a:effectLst/>
                <a:latin typeface="Söhne"/>
              </a:rPr>
            </a:br>
            <a:r>
              <a:rPr lang="pt-BR" sz="1400" b="0" i="0" dirty="0">
                <a:solidFill>
                  <a:srgbClr val="374151"/>
                </a:solidFill>
                <a:effectLst/>
                <a:latin typeface="Söhne"/>
              </a:rPr>
              <a:t>O percentil 50% (ou segundo quartil, também conhecido como mediana) é de 85 Metros quadrados. Isso implica que metade dos imóveis tem uma área útil menor ou igual a esse valor.</a:t>
            </a:r>
          </a:p>
        </p:txBody>
      </p:sp>
    </p:spTree>
    <p:extLst>
      <p:ext uri="{BB962C8B-B14F-4D97-AF65-F5344CB8AC3E}">
        <p14:creationId xmlns:p14="http://schemas.microsoft.com/office/powerpoint/2010/main" val="2023998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36984" y="205565"/>
            <a:ext cx="7901760" cy="713234"/>
          </a:xfrm>
          <a:prstGeom prst="rect">
            <a:avLst/>
          </a:prstGeom>
        </p:spPr>
        <p:txBody>
          <a:bodyPr vert="horz" lIns="91440" tIns="45720" rIns="91440" bIns="45720" rtlCol="0" anchor="ctr">
            <a:normAutofit fontScale="925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4.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r>
              <a:rPr lang="en-US" dirty="0">
                <a:solidFill>
                  <a:srgbClr val="434343"/>
                </a:solidFill>
                <a:latin typeface="Open Sans" panose="020B0604020202020204" charset="0"/>
                <a:ea typeface="Open Sans" panose="020B0604020202020204" charset="0"/>
                <a:cs typeface="Open Sans" panose="020B0604020202020204" charset="0"/>
              </a:rPr>
              <a:t> de Dados | </a:t>
            </a:r>
            <a:r>
              <a:rPr lang="en-US" dirty="0" err="1">
                <a:solidFill>
                  <a:srgbClr val="434343"/>
                </a:solidFill>
                <a:latin typeface="Open Sans" panose="020B0604020202020204" charset="0"/>
                <a:ea typeface="Open Sans" panose="020B0604020202020204" charset="0"/>
                <a:cs typeface="Open Sans" panose="020B0604020202020204" charset="0"/>
              </a:rPr>
              <a:t>Variáveis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Numericas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AD1A362D-7908-5D6A-8744-6018A4FAB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3" y="918799"/>
            <a:ext cx="5362575" cy="41529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06B59415-6D2B-C312-AA0C-A3FF685923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2187" y="918799"/>
            <a:ext cx="5524500" cy="433387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5221DDA0-A935-7497-560A-D6394F89C76D}"/>
              </a:ext>
            </a:extLst>
          </p:cNvPr>
          <p:cNvPicPr>
            <a:picLocks noChangeAspect="1"/>
          </p:cNvPicPr>
          <p:nvPr/>
        </p:nvPicPr>
        <p:blipFill>
          <a:blip r:embed="rId5"/>
          <a:stretch>
            <a:fillRect/>
          </a:stretch>
        </p:blipFill>
        <p:spPr>
          <a:xfrm>
            <a:off x="1156049" y="1251311"/>
            <a:ext cx="2035885" cy="1885636"/>
          </a:xfrm>
          <a:prstGeom prst="rect">
            <a:avLst/>
          </a:prstGeom>
        </p:spPr>
      </p:pic>
      <p:sp>
        <p:nvSpPr>
          <p:cNvPr id="3" name="Retângulo 2">
            <a:extLst>
              <a:ext uri="{FF2B5EF4-FFF2-40B4-BE49-F238E27FC236}">
                <a16:creationId xmlns:a16="http://schemas.microsoft.com/office/drawing/2014/main" id="{F1E18C91-98A7-2846-F46D-B4BDF8F7E636}"/>
              </a:ext>
            </a:extLst>
          </p:cNvPr>
          <p:cNvSpPr/>
          <p:nvPr/>
        </p:nvSpPr>
        <p:spPr>
          <a:xfrm>
            <a:off x="595313" y="5220990"/>
            <a:ext cx="11001374" cy="738664"/>
          </a:xfrm>
          <a:prstGeom prst="rect">
            <a:avLst/>
          </a:prstGeom>
        </p:spPr>
        <p:txBody>
          <a:bodyPr wrap="square">
            <a:spAutoFit/>
          </a:bodyPr>
          <a:lstStyle/>
          <a:p>
            <a:r>
              <a:rPr lang="pt-BR" sz="1400" b="0" i="0" dirty="0">
                <a:solidFill>
                  <a:srgbClr val="374151"/>
                </a:solidFill>
                <a:effectLst/>
                <a:latin typeface="Söhne"/>
              </a:rPr>
              <a:t>A presença de andares considerados outliers, como o número 50, pode indicar a existência de imóveis únicos e exclusivos na amostra. Esses imóveis podem ter características especiais, como </a:t>
            </a:r>
            <a:r>
              <a:rPr lang="pt-BR" sz="1400" b="0" i="0" dirty="0" err="1">
                <a:solidFill>
                  <a:srgbClr val="374151"/>
                </a:solidFill>
                <a:effectLst/>
                <a:latin typeface="Söhne"/>
              </a:rPr>
              <a:t>penthouses</a:t>
            </a:r>
            <a:r>
              <a:rPr lang="pt-BR" sz="1400" b="0" i="0" dirty="0">
                <a:solidFill>
                  <a:srgbClr val="374151"/>
                </a:solidFill>
                <a:effectLst/>
                <a:latin typeface="Söhne"/>
              </a:rPr>
              <a:t> ou apartamentos de luxo, que justificam a sua posição em um andar tão elevado. Ao remover esses outliers, podemos perder informações valiosas sobre essa categoria específica de imóveis</a:t>
            </a:r>
          </a:p>
        </p:txBody>
      </p:sp>
    </p:spTree>
    <p:extLst>
      <p:ext uri="{BB962C8B-B14F-4D97-AF65-F5344CB8AC3E}">
        <p14:creationId xmlns:p14="http://schemas.microsoft.com/office/powerpoint/2010/main" val="1292535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36984" y="205565"/>
            <a:ext cx="7901760" cy="713234"/>
          </a:xfrm>
          <a:prstGeom prst="rect">
            <a:avLst/>
          </a:prstGeom>
        </p:spPr>
        <p:txBody>
          <a:bodyPr vert="horz" lIns="91440" tIns="45720" rIns="91440" bIns="45720" rtlCol="0" anchor="ctr">
            <a:normAutofit fontScale="925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4.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r>
              <a:rPr lang="en-US" dirty="0">
                <a:solidFill>
                  <a:srgbClr val="434343"/>
                </a:solidFill>
                <a:latin typeface="Open Sans" panose="020B0604020202020204" charset="0"/>
                <a:ea typeface="Open Sans" panose="020B0604020202020204" charset="0"/>
                <a:cs typeface="Open Sans" panose="020B0604020202020204" charset="0"/>
              </a:rPr>
              <a:t> de Dados | </a:t>
            </a:r>
            <a:r>
              <a:rPr lang="en-US" dirty="0" err="1">
                <a:solidFill>
                  <a:srgbClr val="434343"/>
                </a:solidFill>
                <a:latin typeface="Open Sans" panose="020B0604020202020204" charset="0"/>
                <a:ea typeface="Open Sans" panose="020B0604020202020204" charset="0"/>
                <a:cs typeface="Open Sans" panose="020B0604020202020204" charset="0"/>
              </a:rPr>
              <a:t>Variáveis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Numericas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2F5730C-2DE3-53F1-BB91-AC4BC0166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607" y="918799"/>
            <a:ext cx="5276850" cy="41529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D8BD7DBE-C66B-949D-B117-B0A87010D1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1" y="918799"/>
            <a:ext cx="5524500" cy="433387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47319C9A-1630-9E54-D611-14D208DB27E8}"/>
              </a:ext>
            </a:extLst>
          </p:cNvPr>
          <p:cNvPicPr>
            <a:picLocks noChangeAspect="1"/>
          </p:cNvPicPr>
          <p:nvPr/>
        </p:nvPicPr>
        <p:blipFill>
          <a:blip r:embed="rId5"/>
          <a:stretch>
            <a:fillRect/>
          </a:stretch>
        </p:blipFill>
        <p:spPr>
          <a:xfrm>
            <a:off x="906823" y="1253432"/>
            <a:ext cx="1937977" cy="1884568"/>
          </a:xfrm>
          <a:prstGeom prst="rect">
            <a:avLst/>
          </a:prstGeom>
        </p:spPr>
      </p:pic>
    </p:spTree>
    <p:extLst>
      <p:ext uri="{BB962C8B-B14F-4D97-AF65-F5344CB8AC3E}">
        <p14:creationId xmlns:p14="http://schemas.microsoft.com/office/powerpoint/2010/main" val="483145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DFCD4E80-B3C3-4C02-BE52-6A1E40E35098}"/>
              </a:ext>
            </a:extLst>
          </p:cNvPr>
          <p:cNvSpPr/>
          <p:nvPr/>
        </p:nvSpPr>
        <p:spPr>
          <a:xfrm>
            <a:off x="4765074" y="764342"/>
            <a:ext cx="5166320" cy="2616294"/>
          </a:xfrm>
          <a:prstGeom prst="rect">
            <a:avLst/>
          </a:prstGeom>
          <a:solidFill>
            <a:schemeClr val="bg1"/>
          </a:solidFill>
        </p:spPr>
        <p:txBody>
          <a:bodyPr wrap="square">
            <a:spAutoFit/>
          </a:bodyPr>
          <a:lstStyle/>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Objetivo do Trabalho</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Contextualização do Problema</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Base de Dados</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Análise Exploratória de Dados</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Modelagem com Estatística Tradicional</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Conclusões (Preliminares)</a:t>
            </a:r>
          </a:p>
        </p:txBody>
      </p:sp>
      <p:sp>
        <p:nvSpPr>
          <p:cNvPr id="10" name="Title Placeholder 1">
            <a:extLst>
              <a:ext uri="{FF2B5EF4-FFF2-40B4-BE49-F238E27FC236}">
                <a16:creationId xmlns:a16="http://schemas.microsoft.com/office/drawing/2014/main" id="{E366D41B-C93F-47E9-8910-B3ED36B5B583}"/>
              </a:ext>
            </a:extLst>
          </p:cNvPr>
          <p:cNvSpPr txBox="1">
            <a:spLocks/>
          </p:cNvSpPr>
          <p:nvPr/>
        </p:nvSpPr>
        <p:spPr>
          <a:xfrm>
            <a:off x="2620215" y="705698"/>
            <a:ext cx="6624736" cy="71323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6ADBD9"/>
                </a:solidFill>
                <a:latin typeface="Open Sans" panose="020B0604020202020204" charset="0"/>
                <a:ea typeface="Open Sans" panose="020B0604020202020204" charset="0"/>
                <a:cs typeface="Open Sans" panose="020B0604020202020204" charset="0"/>
              </a:rPr>
              <a:t>Agenda</a:t>
            </a:r>
          </a:p>
        </p:txBody>
      </p:sp>
      <p:cxnSp>
        <p:nvCxnSpPr>
          <p:cNvPr id="12" name="Conector reto 11">
            <a:extLst>
              <a:ext uri="{FF2B5EF4-FFF2-40B4-BE49-F238E27FC236}">
                <a16:creationId xmlns:a16="http://schemas.microsoft.com/office/drawing/2014/main" id="{F7930CF3-BFC0-49B5-B624-FCF47341D5DC}"/>
              </a:ext>
            </a:extLst>
          </p:cNvPr>
          <p:cNvCxnSpPr>
            <a:cxnSpLocks/>
          </p:cNvCxnSpPr>
          <p:nvPr/>
        </p:nvCxnSpPr>
        <p:spPr>
          <a:xfrm flipH="1">
            <a:off x="4637989" y="1094509"/>
            <a:ext cx="1" cy="2088000"/>
          </a:xfrm>
          <a:prstGeom prst="line">
            <a:avLst/>
          </a:prstGeom>
          <a:ln>
            <a:solidFill>
              <a:srgbClr val="434343"/>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3FAE197E-B230-43A7-BFD6-755E781038C3}"/>
              </a:ext>
            </a:extLst>
          </p:cNvPr>
          <p:cNvSpPr/>
          <p:nvPr/>
        </p:nvSpPr>
        <p:spPr>
          <a:xfrm>
            <a:off x="4565133" y="989428"/>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4" name="Elipse 13">
            <a:extLst>
              <a:ext uri="{FF2B5EF4-FFF2-40B4-BE49-F238E27FC236}">
                <a16:creationId xmlns:a16="http://schemas.microsoft.com/office/drawing/2014/main" id="{DB6EB9D9-7F35-4C56-9960-B08A84F9FE06}"/>
              </a:ext>
            </a:extLst>
          </p:cNvPr>
          <p:cNvSpPr/>
          <p:nvPr/>
        </p:nvSpPr>
        <p:spPr>
          <a:xfrm>
            <a:off x="4565133" y="1833768"/>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9" name="Elipse 18">
            <a:extLst>
              <a:ext uri="{FF2B5EF4-FFF2-40B4-BE49-F238E27FC236}">
                <a16:creationId xmlns:a16="http://schemas.microsoft.com/office/drawing/2014/main" id="{A1FD3738-3BA8-43DD-BDEA-43513556BCB3}"/>
              </a:ext>
            </a:extLst>
          </p:cNvPr>
          <p:cNvSpPr/>
          <p:nvPr/>
        </p:nvSpPr>
        <p:spPr>
          <a:xfrm>
            <a:off x="4565133" y="2266021"/>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0" name="Elipse 19">
            <a:extLst>
              <a:ext uri="{FF2B5EF4-FFF2-40B4-BE49-F238E27FC236}">
                <a16:creationId xmlns:a16="http://schemas.microsoft.com/office/drawing/2014/main" id="{E8FD2CCA-FA6C-4142-9B0D-E4E25F50DDB7}"/>
              </a:ext>
            </a:extLst>
          </p:cNvPr>
          <p:cNvSpPr/>
          <p:nvPr/>
        </p:nvSpPr>
        <p:spPr>
          <a:xfrm>
            <a:off x="4565133" y="2694746"/>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7" name="Espaço Reservado para Número de Slide 4">
            <a:extLst>
              <a:ext uri="{FF2B5EF4-FFF2-40B4-BE49-F238E27FC236}">
                <a16:creationId xmlns:a16="http://schemas.microsoft.com/office/drawing/2014/main" id="{22B111D7-6513-4977-A767-A5AF2542645F}"/>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3</a:t>
            </a:fld>
            <a:endParaRPr lang="pt-BR" dirty="0">
              <a:solidFill>
                <a:srgbClr val="6ADBD9"/>
              </a:solidFill>
              <a:latin typeface="Open Sans" panose="020B0604020202020204"/>
            </a:endParaRPr>
          </a:p>
        </p:txBody>
      </p:sp>
      <p:sp>
        <p:nvSpPr>
          <p:cNvPr id="28" name="Pentágono 27">
            <a:extLst>
              <a:ext uri="{FF2B5EF4-FFF2-40B4-BE49-F238E27FC236}">
                <a16:creationId xmlns:a16="http://schemas.microsoft.com/office/drawing/2014/main" id="{2AD141AF-5A45-4FCB-ACAC-33EB4EBC55A4}"/>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sp>
        <p:nvSpPr>
          <p:cNvPr id="18" name="Elipse 17">
            <a:extLst>
              <a:ext uri="{FF2B5EF4-FFF2-40B4-BE49-F238E27FC236}">
                <a16:creationId xmlns:a16="http://schemas.microsoft.com/office/drawing/2014/main" id="{43901B07-45B4-4E86-84D2-99A00E832B84}"/>
              </a:ext>
            </a:extLst>
          </p:cNvPr>
          <p:cNvSpPr/>
          <p:nvPr/>
        </p:nvSpPr>
        <p:spPr>
          <a:xfrm>
            <a:off x="4565133" y="1415358"/>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30" name="Espaço Reservado para Data 5">
            <a:extLst>
              <a:ext uri="{FF2B5EF4-FFF2-40B4-BE49-F238E27FC236}">
                <a16:creationId xmlns:a16="http://schemas.microsoft.com/office/drawing/2014/main" id="{591287D2-17D8-4386-8D13-98D3DA751F3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9" name="Imagem 28"/>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5" name="Elipse 14">
            <a:extLst>
              <a:ext uri="{FF2B5EF4-FFF2-40B4-BE49-F238E27FC236}">
                <a16:creationId xmlns:a16="http://schemas.microsoft.com/office/drawing/2014/main" id="{1E6797A9-A2FA-4D8D-89DC-972D11C7C71C}"/>
              </a:ext>
            </a:extLst>
          </p:cNvPr>
          <p:cNvSpPr/>
          <p:nvPr/>
        </p:nvSpPr>
        <p:spPr>
          <a:xfrm>
            <a:off x="4565133" y="3104599"/>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599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36984" y="205565"/>
            <a:ext cx="7901760" cy="713234"/>
          </a:xfrm>
          <a:prstGeom prst="rect">
            <a:avLst/>
          </a:prstGeom>
        </p:spPr>
        <p:txBody>
          <a:bodyPr vert="horz" lIns="91440" tIns="45720" rIns="91440" bIns="45720" rtlCol="0" anchor="ctr">
            <a:normAutofit fontScale="925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4.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r>
              <a:rPr lang="en-US" dirty="0">
                <a:solidFill>
                  <a:srgbClr val="434343"/>
                </a:solidFill>
                <a:latin typeface="Open Sans" panose="020B0604020202020204" charset="0"/>
                <a:ea typeface="Open Sans" panose="020B0604020202020204" charset="0"/>
                <a:cs typeface="Open Sans" panose="020B0604020202020204" charset="0"/>
              </a:rPr>
              <a:t> de Dados | </a:t>
            </a:r>
            <a:r>
              <a:rPr lang="en-US" dirty="0" err="1">
                <a:solidFill>
                  <a:srgbClr val="434343"/>
                </a:solidFill>
                <a:latin typeface="Open Sans" panose="020B0604020202020204" charset="0"/>
                <a:ea typeface="Open Sans" panose="020B0604020202020204" charset="0"/>
                <a:cs typeface="Open Sans" panose="020B0604020202020204" charset="0"/>
              </a:rPr>
              <a:t>Variáveis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Numericas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30A4E8A-5B8B-ECDE-62F3-7C1DECCFA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267" y="918799"/>
            <a:ext cx="5486400" cy="41529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E486A788-1682-8F66-1F64-BD4D465DAF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918799"/>
            <a:ext cx="5524500" cy="433387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1855F379-178A-4E6D-C8C0-56DC7381348D}"/>
              </a:ext>
            </a:extLst>
          </p:cNvPr>
          <p:cNvPicPr>
            <a:picLocks noChangeAspect="1"/>
          </p:cNvPicPr>
          <p:nvPr/>
        </p:nvPicPr>
        <p:blipFill>
          <a:blip r:embed="rId5"/>
          <a:stretch>
            <a:fillRect/>
          </a:stretch>
        </p:blipFill>
        <p:spPr>
          <a:xfrm>
            <a:off x="1446056" y="1273543"/>
            <a:ext cx="1755047" cy="1799857"/>
          </a:xfrm>
          <a:prstGeom prst="rect">
            <a:avLst/>
          </a:prstGeom>
        </p:spPr>
      </p:pic>
    </p:spTree>
    <p:extLst>
      <p:ext uri="{BB962C8B-B14F-4D97-AF65-F5344CB8AC3E}">
        <p14:creationId xmlns:p14="http://schemas.microsoft.com/office/powerpoint/2010/main" val="3211965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36984" y="205565"/>
            <a:ext cx="7901760" cy="713234"/>
          </a:xfrm>
          <a:prstGeom prst="rect">
            <a:avLst/>
          </a:prstGeom>
        </p:spPr>
        <p:txBody>
          <a:bodyPr vert="horz" lIns="91440" tIns="45720" rIns="91440" bIns="45720" rtlCol="0" anchor="ctr">
            <a:normAutofit fontScale="925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4.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r>
              <a:rPr lang="en-US" dirty="0">
                <a:solidFill>
                  <a:srgbClr val="434343"/>
                </a:solidFill>
                <a:latin typeface="Open Sans" panose="020B0604020202020204" charset="0"/>
                <a:ea typeface="Open Sans" panose="020B0604020202020204" charset="0"/>
                <a:cs typeface="Open Sans" panose="020B0604020202020204" charset="0"/>
              </a:rPr>
              <a:t> de Dados | </a:t>
            </a:r>
            <a:r>
              <a:rPr lang="en-US" dirty="0" err="1">
                <a:solidFill>
                  <a:srgbClr val="434343"/>
                </a:solidFill>
                <a:latin typeface="Open Sans" panose="020B0604020202020204" charset="0"/>
                <a:ea typeface="Open Sans" panose="020B0604020202020204" charset="0"/>
                <a:cs typeface="Open Sans" panose="020B0604020202020204" charset="0"/>
              </a:rPr>
              <a:t>Variáveis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Numericas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6F8F3E86-C9EF-F95E-5D5C-8C3625C67D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00" y="918799"/>
            <a:ext cx="5438775" cy="41529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5E83C52-3F5D-A986-3A15-5FDDCB4CBB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0600" y="918799"/>
            <a:ext cx="5524500" cy="433387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3289F89A-5342-55BD-629E-C6A08B2BCDA4}"/>
              </a:ext>
            </a:extLst>
          </p:cNvPr>
          <p:cNvPicPr>
            <a:picLocks noChangeAspect="1"/>
          </p:cNvPicPr>
          <p:nvPr/>
        </p:nvPicPr>
        <p:blipFill>
          <a:blip r:embed="rId5"/>
          <a:stretch>
            <a:fillRect/>
          </a:stretch>
        </p:blipFill>
        <p:spPr>
          <a:xfrm>
            <a:off x="1287179" y="1258184"/>
            <a:ext cx="1667688" cy="2051334"/>
          </a:xfrm>
          <a:prstGeom prst="rect">
            <a:avLst/>
          </a:prstGeom>
        </p:spPr>
      </p:pic>
    </p:spTree>
    <p:extLst>
      <p:ext uri="{BB962C8B-B14F-4D97-AF65-F5344CB8AC3E}">
        <p14:creationId xmlns:p14="http://schemas.microsoft.com/office/powerpoint/2010/main" val="1959415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36984" y="205565"/>
            <a:ext cx="7901760" cy="713234"/>
          </a:xfrm>
          <a:prstGeom prst="rect">
            <a:avLst/>
          </a:prstGeom>
        </p:spPr>
        <p:txBody>
          <a:bodyPr vert="horz" lIns="91440" tIns="45720" rIns="91440" bIns="45720" rtlCol="0" anchor="ctr">
            <a:normAutofit fontScale="925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4.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r>
              <a:rPr lang="en-US" dirty="0">
                <a:solidFill>
                  <a:srgbClr val="434343"/>
                </a:solidFill>
                <a:latin typeface="Open Sans" panose="020B0604020202020204" charset="0"/>
                <a:ea typeface="Open Sans" panose="020B0604020202020204" charset="0"/>
                <a:cs typeface="Open Sans" panose="020B0604020202020204" charset="0"/>
              </a:rPr>
              <a:t> de Dados | </a:t>
            </a:r>
            <a:r>
              <a:rPr lang="en-US" dirty="0" err="1">
                <a:solidFill>
                  <a:srgbClr val="434343"/>
                </a:solidFill>
                <a:latin typeface="Open Sans" panose="020B0604020202020204" charset="0"/>
                <a:ea typeface="Open Sans" panose="020B0604020202020204" charset="0"/>
                <a:cs typeface="Open Sans" panose="020B0604020202020204" charset="0"/>
              </a:rPr>
              <a:t>Variáveis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Numericas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623E3CAA-CAA4-D1FB-558E-C23E7CA02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708" y="918799"/>
            <a:ext cx="5276850" cy="41529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78455EE6-06B0-D1FD-0631-455919DA9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9558" y="918799"/>
            <a:ext cx="5524500" cy="433387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DAD8016B-3406-E66C-E960-1409E0496BDD}"/>
              </a:ext>
            </a:extLst>
          </p:cNvPr>
          <p:cNvPicPr>
            <a:picLocks noChangeAspect="1"/>
          </p:cNvPicPr>
          <p:nvPr/>
        </p:nvPicPr>
        <p:blipFill>
          <a:blip r:embed="rId5"/>
          <a:stretch>
            <a:fillRect/>
          </a:stretch>
        </p:blipFill>
        <p:spPr>
          <a:xfrm>
            <a:off x="984639" y="1254492"/>
            <a:ext cx="1682361" cy="1953452"/>
          </a:xfrm>
          <a:prstGeom prst="rect">
            <a:avLst/>
          </a:prstGeom>
        </p:spPr>
      </p:pic>
    </p:spTree>
    <p:extLst>
      <p:ext uri="{BB962C8B-B14F-4D97-AF65-F5344CB8AC3E}">
        <p14:creationId xmlns:p14="http://schemas.microsoft.com/office/powerpoint/2010/main" val="661870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36984" y="205565"/>
            <a:ext cx="7901760" cy="713234"/>
          </a:xfrm>
          <a:prstGeom prst="rect">
            <a:avLst/>
          </a:prstGeom>
        </p:spPr>
        <p:txBody>
          <a:bodyPr vert="horz" lIns="91440" tIns="45720" rIns="91440" bIns="45720" rtlCol="0" anchor="ctr">
            <a:normAutofit fontScale="925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4.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r>
              <a:rPr lang="en-US" dirty="0">
                <a:solidFill>
                  <a:srgbClr val="434343"/>
                </a:solidFill>
                <a:latin typeface="Open Sans" panose="020B0604020202020204" charset="0"/>
                <a:ea typeface="Open Sans" panose="020B0604020202020204" charset="0"/>
                <a:cs typeface="Open Sans" panose="020B0604020202020204" charset="0"/>
              </a:rPr>
              <a:t> de Dados | </a:t>
            </a:r>
            <a:r>
              <a:rPr lang="en-US" dirty="0" err="1">
                <a:solidFill>
                  <a:srgbClr val="434343"/>
                </a:solidFill>
                <a:latin typeface="Open Sans" panose="020B0604020202020204" charset="0"/>
                <a:ea typeface="Open Sans" panose="020B0604020202020204" charset="0"/>
                <a:cs typeface="Open Sans" panose="020B0604020202020204" charset="0"/>
              </a:rPr>
              <a:t>Variáveis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Numericas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7A69ABB-22AD-410A-8ADF-44610FDC8B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983" y="949868"/>
            <a:ext cx="5362575" cy="41529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3F419823-17A0-29B3-4B03-CEAAC16006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7616" y="949868"/>
            <a:ext cx="5524500" cy="433387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C3E8196C-3A35-240C-0778-3C74444C8820}"/>
              </a:ext>
            </a:extLst>
          </p:cNvPr>
          <p:cNvPicPr>
            <a:picLocks noChangeAspect="1"/>
          </p:cNvPicPr>
          <p:nvPr/>
        </p:nvPicPr>
        <p:blipFill>
          <a:blip r:embed="rId5"/>
          <a:stretch>
            <a:fillRect/>
          </a:stretch>
        </p:blipFill>
        <p:spPr>
          <a:xfrm>
            <a:off x="997270" y="1325928"/>
            <a:ext cx="2150886" cy="1679739"/>
          </a:xfrm>
          <a:prstGeom prst="rect">
            <a:avLst/>
          </a:prstGeom>
        </p:spPr>
      </p:pic>
    </p:spTree>
    <p:extLst>
      <p:ext uri="{BB962C8B-B14F-4D97-AF65-F5344CB8AC3E}">
        <p14:creationId xmlns:p14="http://schemas.microsoft.com/office/powerpoint/2010/main" val="3477542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36984" y="205565"/>
            <a:ext cx="7901760" cy="713234"/>
          </a:xfrm>
          <a:prstGeom prst="rect">
            <a:avLst/>
          </a:prstGeom>
        </p:spPr>
        <p:txBody>
          <a:bodyPr vert="horz" lIns="91440" tIns="45720" rIns="91440" bIns="45720" rtlCol="0" anchor="ctr">
            <a:normAutofit fontScale="925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4.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r>
              <a:rPr lang="en-US" dirty="0">
                <a:solidFill>
                  <a:srgbClr val="434343"/>
                </a:solidFill>
                <a:latin typeface="Open Sans" panose="020B0604020202020204" charset="0"/>
                <a:ea typeface="Open Sans" panose="020B0604020202020204" charset="0"/>
                <a:cs typeface="Open Sans" panose="020B0604020202020204" charset="0"/>
              </a:rPr>
              <a:t> de Dados | </a:t>
            </a:r>
            <a:r>
              <a:rPr lang="en-US" dirty="0" err="1">
                <a:solidFill>
                  <a:srgbClr val="434343"/>
                </a:solidFill>
                <a:latin typeface="Open Sans" panose="020B0604020202020204" charset="0"/>
                <a:ea typeface="Open Sans" panose="020B0604020202020204" charset="0"/>
                <a:cs typeface="Open Sans" panose="020B0604020202020204" charset="0"/>
              </a:rPr>
              <a:t>Variáveis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Numericas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796DA838-8971-22FE-C6B7-ED051531A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75" y="1040355"/>
            <a:ext cx="5343525" cy="41529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91D171B5-8058-6CFB-D89F-3A07E8BA81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949867"/>
            <a:ext cx="5524500" cy="433387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3A89F281-A526-41B0-551E-7E2E1AC7DED2}"/>
              </a:ext>
            </a:extLst>
          </p:cNvPr>
          <p:cNvPicPr>
            <a:picLocks noChangeAspect="1"/>
          </p:cNvPicPr>
          <p:nvPr/>
        </p:nvPicPr>
        <p:blipFill>
          <a:blip r:embed="rId5"/>
          <a:stretch>
            <a:fillRect/>
          </a:stretch>
        </p:blipFill>
        <p:spPr>
          <a:xfrm>
            <a:off x="1245436" y="1410060"/>
            <a:ext cx="2145380" cy="1637940"/>
          </a:xfrm>
          <a:prstGeom prst="rect">
            <a:avLst/>
          </a:prstGeom>
        </p:spPr>
      </p:pic>
    </p:spTree>
    <p:extLst>
      <p:ext uri="{BB962C8B-B14F-4D97-AF65-F5344CB8AC3E}">
        <p14:creationId xmlns:p14="http://schemas.microsoft.com/office/powerpoint/2010/main" val="7499160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36984" y="205565"/>
            <a:ext cx="7901760" cy="713234"/>
          </a:xfrm>
          <a:prstGeom prst="rect">
            <a:avLst/>
          </a:prstGeom>
        </p:spPr>
        <p:txBody>
          <a:bodyPr vert="horz" lIns="91440" tIns="45720" rIns="91440" bIns="45720" rtlCol="0" anchor="ctr">
            <a:normAutofit fontScale="925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4.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r>
              <a:rPr lang="en-US" dirty="0">
                <a:solidFill>
                  <a:srgbClr val="434343"/>
                </a:solidFill>
                <a:latin typeface="Open Sans" panose="020B0604020202020204" charset="0"/>
                <a:ea typeface="Open Sans" panose="020B0604020202020204" charset="0"/>
                <a:cs typeface="Open Sans" panose="020B0604020202020204" charset="0"/>
              </a:rPr>
              <a:t> de Dados | </a:t>
            </a:r>
            <a:r>
              <a:rPr lang="en-US" dirty="0" err="1">
                <a:solidFill>
                  <a:srgbClr val="434343"/>
                </a:solidFill>
                <a:latin typeface="Open Sans" panose="020B0604020202020204" charset="0"/>
                <a:ea typeface="Open Sans" panose="020B0604020202020204" charset="0"/>
                <a:cs typeface="Open Sans" panose="020B0604020202020204" charset="0"/>
              </a:rPr>
              <a:t>Variáveis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Numericas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912E3AD-DB51-278A-BEEB-BC58FDF25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878" y="828312"/>
            <a:ext cx="5524500" cy="43338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EFF134D-0BDA-9192-0603-67E4A2ABCA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984" y="918799"/>
            <a:ext cx="5524500" cy="415290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2AA556D3-B215-B305-F0EA-87340D9F81BE}"/>
              </a:ext>
            </a:extLst>
          </p:cNvPr>
          <p:cNvPicPr>
            <a:picLocks noChangeAspect="1"/>
          </p:cNvPicPr>
          <p:nvPr/>
        </p:nvPicPr>
        <p:blipFill>
          <a:blip r:embed="rId5"/>
          <a:stretch>
            <a:fillRect/>
          </a:stretch>
        </p:blipFill>
        <p:spPr>
          <a:xfrm>
            <a:off x="1159165" y="1472626"/>
            <a:ext cx="1905266" cy="2019582"/>
          </a:xfrm>
          <a:prstGeom prst="rect">
            <a:avLst/>
          </a:prstGeom>
        </p:spPr>
      </p:pic>
      <p:sp>
        <p:nvSpPr>
          <p:cNvPr id="6" name="Retângulo 5">
            <a:extLst>
              <a:ext uri="{FF2B5EF4-FFF2-40B4-BE49-F238E27FC236}">
                <a16:creationId xmlns:a16="http://schemas.microsoft.com/office/drawing/2014/main" id="{C351E454-5238-F661-C801-DE5FABD95F87}"/>
              </a:ext>
            </a:extLst>
          </p:cNvPr>
          <p:cNvSpPr/>
          <p:nvPr/>
        </p:nvSpPr>
        <p:spPr>
          <a:xfrm>
            <a:off x="1076143" y="5071699"/>
            <a:ext cx="10133723" cy="1384995"/>
          </a:xfrm>
          <a:prstGeom prst="rect">
            <a:avLst/>
          </a:prstGeom>
        </p:spPr>
        <p:txBody>
          <a:bodyPr wrap="square">
            <a:spAutoFit/>
          </a:bodyPr>
          <a:lstStyle/>
          <a:p>
            <a:pPr algn="just"/>
            <a:r>
              <a:rPr lang="pt-BR" sz="1400" b="0" i="0" dirty="0">
                <a:solidFill>
                  <a:srgbClr val="374151"/>
                </a:solidFill>
                <a:effectLst/>
                <a:latin typeface="Söhne"/>
              </a:rPr>
              <a:t>A média do arrendamento em Portugal é de </a:t>
            </a:r>
            <a:r>
              <a:rPr lang="pt-BR" sz="1400" b="0" i="0" dirty="0">
                <a:solidFill>
                  <a:srgbClr val="202124"/>
                </a:solidFill>
                <a:effectLst/>
                <a:latin typeface="Google Sans"/>
              </a:rPr>
              <a:t>€</a:t>
            </a:r>
            <a:r>
              <a:rPr lang="pt-BR" sz="1400" b="0" i="0" dirty="0">
                <a:solidFill>
                  <a:srgbClr val="374151"/>
                </a:solidFill>
                <a:effectLst/>
                <a:latin typeface="Söhne"/>
              </a:rPr>
              <a:t>1018  (aproximadamente)</a:t>
            </a:r>
          </a:p>
          <a:p>
            <a:pPr rtl="0" fontAlgn="base">
              <a:spcBef>
                <a:spcPts val="0"/>
              </a:spcBef>
              <a:spcAft>
                <a:spcPts val="0"/>
              </a:spcAft>
              <a:buFont typeface="Arial" panose="020B0604020202020204" pitchFamily="34" charset="0"/>
              <a:buChar char="•"/>
            </a:pPr>
            <a:r>
              <a:rPr lang="pt-BR" sz="1400" dirty="0">
                <a:solidFill>
                  <a:srgbClr val="374151"/>
                </a:solidFill>
                <a:latin typeface="Söhne"/>
              </a:rPr>
              <a:t>Mínimo: o arrendamento mínimo da base é </a:t>
            </a:r>
            <a:r>
              <a:rPr lang="pt-BR" sz="1400" b="0" i="0" dirty="0">
                <a:solidFill>
                  <a:srgbClr val="202124"/>
                </a:solidFill>
                <a:effectLst/>
                <a:latin typeface="Google Sans"/>
              </a:rPr>
              <a:t>€</a:t>
            </a:r>
            <a:r>
              <a:rPr lang="pt-BR" sz="1400" dirty="0">
                <a:solidFill>
                  <a:srgbClr val="374151"/>
                </a:solidFill>
                <a:latin typeface="Söhne"/>
              </a:rPr>
              <a:t>175; </a:t>
            </a:r>
          </a:p>
          <a:p>
            <a:pPr rtl="0" fontAlgn="base">
              <a:spcBef>
                <a:spcPts val="0"/>
              </a:spcBef>
              <a:spcAft>
                <a:spcPts val="0"/>
              </a:spcAft>
              <a:buFont typeface="Arial" panose="020B0604020202020204" pitchFamily="34" charset="0"/>
              <a:buChar char="•"/>
            </a:pPr>
            <a:r>
              <a:rPr lang="pt-BR" sz="1400" dirty="0">
                <a:solidFill>
                  <a:srgbClr val="374151"/>
                </a:solidFill>
                <a:latin typeface="Söhne"/>
              </a:rPr>
              <a:t>Q1: 25% arrenda por até </a:t>
            </a:r>
            <a:r>
              <a:rPr lang="pt-BR" sz="1400" b="0" i="0" dirty="0">
                <a:solidFill>
                  <a:srgbClr val="202124"/>
                </a:solidFill>
                <a:effectLst/>
                <a:latin typeface="Google Sans"/>
              </a:rPr>
              <a:t>€</a:t>
            </a:r>
            <a:r>
              <a:rPr lang="pt-BR" sz="1400" dirty="0">
                <a:solidFill>
                  <a:srgbClr val="374151"/>
                </a:solidFill>
                <a:latin typeface="Söhne"/>
              </a:rPr>
              <a:t>700;</a:t>
            </a:r>
          </a:p>
          <a:p>
            <a:pPr rtl="0" fontAlgn="base">
              <a:spcBef>
                <a:spcPts val="0"/>
              </a:spcBef>
              <a:spcAft>
                <a:spcPts val="0"/>
              </a:spcAft>
              <a:buFont typeface="Arial" panose="020B0604020202020204" pitchFamily="34" charset="0"/>
              <a:buChar char="•"/>
            </a:pPr>
            <a:r>
              <a:rPr lang="pt-BR" sz="1400" dirty="0">
                <a:solidFill>
                  <a:srgbClr val="374151"/>
                </a:solidFill>
                <a:latin typeface="Söhne"/>
              </a:rPr>
              <a:t>Q2: 50% arrenda até </a:t>
            </a:r>
            <a:r>
              <a:rPr lang="pt-BR" sz="1400" b="0" i="0" dirty="0">
                <a:solidFill>
                  <a:srgbClr val="202124"/>
                </a:solidFill>
                <a:effectLst/>
                <a:latin typeface="Google Sans"/>
              </a:rPr>
              <a:t>€900</a:t>
            </a:r>
            <a:r>
              <a:rPr lang="pt-BR" sz="1400" dirty="0">
                <a:solidFill>
                  <a:srgbClr val="374151"/>
                </a:solidFill>
                <a:latin typeface="Söhne"/>
              </a:rPr>
              <a:t>;</a:t>
            </a:r>
          </a:p>
          <a:p>
            <a:pPr rtl="0" fontAlgn="base">
              <a:spcBef>
                <a:spcPts val="0"/>
              </a:spcBef>
              <a:spcAft>
                <a:spcPts val="0"/>
              </a:spcAft>
              <a:buFont typeface="Arial" panose="020B0604020202020204" pitchFamily="34" charset="0"/>
              <a:buChar char="•"/>
            </a:pPr>
            <a:r>
              <a:rPr lang="pt-BR" sz="1400" dirty="0">
                <a:solidFill>
                  <a:srgbClr val="374151"/>
                </a:solidFill>
                <a:latin typeface="Söhne"/>
              </a:rPr>
              <a:t>Q3: 75% arrenda até </a:t>
            </a:r>
            <a:r>
              <a:rPr lang="pt-BR" sz="1400" b="0" i="0" dirty="0">
                <a:solidFill>
                  <a:srgbClr val="202124"/>
                </a:solidFill>
                <a:effectLst/>
                <a:latin typeface="Google Sans"/>
              </a:rPr>
              <a:t>€1.200</a:t>
            </a:r>
            <a:r>
              <a:rPr lang="pt-BR" sz="1400" dirty="0">
                <a:solidFill>
                  <a:srgbClr val="374151"/>
                </a:solidFill>
                <a:latin typeface="Söhne"/>
              </a:rPr>
              <a:t>;</a:t>
            </a:r>
          </a:p>
          <a:p>
            <a:pPr rtl="0" fontAlgn="base">
              <a:spcBef>
                <a:spcPts val="0"/>
              </a:spcBef>
              <a:spcAft>
                <a:spcPts val="0"/>
              </a:spcAft>
              <a:buFont typeface="Arial" panose="020B0604020202020204" pitchFamily="34" charset="0"/>
              <a:buChar char="•"/>
            </a:pPr>
            <a:r>
              <a:rPr lang="pt-BR" sz="1400" dirty="0">
                <a:solidFill>
                  <a:srgbClr val="374151"/>
                </a:solidFill>
                <a:latin typeface="Söhne"/>
              </a:rPr>
              <a:t>Máximo: o arrendamento máximo é de </a:t>
            </a:r>
            <a:r>
              <a:rPr lang="pt-BR" sz="1400" b="0" i="0" dirty="0">
                <a:solidFill>
                  <a:srgbClr val="202124"/>
                </a:solidFill>
                <a:effectLst/>
                <a:latin typeface="Google Sans"/>
              </a:rPr>
              <a:t>€ 6.750</a:t>
            </a:r>
            <a:r>
              <a:rPr lang="pt-BR" sz="1400" dirty="0">
                <a:solidFill>
                  <a:srgbClr val="374151"/>
                </a:solidFill>
                <a:latin typeface="Söhne"/>
              </a:rPr>
              <a:t>;</a:t>
            </a:r>
          </a:p>
        </p:txBody>
      </p:sp>
    </p:spTree>
    <p:extLst>
      <p:ext uri="{BB962C8B-B14F-4D97-AF65-F5344CB8AC3E}">
        <p14:creationId xmlns:p14="http://schemas.microsoft.com/office/powerpoint/2010/main" val="3268461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8967" y="1118712"/>
            <a:ext cx="9961332" cy="4801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43856"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36</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8602" y="4727252"/>
            <a:ext cx="2628806" cy="2116755"/>
          </a:xfrm>
          <a:prstGeom prst="rect">
            <a:avLst/>
          </a:prstGeom>
          <a:noFill/>
          <a:ln>
            <a:noFill/>
          </a:ln>
        </p:spPr>
      </p:pic>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9" name="CaixaDeTexto 18">
            <a:extLst>
              <a:ext uri="{FF2B5EF4-FFF2-40B4-BE49-F238E27FC236}">
                <a16:creationId xmlns:a16="http://schemas.microsoft.com/office/drawing/2014/main" id="{CB3D7212-EC7E-4238-8717-3F016530E6D3}"/>
              </a:ext>
            </a:extLst>
          </p:cNvPr>
          <p:cNvSpPr txBox="1"/>
          <p:nvPr/>
        </p:nvSpPr>
        <p:spPr>
          <a:xfrm>
            <a:off x="359999" y="1194072"/>
            <a:ext cx="9049801" cy="307777"/>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Variáveis Quantidade de Quartos e Area Construída </a:t>
            </a:r>
            <a:r>
              <a:rPr lang="pt-BR" sz="1400" dirty="0">
                <a:solidFill>
                  <a:srgbClr val="434343"/>
                </a:solidFill>
                <a:latin typeface="Open Sans" panose="020B0604020202020204"/>
              </a:rPr>
              <a:t>foram removidas por ter alta correlação.</a:t>
            </a:r>
          </a:p>
        </p:txBody>
      </p:sp>
      <p:sp>
        <p:nvSpPr>
          <p:cNvPr id="21" name="Espaço Reservado para Data 5">
            <a:extLst>
              <a:ext uri="{FF2B5EF4-FFF2-40B4-BE49-F238E27FC236}">
                <a16:creationId xmlns:a16="http://schemas.microsoft.com/office/drawing/2014/main" id="{51012455-C88E-4BA1-B3B6-1C38C3207CB0}"/>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33" name="Title Placeholder 1">
            <a:extLst>
              <a:ext uri="{FF2B5EF4-FFF2-40B4-BE49-F238E27FC236}">
                <a16:creationId xmlns:a16="http://schemas.microsoft.com/office/drawing/2014/main" id="{06E4C553-9183-44D3-92CA-FA79F930844E}"/>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4.ii. </a:t>
            </a:r>
            <a:r>
              <a:rPr lang="en-US" dirty="0" err="1">
                <a:solidFill>
                  <a:srgbClr val="434343"/>
                </a:solidFill>
                <a:latin typeface="Open Sans" panose="020B0604020202020204" charset="0"/>
                <a:ea typeface="Open Sans" panose="020B0604020202020204" charset="0"/>
                <a:cs typeface="Open Sans" panose="020B0604020202020204" charset="0"/>
              </a:rPr>
              <a:t>Correlação</a:t>
            </a:r>
            <a:r>
              <a:rPr lang="en-US" dirty="0">
                <a:solidFill>
                  <a:srgbClr val="434343"/>
                </a:solidFill>
                <a:latin typeface="Open Sans" panose="020B0604020202020204" charset="0"/>
                <a:ea typeface="Open Sans" panose="020B0604020202020204" charset="0"/>
                <a:cs typeface="Open Sans" panose="020B0604020202020204" charset="0"/>
              </a:rPr>
              <a:t> Linear</a:t>
            </a: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2" name="Retângulo 11">
            <a:extLst>
              <a:ext uri="{FF2B5EF4-FFF2-40B4-BE49-F238E27FC236}">
                <a16:creationId xmlns:a16="http://schemas.microsoft.com/office/drawing/2014/main" id="{AB3BFE97-8414-4F04-80DB-E0F22332E6AA}"/>
              </a:ext>
            </a:extLst>
          </p:cNvPr>
          <p:cNvSpPr/>
          <p:nvPr/>
        </p:nvSpPr>
        <p:spPr>
          <a:xfrm>
            <a:off x="452560" y="4908532"/>
            <a:ext cx="10108579" cy="1169551"/>
          </a:xfrm>
          <a:prstGeom prst="rect">
            <a:avLst/>
          </a:prstGeom>
        </p:spPr>
        <p:txBody>
          <a:bodyPr wrap="square">
            <a:spAutoFit/>
          </a:bodyPr>
          <a:lstStyle/>
          <a:p>
            <a:pPr marL="171450" indent="-171450">
              <a:buFont typeface="Arial" panose="020B0604020202020204" pitchFamily="34" charset="0"/>
              <a:buChar char="•"/>
            </a:pPr>
            <a:r>
              <a:rPr lang="pt-BR" sz="1400" dirty="0">
                <a:solidFill>
                  <a:srgbClr val="434343"/>
                </a:solidFill>
                <a:latin typeface="Open Sans" panose="020B0604020202020204"/>
              </a:rPr>
              <a:t>Variáveis </a:t>
            </a:r>
            <a:r>
              <a:rPr lang="pt-BR" sz="1400" b="1" dirty="0">
                <a:solidFill>
                  <a:srgbClr val="434343"/>
                </a:solidFill>
                <a:latin typeface="Open Sans" panose="020B0604020202020204"/>
              </a:rPr>
              <a:t>Valor Area útil do Imóvel</a:t>
            </a:r>
            <a:r>
              <a:rPr lang="pt-BR" sz="1400" dirty="0">
                <a:solidFill>
                  <a:srgbClr val="434343"/>
                </a:solidFill>
                <a:latin typeface="Open Sans" panose="020B0604020202020204"/>
              </a:rPr>
              <a:t> e </a:t>
            </a:r>
            <a:r>
              <a:rPr lang="pt-BR" sz="1400" b="1" dirty="0">
                <a:solidFill>
                  <a:srgbClr val="434343"/>
                </a:solidFill>
                <a:latin typeface="Open Sans" panose="020B0604020202020204"/>
              </a:rPr>
              <a:t>Area construída</a:t>
            </a:r>
            <a:r>
              <a:rPr lang="pt-BR" sz="1400" dirty="0">
                <a:solidFill>
                  <a:srgbClr val="434343"/>
                </a:solidFill>
                <a:latin typeface="Open Sans" panose="020B0604020202020204"/>
              </a:rPr>
              <a:t> possuem alta correlação</a:t>
            </a:r>
          </a:p>
          <a:p>
            <a:pPr marL="171450" indent="-171450">
              <a:buFont typeface="Arial" panose="020B0604020202020204" pitchFamily="34" charset="0"/>
              <a:buChar char="•"/>
            </a:pPr>
            <a:r>
              <a:rPr lang="pt-BR" sz="1400" dirty="0">
                <a:solidFill>
                  <a:srgbClr val="434343"/>
                </a:solidFill>
                <a:latin typeface="Open Sans" panose="020B0604020202020204"/>
              </a:rPr>
              <a:t>Variáveis </a:t>
            </a:r>
            <a:r>
              <a:rPr lang="pt-BR" sz="1400" b="1" dirty="0">
                <a:solidFill>
                  <a:srgbClr val="434343"/>
                </a:solidFill>
                <a:latin typeface="Open Sans" panose="020B0604020202020204"/>
              </a:rPr>
              <a:t>Quantidade de Quartos </a:t>
            </a:r>
            <a:r>
              <a:rPr lang="pt-BR" sz="1400" dirty="0">
                <a:solidFill>
                  <a:srgbClr val="434343"/>
                </a:solidFill>
                <a:latin typeface="Open Sans" panose="020B0604020202020204"/>
              </a:rPr>
              <a:t>e </a:t>
            </a:r>
            <a:r>
              <a:rPr lang="pt-BR" sz="1400" b="1" dirty="0">
                <a:solidFill>
                  <a:srgbClr val="434343"/>
                </a:solidFill>
                <a:latin typeface="Open Sans" panose="020B0604020202020204"/>
              </a:rPr>
              <a:t>Numero de quartos </a:t>
            </a:r>
            <a:r>
              <a:rPr lang="pt-BR" sz="1400" dirty="0">
                <a:solidFill>
                  <a:srgbClr val="434343"/>
                </a:solidFill>
                <a:latin typeface="Open Sans" panose="020B0604020202020204"/>
              </a:rPr>
              <a:t>possuem alta correlação, por se tratarem da mesma informação.</a:t>
            </a:r>
          </a:p>
          <a:p>
            <a:pPr marL="171450" indent="-171450">
              <a:buFont typeface="Arial" panose="020B0604020202020204" pitchFamily="34" charset="0"/>
              <a:buChar char="•"/>
            </a:pPr>
            <a:r>
              <a:rPr lang="pt-BR" sz="1400" dirty="0">
                <a:solidFill>
                  <a:srgbClr val="434343"/>
                </a:solidFill>
                <a:latin typeface="Open Sans" panose="020B0604020202020204"/>
              </a:rPr>
              <a:t>Podemos utilizar apenas uma das informações, uma vez que a correlação entre elas é de 0.99 (altíssima correlação). </a:t>
            </a:r>
          </a:p>
          <a:p>
            <a:pPr marL="171450" indent="-171450">
              <a:buFont typeface="Arial" panose="020B0604020202020204" pitchFamily="34" charset="0"/>
              <a:buChar char="•"/>
            </a:pPr>
            <a:r>
              <a:rPr lang="pt-BR" sz="1400" b="1" dirty="0">
                <a:solidFill>
                  <a:srgbClr val="434343"/>
                </a:solidFill>
                <a:latin typeface="Open Sans" panose="020B0604020202020204"/>
              </a:rPr>
              <a:t>Excluiremos as duas variáveis Quantidade de Quartos e Area construída </a:t>
            </a:r>
            <a:r>
              <a:rPr lang="pt-BR" sz="1400" dirty="0">
                <a:solidFill>
                  <a:srgbClr val="434343"/>
                </a:solidFill>
                <a:latin typeface="Open Sans" panose="020B0604020202020204"/>
              </a:rPr>
              <a:t>para efeitos de análise.</a:t>
            </a:r>
          </a:p>
        </p:txBody>
      </p:sp>
      <p:pic>
        <p:nvPicPr>
          <p:cNvPr id="4" name="Imagem 3">
            <a:extLst>
              <a:ext uri="{FF2B5EF4-FFF2-40B4-BE49-F238E27FC236}">
                <a16:creationId xmlns:a16="http://schemas.microsoft.com/office/drawing/2014/main" id="{4CB18B43-4C50-1AEC-850E-C31A4F60E1A4}"/>
              </a:ext>
            </a:extLst>
          </p:cNvPr>
          <p:cNvPicPr>
            <a:picLocks noChangeAspect="1"/>
          </p:cNvPicPr>
          <p:nvPr/>
        </p:nvPicPr>
        <p:blipFill>
          <a:blip r:embed="rId4"/>
          <a:stretch>
            <a:fillRect/>
          </a:stretch>
        </p:blipFill>
        <p:spPr>
          <a:xfrm>
            <a:off x="660400" y="2274223"/>
            <a:ext cx="10388600" cy="2356044"/>
          </a:xfrm>
          <a:prstGeom prst="rect">
            <a:avLst/>
          </a:prstGeom>
        </p:spPr>
      </p:pic>
      <p:sp>
        <p:nvSpPr>
          <p:cNvPr id="2" name="Retângulo 1">
            <a:extLst>
              <a:ext uri="{FF2B5EF4-FFF2-40B4-BE49-F238E27FC236}">
                <a16:creationId xmlns:a16="http://schemas.microsoft.com/office/drawing/2014/main" id="{4C485152-D587-2246-7B44-FB7DD3607B4F}"/>
              </a:ext>
            </a:extLst>
          </p:cNvPr>
          <p:cNvSpPr/>
          <p:nvPr/>
        </p:nvSpPr>
        <p:spPr>
          <a:xfrm>
            <a:off x="7188200" y="2878667"/>
            <a:ext cx="728133" cy="1693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2">
            <a:extLst>
              <a:ext uri="{FF2B5EF4-FFF2-40B4-BE49-F238E27FC236}">
                <a16:creationId xmlns:a16="http://schemas.microsoft.com/office/drawing/2014/main" id="{A0C6C742-5026-7AE7-F63E-AC30F155CD04}"/>
              </a:ext>
            </a:extLst>
          </p:cNvPr>
          <p:cNvSpPr/>
          <p:nvPr/>
        </p:nvSpPr>
        <p:spPr>
          <a:xfrm>
            <a:off x="8246532" y="3308313"/>
            <a:ext cx="728133" cy="1693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876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8967" y="1118712"/>
            <a:ext cx="9961332" cy="4801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43856"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37</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8602" y="4727252"/>
            <a:ext cx="2628806" cy="2116755"/>
          </a:xfrm>
          <a:prstGeom prst="rect">
            <a:avLst/>
          </a:prstGeom>
          <a:noFill/>
          <a:ln>
            <a:noFill/>
          </a:ln>
        </p:spPr>
      </p:pic>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9" name="CaixaDeTexto 18">
            <a:extLst>
              <a:ext uri="{FF2B5EF4-FFF2-40B4-BE49-F238E27FC236}">
                <a16:creationId xmlns:a16="http://schemas.microsoft.com/office/drawing/2014/main" id="{CB3D7212-EC7E-4238-8717-3F016530E6D3}"/>
              </a:ext>
            </a:extLst>
          </p:cNvPr>
          <p:cNvSpPr txBox="1"/>
          <p:nvPr/>
        </p:nvSpPr>
        <p:spPr>
          <a:xfrm>
            <a:off x="359999" y="1194072"/>
            <a:ext cx="9049801" cy="307777"/>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Variáveis Quantidade de Quartos e Area Construída </a:t>
            </a:r>
            <a:r>
              <a:rPr lang="pt-BR" sz="1400" dirty="0">
                <a:solidFill>
                  <a:srgbClr val="434343"/>
                </a:solidFill>
                <a:latin typeface="Open Sans" panose="020B0604020202020204"/>
              </a:rPr>
              <a:t>foram removidas por ter alta correlação</a:t>
            </a:r>
          </a:p>
        </p:txBody>
      </p:sp>
      <p:sp>
        <p:nvSpPr>
          <p:cNvPr id="21" name="Espaço Reservado para Data 5">
            <a:extLst>
              <a:ext uri="{FF2B5EF4-FFF2-40B4-BE49-F238E27FC236}">
                <a16:creationId xmlns:a16="http://schemas.microsoft.com/office/drawing/2014/main" id="{51012455-C88E-4BA1-B3B6-1C38C3207CB0}"/>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33" name="Title Placeholder 1">
            <a:extLst>
              <a:ext uri="{FF2B5EF4-FFF2-40B4-BE49-F238E27FC236}">
                <a16:creationId xmlns:a16="http://schemas.microsoft.com/office/drawing/2014/main" id="{06E4C553-9183-44D3-92CA-FA79F930844E}"/>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4.ii. </a:t>
            </a:r>
            <a:r>
              <a:rPr lang="en-US" dirty="0" err="1">
                <a:solidFill>
                  <a:srgbClr val="434343"/>
                </a:solidFill>
                <a:latin typeface="Open Sans" panose="020B0604020202020204" charset="0"/>
                <a:ea typeface="Open Sans" panose="020B0604020202020204" charset="0"/>
                <a:cs typeface="Open Sans" panose="020B0604020202020204" charset="0"/>
              </a:rPr>
              <a:t>Correlação</a:t>
            </a:r>
            <a:r>
              <a:rPr lang="en-US" dirty="0">
                <a:solidFill>
                  <a:srgbClr val="434343"/>
                </a:solidFill>
                <a:latin typeface="Open Sans" panose="020B0604020202020204" charset="0"/>
                <a:ea typeface="Open Sans" panose="020B0604020202020204" charset="0"/>
                <a:cs typeface="Open Sans" panose="020B0604020202020204" charset="0"/>
              </a:rPr>
              <a:t> Linear</a:t>
            </a: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2" name="Retângulo 11">
            <a:extLst>
              <a:ext uri="{FF2B5EF4-FFF2-40B4-BE49-F238E27FC236}">
                <a16:creationId xmlns:a16="http://schemas.microsoft.com/office/drawing/2014/main" id="{AB3BFE97-8414-4F04-80DB-E0F22332E6AA}"/>
              </a:ext>
            </a:extLst>
          </p:cNvPr>
          <p:cNvSpPr/>
          <p:nvPr/>
        </p:nvSpPr>
        <p:spPr>
          <a:xfrm>
            <a:off x="58187" y="2072569"/>
            <a:ext cx="4114801" cy="523220"/>
          </a:xfrm>
          <a:prstGeom prst="rect">
            <a:avLst/>
          </a:prstGeom>
        </p:spPr>
        <p:txBody>
          <a:bodyPr wrap="square">
            <a:spAutoFit/>
          </a:bodyPr>
          <a:lstStyle/>
          <a:p>
            <a:pPr marL="171450" indent="-171450">
              <a:buFont typeface="Arial" panose="020B0604020202020204" pitchFamily="34" charset="0"/>
              <a:buChar char="•"/>
            </a:pPr>
            <a:r>
              <a:rPr lang="pt-BR" sz="1400" dirty="0">
                <a:solidFill>
                  <a:srgbClr val="434343"/>
                </a:solidFill>
                <a:latin typeface="Open Sans" panose="020B0604020202020204"/>
              </a:rPr>
              <a:t>Outra forma de ver a correção entre as variáveis usando um </a:t>
            </a:r>
            <a:r>
              <a:rPr lang="pt-BR" sz="1400" dirty="0" err="1">
                <a:solidFill>
                  <a:srgbClr val="434343"/>
                </a:solidFill>
                <a:latin typeface="Open Sans" panose="020B0604020202020204"/>
              </a:rPr>
              <a:t>Heatmap</a:t>
            </a:r>
            <a:endParaRPr lang="pt-BR" sz="1400" dirty="0">
              <a:solidFill>
                <a:srgbClr val="434343"/>
              </a:solidFill>
              <a:latin typeface="Open Sans" panose="020B0604020202020204"/>
            </a:endParaRPr>
          </a:p>
        </p:txBody>
      </p:sp>
      <p:pic>
        <p:nvPicPr>
          <p:cNvPr id="10242" name="Picture 2">
            <a:extLst>
              <a:ext uri="{FF2B5EF4-FFF2-40B4-BE49-F238E27FC236}">
                <a16:creationId xmlns:a16="http://schemas.microsoft.com/office/drawing/2014/main" id="{B9C7D3F6-0DAA-A6A5-185E-BB0F9018FB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2988" y="1646937"/>
            <a:ext cx="5990579" cy="4732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6616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43856"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38</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8602" y="4727252"/>
            <a:ext cx="2628806" cy="2116755"/>
          </a:xfrm>
          <a:prstGeom prst="rect">
            <a:avLst/>
          </a:prstGeom>
          <a:noFill/>
          <a:ln>
            <a:noFill/>
          </a:ln>
        </p:spPr>
      </p:pic>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38" name="Google Shape;511;p23">
            <a:extLst>
              <a:ext uri="{FF2B5EF4-FFF2-40B4-BE49-F238E27FC236}">
                <a16:creationId xmlns:a16="http://schemas.microsoft.com/office/drawing/2014/main" id="{B1EFB961-BED5-A7D6-792C-E6E5F2E7BF01}"/>
              </a:ext>
            </a:extLst>
          </p:cNvPr>
          <p:cNvSpPr txBox="1"/>
          <p:nvPr/>
        </p:nvSpPr>
        <p:spPr>
          <a:xfrm>
            <a:off x="11475031" y="419378"/>
            <a:ext cx="383704"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6ADBD9"/>
              </a:buClr>
              <a:buSzPts val="1200"/>
              <a:buFont typeface="Open Sans"/>
              <a:buNone/>
            </a:pPr>
            <a:fld id="{00000000-1234-1234-1234-123412341234}" type="slidenum">
              <a:rPr lang="pt-BR" sz="1200" b="0" i="0" u="none" strike="noStrike" cap="none">
                <a:solidFill>
                  <a:srgbClr val="6ADBD9"/>
                </a:solidFill>
                <a:latin typeface="Open Sans"/>
                <a:ea typeface="Open Sans"/>
                <a:cs typeface="Open Sans"/>
                <a:sym typeface="Open Sans"/>
              </a:rPr>
              <a:t>38</a:t>
            </a:fld>
            <a:endParaRPr sz="1200" b="0" i="0" u="none" strike="noStrike" cap="none">
              <a:solidFill>
                <a:srgbClr val="6ADBD9"/>
              </a:solidFill>
              <a:latin typeface="Open Sans"/>
              <a:ea typeface="Open Sans"/>
              <a:cs typeface="Open Sans"/>
              <a:sym typeface="Open Sans"/>
            </a:endParaRPr>
          </a:p>
        </p:txBody>
      </p:sp>
      <p:sp>
        <p:nvSpPr>
          <p:cNvPr id="39" name="Google Shape;512;p23">
            <a:extLst>
              <a:ext uri="{FF2B5EF4-FFF2-40B4-BE49-F238E27FC236}">
                <a16:creationId xmlns:a16="http://schemas.microsoft.com/office/drawing/2014/main" id="{2FE084F8-BD1E-EBF0-D3F9-5D935D6A3260}"/>
              </a:ext>
            </a:extLst>
          </p:cNvPr>
          <p:cNvSpPr/>
          <p:nvPr/>
        </p:nvSpPr>
        <p:spPr>
          <a:xfrm>
            <a:off x="11529391" y="419378"/>
            <a:ext cx="274984" cy="251624"/>
          </a:xfrm>
          <a:prstGeom prst="pentagon">
            <a:avLst>
              <a:gd name="hf" fmla="val 105146"/>
              <a:gd name="vf" fmla="val 110557"/>
            </a:avLst>
          </a:prstGeom>
          <a:noFill/>
          <a:ln w="12700" cap="flat" cmpd="sng">
            <a:solidFill>
              <a:srgbClr val="6ADB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6ADBD9"/>
              </a:solidFill>
              <a:latin typeface="Open Sans"/>
              <a:ea typeface="Open Sans"/>
              <a:cs typeface="Open Sans"/>
              <a:sym typeface="Open Sans"/>
            </a:endParaRPr>
          </a:p>
        </p:txBody>
      </p:sp>
      <p:pic>
        <p:nvPicPr>
          <p:cNvPr id="40" name="Google Shape;513;p23">
            <a:extLst>
              <a:ext uri="{FF2B5EF4-FFF2-40B4-BE49-F238E27FC236}">
                <a16:creationId xmlns:a16="http://schemas.microsoft.com/office/drawing/2014/main" id="{F9CEB9BE-E1E7-5892-5945-EB7419D2E31A}"/>
              </a:ext>
            </a:extLst>
          </p:cNvPr>
          <p:cNvPicPr preferRelativeResize="0"/>
          <p:nvPr/>
        </p:nvPicPr>
        <p:blipFill rotWithShape="1">
          <a:blip r:embed="rId3">
            <a:alphaModFix/>
          </a:blip>
          <a:srcRect l="7580" t="41980" r="8724" b="41925"/>
          <a:stretch/>
        </p:blipFill>
        <p:spPr>
          <a:xfrm>
            <a:off x="6544277" y="6347292"/>
            <a:ext cx="1705361" cy="327947"/>
          </a:xfrm>
          <a:prstGeom prst="rect">
            <a:avLst/>
          </a:prstGeom>
          <a:noFill/>
          <a:ln>
            <a:noFill/>
          </a:ln>
        </p:spPr>
      </p:pic>
      <p:sp>
        <p:nvSpPr>
          <p:cNvPr id="41" name="Google Shape;514;p23">
            <a:extLst>
              <a:ext uri="{FF2B5EF4-FFF2-40B4-BE49-F238E27FC236}">
                <a16:creationId xmlns:a16="http://schemas.microsoft.com/office/drawing/2014/main" id="{127EF805-33F8-8A0A-3499-0A1930DA51B9}"/>
              </a:ext>
            </a:extLst>
          </p:cNvPr>
          <p:cNvSpPr/>
          <p:nvPr/>
        </p:nvSpPr>
        <p:spPr>
          <a:xfrm>
            <a:off x="3729388" y="1168711"/>
            <a:ext cx="7622958" cy="37702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100" b="1" dirty="0">
                <a:solidFill>
                  <a:srgbClr val="434343"/>
                </a:solidFill>
                <a:latin typeface="Open Sans"/>
                <a:ea typeface="Open Sans"/>
                <a:cs typeface="Open Sans"/>
                <a:sym typeface="Open Sans"/>
              </a:rPr>
              <a:t>Área útil do </a:t>
            </a:r>
            <a:r>
              <a:rPr lang="pt-BR" sz="1100" b="1" dirty="0" err="1">
                <a:solidFill>
                  <a:srgbClr val="434343"/>
                </a:solidFill>
                <a:latin typeface="Open Sans"/>
                <a:ea typeface="Open Sans"/>
                <a:cs typeface="Open Sans"/>
                <a:sym typeface="Open Sans"/>
              </a:rPr>
              <a:t>imovel</a:t>
            </a:r>
            <a:r>
              <a:rPr lang="pt-BR" sz="1100" b="1" dirty="0">
                <a:solidFill>
                  <a:srgbClr val="434343"/>
                </a:solidFill>
                <a:latin typeface="Open Sans"/>
                <a:ea typeface="Open Sans"/>
                <a:cs typeface="Open Sans"/>
                <a:sym typeface="Open Sans"/>
              </a:rPr>
              <a:t> x Preço de arrendamento do imóvel</a:t>
            </a:r>
            <a:endParaRPr lang="pt-BR" sz="1100" dirty="0"/>
          </a:p>
          <a:p>
            <a:pPr marL="285750" marR="0" lvl="0" indent="-285750" algn="l" rtl="0">
              <a:spcBef>
                <a:spcPts val="0"/>
              </a:spcBef>
              <a:spcAft>
                <a:spcPts val="0"/>
              </a:spcAft>
              <a:buClr>
                <a:srgbClr val="434343"/>
              </a:buClr>
              <a:buSzPts val="1100"/>
              <a:buFont typeface="Arial"/>
              <a:buChar char="•"/>
            </a:pPr>
            <a:r>
              <a:rPr lang="pt-BR" sz="1100" dirty="0">
                <a:solidFill>
                  <a:srgbClr val="434343"/>
                </a:solidFill>
                <a:latin typeface="Open Sans"/>
                <a:ea typeface="Open Sans"/>
                <a:cs typeface="Open Sans"/>
                <a:sym typeface="Open Sans"/>
              </a:rPr>
              <a:t>Como esperado quanto maior a área útil do imóvel mais caro são os imóveis. </a:t>
            </a:r>
            <a:endParaRPr dirty="0"/>
          </a:p>
          <a:p>
            <a:pPr marL="285750" marR="0" lvl="0" indent="-215900" algn="l" rtl="0">
              <a:spcBef>
                <a:spcPts val="0"/>
              </a:spcBef>
              <a:spcAft>
                <a:spcPts val="0"/>
              </a:spcAft>
              <a:buClr>
                <a:schemeClr val="dk1"/>
              </a:buClr>
              <a:buSzPts val="1100"/>
              <a:buFont typeface="Arial"/>
              <a:buNone/>
            </a:pPr>
            <a:endParaRPr sz="1100" dirty="0">
              <a:solidFill>
                <a:srgbClr val="434343"/>
              </a:solidFill>
              <a:latin typeface="Open Sans"/>
              <a:ea typeface="Open Sans"/>
              <a:cs typeface="Open Sans"/>
              <a:sym typeface="Open Sans"/>
            </a:endParaRPr>
          </a:p>
          <a:p>
            <a:pPr marL="0" marR="0" lvl="0" indent="0" algn="l" rtl="0">
              <a:spcBef>
                <a:spcPts val="0"/>
              </a:spcBef>
              <a:spcAft>
                <a:spcPts val="0"/>
              </a:spcAft>
              <a:buNone/>
            </a:pPr>
            <a:r>
              <a:rPr lang="pt-BR" sz="1100" b="1" dirty="0">
                <a:solidFill>
                  <a:srgbClr val="434343"/>
                </a:solidFill>
                <a:latin typeface="Open Sans"/>
                <a:ea typeface="Open Sans"/>
                <a:cs typeface="Open Sans"/>
                <a:sym typeface="Open Sans"/>
              </a:rPr>
              <a:t>Número Andar x </a:t>
            </a:r>
            <a:r>
              <a:rPr lang="en-US" sz="1100" b="1" dirty="0" err="1">
                <a:solidFill>
                  <a:srgbClr val="434343"/>
                </a:solidFill>
                <a:latin typeface="Open Sans"/>
                <a:ea typeface="Open Sans"/>
                <a:cs typeface="Open Sans"/>
                <a:sym typeface="Open Sans"/>
              </a:rPr>
              <a:t>Preço</a:t>
            </a:r>
            <a:r>
              <a:rPr lang="en-US" sz="1100" b="1" dirty="0">
                <a:solidFill>
                  <a:srgbClr val="434343"/>
                </a:solidFill>
                <a:latin typeface="Open Sans"/>
                <a:ea typeface="Open Sans"/>
                <a:cs typeface="Open Sans"/>
                <a:sym typeface="Open Sans"/>
              </a:rPr>
              <a:t> de </a:t>
            </a:r>
            <a:r>
              <a:rPr lang="en-US" sz="1100" b="1" dirty="0" err="1">
                <a:solidFill>
                  <a:srgbClr val="434343"/>
                </a:solidFill>
                <a:latin typeface="Open Sans"/>
                <a:ea typeface="Open Sans"/>
                <a:cs typeface="Open Sans"/>
                <a:sym typeface="Open Sans"/>
              </a:rPr>
              <a:t>arrendamento</a:t>
            </a:r>
            <a:r>
              <a:rPr lang="en-US" sz="1100" b="1" dirty="0">
                <a:solidFill>
                  <a:srgbClr val="434343"/>
                </a:solidFill>
                <a:latin typeface="Open Sans"/>
                <a:ea typeface="Open Sans"/>
                <a:cs typeface="Open Sans"/>
                <a:sym typeface="Open Sans"/>
              </a:rPr>
              <a:t> do </a:t>
            </a:r>
            <a:r>
              <a:rPr lang="en-US" sz="1100" b="1" dirty="0" err="1">
                <a:solidFill>
                  <a:srgbClr val="434343"/>
                </a:solidFill>
                <a:latin typeface="Open Sans"/>
                <a:ea typeface="Open Sans"/>
                <a:cs typeface="Open Sans"/>
                <a:sym typeface="Open Sans"/>
              </a:rPr>
              <a:t>imóvel</a:t>
            </a:r>
            <a:endParaRPr dirty="0"/>
          </a:p>
          <a:p>
            <a:pPr marL="285750" marR="0" lvl="0" indent="-285750" algn="l" rtl="0">
              <a:spcBef>
                <a:spcPts val="0"/>
              </a:spcBef>
              <a:spcAft>
                <a:spcPts val="0"/>
              </a:spcAft>
              <a:buClr>
                <a:srgbClr val="434343"/>
              </a:buClr>
              <a:buSzPts val="1100"/>
              <a:buFont typeface="Arial"/>
              <a:buChar char="•"/>
            </a:pPr>
            <a:r>
              <a:rPr lang="en-US" sz="1100" dirty="0" err="1">
                <a:solidFill>
                  <a:srgbClr val="434343"/>
                </a:solidFill>
                <a:latin typeface="Open Sans"/>
                <a:ea typeface="Open Sans"/>
                <a:cs typeface="Open Sans"/>
                <a:sym typeface="Open Sans"/>
              </a:rPr>
              <a:t>Temos</a:t>
            </a:r>
            <a:r>
              <a:rPr lang="en-US" sz="1100" dirty="0">
                <a:solidFill>
                  <a:srgbClr val="434343"/>
                </a:solidFill>
                <a:latin typeface="Open Sans"/>
                <a:ea typeface="Open Sans"/>
                <a:cs typeface="Open Sans"/>
                <a:sym typeface="Open Sans"/>
              </a:rPr>
              <a:t> </a:t>
            </a:r>
            <a:r>
              <a:rPr lang="en-US" sz="1100" dirty="0" err="1">
                <a:solidFill>
                  <a:srgbClr val="434343"/>
                </a:solidFill>
                <a:latin typeface="Open Sans"/>
                <a:ea typeface="Open Sans"/>
                <a:cs typeface="Open Sans"/>
                <a:sym typeface="Open Sans"/>
              </a:rPr>
              <a:t>uma</a:t>
            </a:r>
            <a:r>
              <a:rPr lang="en-US" sz="1100" dirty="0">
                <a:solidFill>
                  <a:srgbClr val="434343"/>
                </a:solidFill>
                <a:latin typeface="Open Sans"/>
                <a:ea typeface="Open Sans"/>
                <a:cs typeface="Open Sans"/>
                <a:sym typeface="Open Sans"/>
              </a:rPr>
              <a:t> </a:t>
            </a:r>
            <a:r>
              <a:rPr lang="en-US" sz="1100" dirty="0" err="1">
                <a:solidFill>
                  <a:srgbClr val="434343"/>
                </a:solidFill>
                <a:latin typeface="Open Sans"/>
                <a:ea typeface="Open Sans"/>
                <a:cs typeface="Open Sans"/>
                <a:sym typeface="Open Sans"/>
              </a:rPr>
              <a:t>tendência</a:t>
            </a:r>
            <a:r>
              <a:rPr lang="en-US" sz="1100" dirty="0">
                <a:solidFill>
                  <a:srgbClr val="434343"/>
                </a:solidFill>
                <a:latin typeface="Open Sans"/>
                <a:ea typeface="Open Sans"/>
                <a:cs typeface="Open Sans"/>
                <a:sym typeface="Open Sans"/>
              </a:rPr>
              <a:t> de </a:t>
            </a:r>
            <a:r>
              <a:rPr lang="en-US" sz="1100" dirty="0" err="1">
                <a:solidFill>
                  <a:srgbClr val="434343"/>
                </a:solidFill>
                <a:latin typeface="Open Sans"/>
                <a:ea typeface="Open Sans"/>
                <a:cs typeface="Open Sans"/>
                <a:sym typeface="Open Sans"/>
              </a:rPr>
              <a:t>quanto</a:t>
            </a:r>
            <a:r>
              <a:rPr lang="en-US" sz="1100" dirty="0">
                <a:solidFill>
                  <a:srgbClr val="434343"/>
                </a:solidFill>
                <a:latin typeface="Open Sans"/>
                <a:ea typeface="Open Sans"/>
                <a:cs typeface="Open Sans"/>
                <a:sym typeface="Open Sans"/>
              </a:rPr>
              <a:t> </a:t>
            </a:r>
            <a:r>
              <a:rPr lang="en-US" sz="1100" dirty="0" err="1">
                <a:solidFill>
                  <a:srgbClr val="434343"/>
                </a:solidFill>
                <a:latin typeface="Open Sans"/>
                <a:ea typeface="Open Sans"/>
                <a:cs typeface="Open Sans"/>
                <a:sym typeface="Open Sans"/>
              </a:rPr>
              <a:t>maior</a:t>
            </a:r>
            <a:r>
              <a:rPr lang="en-US" sz="1100" dirty="0">
                <a:solidFill>
                  <a:srgbClr val="434343"/>
                </a:solidFill>
                <a:latin typeface="Open Sans"/>
                <a:ea typeface="Open Sans"/>
                <a:cs typeface="Open Sans"/>
                <a:sym typeface="Open Sans"/>
              </a:rPr>
              <a:t> o </a:t>
            </a:r>
            <a:r>
              <a:rPr lang="en-US" sz="1100" dirty="0" err="1">
                <a:solidFill>
                  <a:srgbClr val="434343"/>
                </a:solidFill>
                <a:latin typeface="Open Sans"/>
                <a:ea typeface="Open Sans"/>
                <a:cs typeface="Open Sans"/>
                <a:sym typeface="Open Sans"/>
              </a:rPr>
              <a:t>andar</a:t>
            </a:r>
            <a:r>
              <a:rPr lang="en-US" sz="1100" dirty="0">
                <a:solidFill>
                  <a:srgbClr val="434343"/>
                </a:solidFill>
                <a:latin typeface="Open Sans"/>
                <a:ea typeface="Open Sans"/>
                <a:cs typeface="Open Sans"/>
                <a:sym typeface="Open Sans"/>
              </a:rPr>
              <a:t> do </a:t>
            </a:r>
            <a:r>
              <a:rPr lang="en-US" sz="1100" dirty="0" err="1">
                <a:solidFill>
                  <a:srgbClr val="434343"/>
                </a:solidFill>
                <a:latin typeface="Open Sans"/>
                <a:ea typeface="Open Sans"/>
                <a:cs typeface="Open Sans"/>
                <a:sym typeface="Open Sans"/>
              </a:rPr>
              <a:t>prédio</a:t>
            </a:r>
            <a:r>
              <a:rPr lang="en-US" sz="1100" dirty="0">
                <a:solidFill>
                  <a:srgbClr val="434343"/>
                </a:solidFill>
                <a:latin typeface="Open Sans"/>
                <a:ea typeface="Open Sans"/>
                <a:cs typeface="Open Sans"/>
                <a:sym typeface="Open Sans"/>
              </a:rPr>
              <a:t> mas </a:t>
            </a:r>
            <a:r>
              <a:rPr lang="en-US" sz="1100" dirty="0" err="1">
                <a:solidFill>
                  <a:srgbClr val="434343"/>
                </a:solidFill>
                <a:latin typeface="Open Sans"/>
                <a:ea typeface="Open Sans"/>
                <a:cs typeface="Open Sans"/>
                <a:sym typeface="Open Sans"/>
              </a:rPr>
              <a:t>caro</a:t>
            </a:r>
            <a:r>
              <a:rPr lang="en-US" sz="1100" dirty="0">
                <a:solidFill>
                  <a:srgbClr val="434343"/>
                </a:solidFill>
                <a:latin typeface="Open Sans"/>
                <a:ea typeface="Open Sans"/>
                <a:cs typeface="Open Sans"/>
                <a:sym typeface="Open Sans"/>
              </a:rPr>
              <a:t> é o </a:t>
            </a:r>
            <a:r>
              <a:rPr lang="en-US" sz="1100" dirty="0" err="1">
                <a:solidFill>
                  <a:srgbClr val="434343"/>
                </a:solidFill>
                <a:latin typeface="Open Sans"/>
                <a:ea typeface="Open Sans"/>
                <a:cs typeface="Open Sans"/>
                <a:sym typeface="Open Sans"/>
              </a:rPr>
              <a:t>arrendamento</a:t>
            </a:r>
            <a:r>
              <a:rPr lang="en-US" sz="1100" dirty="0">
                <a:solidFill>
                  <a:srgbClr val="434343"/>
                </a:solidFill>
                <a:latin typeface="Open Sans"/>
                <a:ea typeface="Open Sans"/>
                <a:cs typeface="Open Sans"/>
                <a:sym typeface="Open Sans"/>
              </a:rPr>
              <a:t>.</a:t>
            </a:r>
            <a:endParaRPr dirty="0"/>
          </a:p>
          <a:p>
            <a:pPr marL="285750" marR="0" lvl="0" indent="-215900" algn="l" rtl="0">
              <a:spcBef>
                <a:spcPts val="0"/>
              </a:spcBef>
              <a:spcAft>
                <a:spcPts val="0"/>
              </a:spcAft>
              <a:buClr>
                <a:schemeClr val="dk1"/>
              </a:buClr>
              <a:buSzPts val="1100"/>
              <a:buFont typeface="Arial"/>
              <a:buNone/>
            </a:pPr>
            <a:endParaRPr sz="1100" dirty="0">
              <a:solidFill>
                <a:srgbClr val="434343"/>
              </a:solidFill>
              <a:latin typeface="Open Sans"/>
              <a:ea typeface="Open Sans"/>
              <a:cs typeface="Open Sans"/>
              <a:sym typeface="Open Sans"/>
            </a:endParaRPr>
          </a:p>
          <a:p>
            <a:r>
              <a:rPr lang="pt-BR" sz="1100" b="1" dirty="0">
                <a:solidFill>
                  <a:srgbClr val="434343"/>
                </a:solidFill>
                <a:latin typeface="Open Sans"/>
                <a:ea typeface="Open Sans"/>
                <a:cs typeface="Open Sans"/>
                <a:sym typeface="Open Sans"/>
              </a:rPr>
              <a:t>Com Elevador x Preço de arrendamento do imóvel</a:t>
            </a:r>
            <a:endParaRPr dirty="0"/>
          </a:p>
          <a:p>
            <a:pPr marL="285750" marR="0" lvl="0" indent="-285750" algn="l" rtl="0">
              <a:spcBef>
                <a:spcPts val="0"/>
              </a:spcBef>
              <a:spcAft>
                <a:spcPts val="0"/>
              </a:spcAft>
              <a:buClr>
                <a:srgbClr val="434343"/>
              </a:buClr>
              <a:buSzPts val="1100"/>
              <a:buFont typeface="Arial"/>
              <a:buChar char="•"/>
            </a:pPr>
            <a:r>
              <a:rPr lang="en-US" sz="1100" dirty="0" err="1">
                <a:solidFill>
                  <a:srgbClr val="434343"/>
                </a:solidFill>
                <a:latin typeface="Open Sans"/>
                <a:ea typeface="Open Sans"/>
                <a:cs typeface="Open Sans"/>
                <a:sym typeface="Open Sans"/>
              </a:rPr>
              <a:t>Temos</a:t>
            </a:r>
            <a:r>
              <a:rPr lang="en-US" sz="1100" dirty="0">
                <a:solidFill>
                  <a:srgbClr val="434343"/>
                </a:solidFill>
                <a:latin typeface="Open Sans"/>
                <a:ea typeface="Open Sans"/>
                <a:cs typeface="Open Sans"/>
                <a:sym typeface="Open Sans"/>
              </a:rPr>
              <a:t> um </a:t>
            </a:r>
            <a:r>
              <a:rPr lang="en-US" sz="1100" dirty="0" err="1">
                <a:solidFill>
                  <a:srgbClr val="434343"/>
                </a:solidFill>
                <a:latin typeface="Open Sans"/>
                <a:ea typeface="Open Sans"/>
                <a:cs typeface="Open Sans"/>
                <a:sym typeface="Open Sans"/>
              </a:rPr>
              <a:t>leve</a:t>
            </a:r>
            <a:r>
              <a:rPr lang="en-US" sz="1100" dirty="0">
                <a:solidFill>
                  <a:srgbClr val="434343"/>
                </a:solidFill>
                <a:latin typeface="Open Sans"/>
                <a:ea typeface="Open Sans"/>
                <a:cs typeface="Open Sans"/>
                <a:sym typeface="Open Sans"/>
              </a:rPr>
              <a:t> </a:t>
            </a:r>
            <a:r>
              <a:rPr lang="en-US" sz="1100" dirty="0" err="1">
                <a:solidFill>
                  <a:srgbClr val="434343"/>
                </a:solidFill>
                <a:latin typeface="Open Sans"/>
                <a:ea typeface="Open Sans"/>
                <a:cs typeface="Open Sans"/>
                <a:sym typeface="Open Sans"/>
              </a:rPr>
              <a:t>aumento</a:t>
            </a:r>
            <a:r>
              <a:rPr lang="en-US" sz="1100" dirty="0">
                <a:solidFill>
                  <a:srgbClr val="434343"/>
                </a:solidFill>
                <a:latin typeface="Open Sans"/>
                <a:ea typeface="Open Sans"/>
                <a:cs typeface="Open Sans"/>
                <a:sym typeface="Open Sans"/>
              </a:rPr>
              <a:t> no valor do </a:t>
            </a:r>
            <a:r>
              <a:rPr lang="en-US" sz="1100" dirty="0" err="1">
                <a:solidFill>
                  <a:srgbClr val="434343"/>
                </a:solidFill>
                <a:latin typeface="Open Sans"/>
                <a:ea typeface="Open Sans"/>
                <a:cs typeface="Open Sans"/>
                <a:sym typeface="Open Sans"/>
              </a:rPr>
              <a:t>arrendamento</a:t>
            </a:r>
            <a:r>
              <a:rPr lang="en-US" sz="1100" dirty="0">
                <a:solidFill>
                  <a:srgbClr val="434343"/>
                </a:solidFill>
                <a:latin typeface="Open Sans"/>
                <a:ea typeface="Open Sans"/>
                <a:cs typeface="Open Sans"/>
                <a:sym typeface="Open Sans"/>
              </a:rPr>
              <a:t> para </a:t>
            </a:r>
            <a:r>
              <a:rPr lang="en-US" sz="1100" dirty="0" err="1">
                <a:solidFill>
                  <a:srgbClr val="434343"/>
                </a:solidFill>
                <a:latin typeface="Open Sans"/>
                <a:ea typeface="Open Sans"/>
                <a:cs typeface="Open Sans"/>
                <a:sym typeface="Open Sans"/>
              </a:rPr>
              <a:t>imoveis</a:t>
            </a:r>
            <a:r>
              <a:rPr lang="en-US" sz="1100" dirty="0">
                <a:solidFill>
                  <a:srgbClr val="434343"/>
                </a:solidFill>
                <a:latin typeface="Open Sans"/>
                <a:ea typeface="Open Sans"/>
                <a:cs typeface="Open Sans"/>
                <a:sym typeface="Open Sans"/>
              </a:rPr>
              <a:t> </a:t>
            </a:r>
            <a:r>
              <a:rPr lang="en-US" sz="1100" dirty="0" err="1">
                <a:solidFill>
                  <a:srgbClr val="434343"/>
                </a:solidFill>
                <a:latin typeface="Open Sans"/>
                <a:ea typeface="Open Sans"/>
                <a:cs typeface="Open Sans"/>
                <a:sym typeface="Open Sans"/>
              </a:rPr>
              <a:t>marcados</a:t>
            </a:r>
            <a:r>
              <a:rPr lang="en-US" sz="1100" dirty="0">
                <a:solidFill>
                  <a:srgbClr val="434343"/>
                </a:solidFill>
                <a:latin typeface="Open Sans"/>
                <a:ea typeface="Open Sans"/>
                <a:cs typeface="Open Sans"/>
                <a:sym typeface="Open Sans"/>
              </a:rPr>
              <a:t> com </a:t>
            </a:r>
            <a:r>
              <a:rPr lang="en-US" sz="1100" dirty="0" err="1">
                <a:solidFill>
                  <a:srgbClr val="434343"/>
                </a:solidFill>
                <a:latin typeface="Open Sans"/>
                <a:ea typeface="Open Sans"/>
                <a:cs typeface="Open Sans"/>
                <a:sym typeface="Open Sans"/>
              </a:rPr>
              <a:t>opção</a:t>
            </a:r>
            <a:r>
              <a:rPr lang="en-US" sz="1100" dirty="0">
                <a:solidFill>
                  <a:srgbClr val="434343"/>
                </a:solidFill>
                <a:latin typeface="Open Sans"/>
                <a:ea typeface="Open Sans"/>
                <a:cs typeface="Open Sans"/>
                <a:sym typeface="Open Sans"/>
              </a:rPr>
              <a:t> de </a:t>
            </a:r>
            <a:r>
              <a:rPr lang="en-US" sz="1100" dirty="0" err="1">
                <a:solidFill>
                  <a:srgbClr val="434343"/>
                </a:solidFill>
                <a:latin typeface="Open Sans"/>
                <a:ea typeface="Open Sans"/>
                <a:cs typeface="Open Sans"/>
                <a:sym typeface="Open Sans"/>
              </a:rPr>
              <a:t>elevador</a:t>
            </a:r>
            <a:endParaRPr dirty="0"/>
          </a:p>
          <a:p>
            <a:pPr marL="285750" marR="0" lvl="0" indent="-215900" algn="l" rtl="0">
              <a:spcBef>
                <a:spcPts val="0"/>
              </a:spcBef>
              <a:spcAft>
                <a:spcPts val="0"/>
              </a:spcAft>
              <a:buClr>
                <a:schemeClr val="dk1"/>
              </a:buClr>
              <a:buSzPts val="1100"/>
              <a:buFont typeface="Arial"/>
              <a:buNone/>
            </a:pPr>
            <a:endParaRPr sz="1100" dirty="0">
              <a:solidFill>
                <a:srgbClr val="434343"/>
              </a:solidFill>
              <a:latin typeface="Open Sans"/>
              <a:ea typeface="Open Sans"/>
              <a:cs typeface="Open Sans"/>
              <a:sym typeface="Open Sans"/>
            </a:endParaRPr>
          </a:p>
          <a:p>
            <a:r>
              <a:rPr lang="pt-BR" sz="1100" b="1" dirty="0">
                <a:solidFill>
                  <a:srgbClr val="434343"/>
                </a:solidFill>
                <a:latin typeface="Open Sans"/>
                <a:ea typeface="Open Sans"/>
                <a:cs typeface="Open Sans"/>
                <a:sym typeface="Open Sans"/>
              </a:rPr>
              <a:t>Estacionamento x Preço de arrendamento do imóvel</a:t>
            </a:r>
            <a:endParaRPr lang="pt-BR" sz="1100" dirty="0"/>
          </a:p>
          <a:p>
            <a:pPr marL="285750" marR="0" lvl="0" indent="-285750" algn="l" rtl="0">
              <a:spcBef>
                <a:spcPts val="0"/>
              </a:spcBef>
              <a:spcAft>
                <a:spcPts val="0"/>
              </a:spcAft>
              <a:buClr>
                <a:srgbClr val="434343"/>
              </a:buClr>
              <a:buSzPts val="1100"/>
              <a:buFont typeface="Arial"/>
              <a:buChar char="•"/>
            </a:pPr>
            <a:r>
              <a:rPr lang="en-US" sz="1100" dirty="0">
                <a:solidFill>
                  <a:srgbClr val="434343"/>
                </a:solidFill>
                <a:latin typeface="Open Sans"/>
                <a:ea typeface="Open Sans"/>
                <a:cs typeface="Open Sans"/>
                <a:sym typeface="Open Sans"/>
              </a:rPr>
              <a:t>Não </a:t>
            </a:r>
            <a:r>
              <a:rPr lang="en-US" sz="1100" dirty="0" err="1">
                <a:solidFill>
                  <a:srgbClr val="434343"/>
                </a:solidFill>
                <a:latin typeface="Open Sans"/>
                <a:ea typeface="Open Sans"/>
                <a:cs typeface="Open Sans"/>
                <a:sym typeface="Open Sans"/>
              </a:rPr>
              <a:t>parece</a:t>
            </a:r>
            <a:r>
              <a:rPr lang="en-US" sz="1100" dirty="0">
                <a:solidFill>
                  <a:srgbClr val="434343"/>
                </a:solidFill>
                <a:latin typeface="Open Sans"/>
                <a:ea typeface="Open Sans"/>
                <a:cs typeface="Open Sans"/>
                <a:sym typeface="Open Sans"/>
              </a:rPr>
              <a:t> </a:t>
            </a:r>
            <a:r>
              <a:rPr lang="en-US" sz="1100" dirty="0" err="1">
                <a:solidFill>
                  <a:srgbClr val="434343"/>
                </a:solidFill>
                <a:latin typeface="Open Sans"/>
                <a:ea typeface="Open Sans"/>
                <a:cs typeface="Open Sans"/>
                <a:sym typeface="Open Sans"/>
              </a:rPr>
              <a:t>influenciar</a:t>
            </a:r>
            <a:r>
              <a:rPr lang="en-US" sz="1100" dirty="0">
                <a:solidFill>
                  <a:srgbClr val="434343"/>
                </a:solidFill>
                <a:latin typeface="Open Sans"/>
                <a:ea typeface="Open Sans"/>
                <a:cs typeface="Open Sans"/>
                <a:sym typeface="Open Sans"/>
              </a:rPr>
              <a:t> </a:t>
            </a:r>
            <a:r>
              <a:rPr lang="en-US" sz="1100" dirty="0" err="1">
                <a:solidFill>
                  <a:srgbClr val="434343"/>
                </a:solidFill>
                <a:latin typeface="Open Sans"/>
                <a:ea typeface="Open Sans"/>
                <a:cs typeface="Open Sans"/>
                <a:sym typeface="Open Sans"/>
              </a:rPr>
              <a:t>na</a:t>
            </a:r>
            <a:r>
              <a:rPr lang="en-US" sz="1100" dirty="0">
                <a:solidFill>
                  <a:srgbClr val="434343"/>
                </a:solidFill>
                <a:latin typeface="Open Sans"/>
                <a:ea typeface="Open Sans"/>
                <a:cs typeface="Open Sans"/>
                <a:sym typeface="Open Sans"/>
              </a:rPr>
              <a:t> media do valor do </a:t>
            </a:r>
            <a:r>
              <a:rPr lang="en-US" sz="1100" dirty="0" err="1">
                <a:solidFill>
                  <a:srgbClr val="434343"/>
                </a:solidFill>
                <a:latin typeface="Open Sans"/>
                <a:ea typeface="Open Sans"/>
                <a:cs typeface="Open Sans"/>
                <a:sym typeface="Open Sans"/>
              </a:rPr>
              <a:t>arrendamento</a:t>
            </a:r>
            <a:endParaRPr lang="en-US" sz="1100" dirty="0">
              <a:solidFill>
                <a:srgbClr val="434343"/>
              </a:solidFill>
              <a:latin typeface="Open Sans"/>
              <a:ea typeface="Open Sans"/>
              <a:cs typeface="Open Sans"/>
              <a:sym typeface="Open Sans"/>
            </a:endParaRPr>
          </a:p>
          <a:p>
            <a:pPr marL="0" marR="0" lvl="0" indent="0" algn="l" rtl="0">
              <a:spcBef>
                <a:spcPts val="0"/>
              </a:spcBef>
              <a:spcAft>
                <a:spcPts val="0"/>
              </a:spcAft>
              <a:buNone/>
            </a:pPr>
            <a:endParaRPr sz="1200" dirty="0">
              <a:solidFill>
                <a:srgbClr val="434343"/>
              </a:solidFill>
              <a:latin typeface="Open Sans"/>
              <a:ea typeface="Open Sans"/>
              <a:cs typeface="Open Sans"/>
              <a:sym typeface="Open Sans"/>
            </a:endParaRPr>
          </a:p>
          <a:p>
            <a:pPr marL="0" marR="0" lvl="0" indent="0" algn="l" rtl="0">
              <a:spcBef>
                <a:spcPts val="0"/>
              </a:spcBef>
              <a:spcAft>
                <a:spcPts val="0"/>
              </a:spcAft>
              <a:buNone/>
            </a:pPr>
            <a:endParaRPr sz="1200" dirty="0">
              <a:solidFill>
                <a:srgbClr val="434343"/>
              </a:solidFill>
              <a:latin typeface="Open Sans"/>
              <a:ea typeface="Open Sans"/>
              <a:cs typeface="Open Sans"/>
              <a:sym typeface="Open Sans"/>
            </a:endParaRPr>
          </a:p>
          <a:p>
            <a:pPr marL="285750" marR="0" lvl="0" indent="-196850" algn="l" rtl="0">
              <a:spcBef>
                <a:spcPts val="0"/>
              </a:spcBef>
              <a:spcAft>
                <a:spcPts val="0"/>
              </a:spcAft>
              <a:buClr>
                <a:schemeClr val="dk1"/>
              </a:buClr>
              <a:buSzPts val="1400"/>
              <a:buFont typeface="Arial"/>
              <a:buNone/>
            </a:pPr>
            <a:endParaRPr sz="1400" dirty="0">
              <a:solidFill>
                <a:srgbClr val="434343"/>
              </a:solidFill>
              <a:latin typeface="Open Sans"/>
              <a:ea typeface="Open Sans"/>
              <a:cs typeface="Open Sans"/>
              <a:sym typeface="Open Sans"/>
            </a:endParaRPr>
          </a:p>
          <a:p>
            <a:pPr marL="285750" marR="0" lvl="0" indent="-184150" algn="l" rtl="0">
              <a:spcBef>
                <a:spcPts val="0"/>
              </a:spcBef>
              <a:spcAft>
                <a:spcPts val="0"/>
              </a:spcAft>
              <a:buClr>
                <a:schemeClr val="dk1"/>
              </a:buClr>
              <a:buSzPts val="1600"/>
              <a:buFont typeface="Arial"/>
              <a:buNone/>
            </a:pPr>
            <a:endParaRPr sz="1600" dirty="0">
              <a:solidFill>
                <a:srgbClr val="434343"/>
              </a:solidFill>
              <a:latin typeface="Open Sans"/>
              <a:ea typeface="Open Sans"/>
              <a:cs typeface="Open Sans"/>
              <a:sym typeface="Open Sans"/>
            </a:endParaRPr>
          </a:p>
          <a:p>
            <a:pPr marL="0" marR="0" lvl="0" indent="0" algn="l" rtl="0">
              <a:spcBef>
                <a:spcPts val="0"/>
              </a:spcBef>
              <a:spcAft>
                <a:spcPts val="0"/>
              </a:spcAft>
              <a:buNone/>
            </a:pPr>
            <a:endParaRPr sz="1600" dirty="0">
              <a:solidFill>
                <a:srgbClr val="434343"/>
              </a:solidFill>
              <a:latin typeface="Open Sans"/>
              <a:ea typeface="Open Sans"/>
              <a:cs typeface="Open Sans"/>
              <a:sym typeface="Open Sans"/>
            </a:endParaRPr>
          </a:p>
          <a:p>
            <a:pPr marL="285750" marR="0" lvl="0" indent="-184150" algn="l" rtl="0">
              <a:spcBef>
                <a:spcPts val="0"/>
              </a:spcBef>
              <a:spcAft>
                <a:spcPts val="0"/>
              </a:spcAft>
              <a:buClr>
                <a:schemeClr val="dk1"/>
              </a:buClr>
              <a:buSzPts val="1600"/>
              <a:buFont typeface="Arial"/>
              <a:buNone/>
            </a:pPr>
            <a:endParaRPr sz="1600" dirty="0">
              <a:solidFill>
                <a:srgbClr val="434343"/>
              </a:solidFill>
              <a:latin typeface="Open Sans"/>
              <a:ea typeface="Open Sans"/>
              <a:cs typeface="Open Sans"/>
              <a:sym typeface="Open Sans"/>
            </a:endParaRPr>
          </a:p>
          <a:p>
            <a:pPr marL="285750" marR="0" lvl="0" indent="-184150" algn="just" rtl="0">
              <a:lnSpc>
                <a:spcPct val="100000"/>
              </a:lnSpc>
              <a:spcBef>
                <a:spcPts val="0"/>
              </a:spcBef>
              <a:spcAft>
                <a:spcPts val="0"/>
              </a:spcAft>
              <a:buClr>
                <a:schemeClr val="dk1"/>
              </a:buClr>
              <a:buSzPts val="1600"/>
              <a:buFont typeface="Arial"/>
              <a:buNone/>
            </a:pPr>
            <a:endParaRPr sz="1600" dirty="0">
              <a:solidFill>
                <a:srgbClr val="434343"/>
              </a:solidFill>
              <a:latin typeface="Open Sans"/>
              <a:ea typeface="Open Sans"/>
              <a:cs typeface="Open Sans"/>
              <a:sym typeface="Open Sans"/>
            </a:endParaRPr>
          </a:p>
          <a:p>
            <a:pPr marL="0" marR="0" lvl="0" indent="0" algn="just" rtl="0">
              <a:lnSpc>
                <a:spcPct val="100000"/>
              </a:lnSpc>
              <a:spcBef>
                <a:spcPts val="0"/>
              </a:spcBef>
              <a:spcAft>
                <a:spcPts val="0"/>
              </a:spcAft>
              <a:buClr>
                <a:schemeClr val="dk1"/>
              </a:buClr>
              <a:buSzPts val="1600"/>
              <a:buFont typeface="Calibri"/>
              <a:buNone/>
            </a:pPr>
            <a:endParaRPr sz="1600" dirty="0">
              <a:solidFill>
                <a:srgbClr val="434343"/>
              </a:solidFill>
              <a:latin typeface="Open Sans"/>
              <a:ea typeface="Open Sans"/>
              <a:cs typeface="Open Sans"/>
              <a:sym typeface="Open Sans"/>
            </a:endParaRPr>
          </a:p>
        </p:txBody>
      </p:sp>
      <p:grpSp>
        <p:nvGrpSpPr>
          <p:cNvPr id="42" name="Google Shape;515;p23">
            <a:extLst>
              <a:ext uri="{FF2B5EF4-FFF2-40B4-BE49-F238E27FC236}">
                <a16:creationId xmlns:a16="http://schemas.microsoft.com/office/drawing/2014/main" id="{4757B6A9-9E7C-B85F-D509-6D4B61BD8EB0}"/>
              </a:ext>
            </a:extLst>
          </p:cNvPr>
          <p:cNvGrpSpPr/>
          <p:nvPr/>
        </p:nvGrpSpPr>
        <p:grpSpPr>
          <a:xfrm>
            <a:off x="-33445" y="0"/>
            <a:ext cx="3445568" cy="6858002"/>
            <a:chOff x="0" y="0"/>
            <a:chExt cx="3445566" cy="6858001"/>
          </a:xfrm>
        </p:grpSpPr>
        <p:sp>
          <p:nvSpPr>
            <p:cNvPr id="43" name="Google Shape;516;p23">
              <a:extLst>
                <a:ext uri="{FF2B5EF4-FFF2-40B4-BE49-F238E27FC236}">
                  <a16:creationId xmlns:a16="http://schemas.microsoft.com/office/drawing/2014/main" id="{63013867-C6AD-C521-9C52-5FC29D4D138C}"/>
                </a:ext>
              </a:extLst>
            </p:cNvPr>
            <p:cNvSpPr/>
            <p:nvPr/>
          </p:nvSpPr>
          <p:spPr>
            <a:xfrm>
              <a:off x="0" y="0"/>
              <a:ext cx="3445566" cy="68580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44" name="Google Shape;517;p23" descr="Google Shape;198;p28">
              <a:extLst>
                <a:ext uri="{FF2B5EF4-FFF2-40B4-BE49-F238E27FC236}">
                  <a16:creationId xmlns:a16="http://schemas.microsoft.com/office/drawing/2014/main" id="{EB55827B-A6D6-9427-5205-A5C037194F68}"/>
                </a:ext>
              </a:extLst>
            </p:cNvPr>
            <p:cNvPicPr preferRelativeResize="0"/>
            <p:nvPr/>
          </p:nvPicPr>
          <p:blipFill rotWithShape="1">
            <a:blip r:embed="rId2">
              <a:alphaModFix/>
            </a:blip>
            <a:srcRect/>
            <a:stretch/>
          </p:blipFill>
          <p:spPr>
            <a:xfrm flipH="1">
              <a:off x="1085430" y="5043720"/>
              <a:ext cx="2360136" cy="1814281"/>
            </a:xfrm>
            <a:prstGeom prst="rect">
              <a:avLst/>
            </a:prstGeom>
            <a:noFill/>
            <a:ln>
              <a:noFill/>
            </a:ln>
          </p:spPr>
        </p:pic>
      </p:grpSp>
      <p:sp>
        <p:nvSpPr>
          <p:cNvPr id="45" name="Google Shape;518;p23">
            <a:extLst>
              <a:ext uri="{FF2B5EF4-FFF2-40B4-BE49-F238E27FC236}">
                <a16:creationId xmlns:a16="http://schemas.microsoft.com/office/drawing/2014/main" id="{EE8F74B7-9155-3E9A-FF15-89D8B91C7CA1}"/>
              </a:ext>
            </a:extLst>
          </p:cNvPr>
          <p:cNvSpPr txBox="1"/>
          <p:nvPr/>
        </p:nvSpPr>
        <p:spPr>
          <a:xfrm>
            <a:off x="45726" y="4471659"/>
            <a:ext cx="3354116" cy="713235"/>
          </a:xfrm>
          <a:prstGeom prst="rect">
            <a:avLst/>
          </a:prstGeom>
          <a:noFill/>
          <a:ln>
            <a:noFill/>
          </a:ln>
        </p:spPr>
        <p:txBody>
          <a:bodyPr spcFirstLastPara="1" wrap="square" lIns="45675" tIns="45675" rIns="45675" bIns="45675" anchor="ctr" anchorCtr="0">
            <a:normAutofit/>
          </a:bodyPr>
          <a:lstStyle/>
          <a:p>
            <a:pPr marL="0" marR="0" lvl="0" indent="0" algn="ctr" rtl="0">
              <a:spcBef>
                <a:spcPts val="0"/>
              </a:spcBef>
              <a:spcAft>
                <a:spcPts val="0"/>
              </a:spcAft>
              <a:buNone/>
            </a:pPr>
            <a:endParaRPr sz="2400" b="1">
              <a:solidFill>
                <a:srgbClr val="FFFFFF"/>
              </a:solidFill>
              <a:latin typeface="Open Sans"/>
              <a:ea typeface="Open Sans"/>
              <a:cs typeface="Open Sans"/>
              <a:sym typeface="Open Sans"/>
            </a:endParaRPr>
          </a:p>
        </p:txBody>
      </p:sp>
      <p:sp>
        <p:nvSpPr>
          <p:cNvPr id="50" name="Google Shape;521;p23">
            <a:extLst>
              <a:ext uri="{FF2B5EF4-FFF2-40B4-BE49-F238E27FC236}">
                <a16:creationId xmlns:a16="http://schemas.microsoft.com/office/drawing/2014/main" id="{3C660A31-103D-9DB1-D5DC-8E4792B366A3}"/>
              </a:ext>
            </a:extLst>
          </p:cNvPr>
          <p:cNvSpPr txBox="1"/>
          <p:nvPr/>
        </p:nvSpPr>
        <p:spPr>
          <a:xfrm>
            <a:off x="3588482" y="314551"/>
            <a:ext cx="6624736" cy="713234"/>
          </a:xfrm>
          <a:prstGeom prst="rect">
            <a:avLst/>
          </a:prstGeom>
          <a:noFill/>
          <a:ln>
            <a:noFill/>
          </a:ln>
        </p:spPr>
        <p:txBody>
          <a:bodyPr spcFirstLastPara="1" wrap="square" lIns="91425" tIns="45700" rIns="91425" bIns="45700" anchor="ctr" anchorCtr="0">
            <a:normAutofit fontScale="85000" lnSpcReduction="20000"/>
          </a:bodyPr>
          <a:lstStyle/>
          <a:p>
            <a:pPr marL="0" marR="0" lvl="0" indent="0" algn="l" rtl="0">
              <a:spcBef>
                <a:spcPts val="0"/>
              </a:spcBef>
              <a:spcAft>
                <a:spcPts val="0"/>
              </a:spcAft>
              <a:buClr>
                <a:srgbClr val="02BAB1"/>
              </a:buClr>
              <a:buSzPct val="100000"/>
              <a:buFont typeface="Poppins"/>
              <a:buNone/>
            </a:pPr>
            <a:r>
              <a:rPr lang="pt-BR" sz="2400" dirty="0">
                <a:solidFill>
                  <a:srgbClr val="02BAB1"/>
                </a:solidFill>
                <a:latin typeface="Poppins"/>
                <a:ea typeface="Poppins"/>
                <a:cs typeface="Poppins"/>
                <a:sym typeface="Poppins"/>
              </a:rPr>
              <a:t>4.3.1. Análise Exploratória – Bivariada Quanti x </a:t>
            </a:r>
            <a:r>
              <a:rPr lang="pt-BR" sz="2400" dirty="0" err="1">
                <a:solidFill>
                  <a:srgbClr val="02BAB1"/>
                </a:solidFill>
                <a:latin typeface="Poppins"/>
                <a:ea typeface="Poppins"/>
                <a:cs typeface="Poppins"/>
                <a:sym typeface="Poppins"/>
              </a:rPr>
              <a:t>Quali</a:t>
            </a:r>
            <a:endParaRPr sz="2400" dirty="0">
              <a:solidFill>
                <a:srgbClr val="02BAB1"/>
              </a:solidFill>
              <a:latin typeface="Poppins"/>
              <a:ea typeface="Poppins"/>
              <a:cs typeface="Poppins"/>
              <a:sym typeface="Poppins"/>
            </a:endParaRPr>
          </a:p>
          <a:p>
            <a:pPr marL="0" marR="0" lvl="0" indent="0" algn="l" rtl="0">
              <a:spcBef>
                <a:spcPts val="0"/>
              </a:spcBef>
              <a:spcAft>
                <a:spcPts val="0"/>
              </a:spcAft>
              <a:buClr>
                <a:srgbClr val="02BAB1"/>
              </a:buClr>
              <a:buSzPct val="100000"/>
              <a:buFont typeface="Poppins"/>
              <a:buNone/>
            </a:pPr>
            <a:r>
              <a:rPr lang="pt-BR" sz="1100" dirty="0">
                <a:solidFill>
                  <a:srgbClr val="02BAB1"/>
                </a:solidFill>
                <a:latin typeface="Poppins"/>
                <a:ea typeface="Poppins"/>
                <a:cs typeface="Poppins"/>
                <a:sym typeface="Poppins"/>
              </a:rPr>
              <a:t>           </a:t>
            </a:r>
            <a:endParaRPr dirty="0"/>
          </a:p>
        </p:txBody>
      </p:sp>
      <p:sp>
        <p:nvSpPr>
          <p:cNvPr id="51" name="Google Shape;522;p23">
            <a:extLst>
              <a:ext uri="{FF2B5EF4-FFF2-40B4-BE49-F238E27FC236}">
                <a16:creationId xmlns:a16="http://schemas.microsoft.com/office/drawing/2014/main" id="{C5123669-3158-7064-AE75-698EC79C7B10}"/>
              </a:ext>
            </a:extLst>
          </p:cNvPr>
          <p:cNvSpPr/>
          <p:nvPr/>
        </p:nvSpPr>
        <p:spPr>
          <a:xfrm>
            <a:off x="372332" y="3613409"/>
            <a:ext cx="2669007"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b="1">
              <a:solidFill>
                <a:srgbClr val="434343"/>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pt-BR" sz="2800" b="1">
                <a:solidFill>
                  <a:schemeClr val="lt1"/>
                </a:solidFill>
                <a:latin typeface="Open Sans"/>
                <a:ea typeface="Open Sans"/>
                <a:cs typeface="Open Sans"/>
                <a:sym typeface="Open Sans"/>
              </a:rPr>
              <a:t>Bivariada</a:t>
            </a:r>
            <a:endParaRPr sz="1400" b="1">
              <a:solidFill>
                <a:schemeClr val="lt1"/>
              </a:solidFill>
              <a:latin typeface="Open Sans"/>
              <a:ea typeface="Open Sans"/>
              <a:cs typeface="Open Sans"/>
              <a:sym typeface="Open Sans"/>
            </a:endParaRPr>
          </a:p>
        </p:txBody>
      </p:sp>
      <p:pic>
        <p:nvPicPr>
          <p:cNvPr id="52" name="Google Shape;523;p23">
            <a:extLst>
              <a:ext uri="{FF2B5EF4-FFF2-40B4-BE49-F238E27FC236}">
                <a16:creationId xmlns:a16="http://schemas.microsoft.com/office/drawing/2014/main" id="{650A0779-0123-47BA-3F0E-6E3D5D8F4703}"/>
              </a:ext>
            </a:extLst>
          </p:cNvPr>
          <p:cNvPicPr preferRelativeResize="0"/>
          <p:nvPr/>
        </p:nvPicPr>
        <p:blipFill rotWithShape="1">
          <a:blip r:embed="rId4">
            <a:alphaModFix/>
          </a:blip>
          <a:srcRect/>
          <a:stretch/>
        </p:blipFill>
        <p:spPr>
          <a:xfrm>
            <a:off x="-9659" y="1673106"/>
            <a:ext cx="3432990" cy="1247984"/>
          </a:xfrm>
          <a:prstGeom prst="rect">
            <a:avLst/>
          </a:prstGeom>
          <a:noFill/>
          <a:ln>
            <a:noFill/>
          </a:ln>
        </p:spPr>
      </p:pic>
    </p:spTree>
    <p:extLst>
      <p:ext uri="{BB962C8B-B14F-4D97-AF65-F5344CB8AC3E}">
        <p14:creationId xmlns:p14="http://schemas.microsoft.com/office/powerpoint/2010/main" val="3065511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8967" y="1118712"/>
            <a:ext cx="9961332" cy="4788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43856"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39</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8602" y="4727252"/>
            <a:ext cx="2628806" cy="2116755"/>
          </a:xfrm>
          <a:prstGeom prst="rect">
            <a:avLst/>
          </a:prstGeom>
          <a:noFill/>
          <a:ln>
            <a:noFill/>
          </a:ln>
        </p:spPr>
      </p:pic>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9" name="CaixaDeTexto 18">
            <a:extLst>
              <a:ext uri="{FF2B5EF4-FFF2-40B4-BE49-F238E27FC236}">
                <a16:creationId xmlns:a16="http://schemas.microsoft.com/office/drawing/2014/main" id="{CB3D7212-EC7E-4238-8717-3F016530E6D3}"/>
              </a:ext>
            </a:extLst>
          </p:cNvPr>
          <p:cNvSpPr txBox="1"/>
          <p:nvPr/>
        </p:nvSpPr>
        <p:spPr>
          <a:xfrm>
            <a:off x="359999" y="1194072"/>
            <a:ext cx="9049801" cy="307777"/>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dirty="0">
                <a:solidFill>
                  <a:srgbClr val="434343"/>
                </a:solidFill>
                <a:latin typeface="Open Sans" panose="020B0604020202020204"/>
              </a:rPr>
              <a:t>Após as remoções, a base de dados final apresenta </a:t>
            </a:r>
            <a:r>
              <a:rPr lang="pt-BR" sz="1400" b="1" dirty="0">
                <a:solidFill>
                  <a:srgbClr val="434343"/>
                </a:solidFill>
                <a:latin typeface="Open Sans" panose="020B0604020202020204"/>
              </a:rPr>
              <a:t>18 variáveis explicativas </a:t>
            </a:r>
            <a:r>
              <a:rPr lang="pt-BR" sz="1400" dirty="0">
                <a:solidFill>
                  <a:srgbClr val="434343"/>
                </a:solidFill>
                <a:latin typeface="Open Sans" panose="020B0604020202020204"/>
              </a:rPr>
              <a:t>e a </a:t>
            </a:r>
            <a:r>
              <a:rPr lang="pt-BR" sz="1400" b="1" dirty="0">
                <a:solidFill>
                  <a:srgbClr val="434343"/>
                </a:solidFill>
                <a:latin typeface="Open Sans" panose="020B0604020202020204"/>
              </a:rPr>
              <a:t>variável resposta</a:t>
            </a:r>
            <a:r>
              <a:rPr lang="pt-BR" sz="1400" dirty="0">
                <a:solidFill>
                  <a:srgbClr val="434343"/>
                </a:solidFill>
                <a:latin typeface="Open Sans" panose="020B0604020202020204"/>
              </a:rPr>
              <a:t>. </a:t>
            </a:r>
          </a:p>
        </p:txBody>
      </p:sp>
      <p:sp>
        <p:nvSpPr>
          <p:cNvPr id="21" name="Espaço Reservado para Data 5">
            <a:extLst>
              <a:ext uri="{FF2B5EF4-FFF2-40B4-BE49-F238E27FC236}">
                <a16:creationId xmlns:a16="http://schemas.microsoft.com/office/drawing/2014/main" id="{51012455-C88E-4BA1-B3B6-1C38C3207CB0}"/>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33" name="Title Placeholder 1">
            <a:extLst>
              <a:ext uri="{FF2B5EF4-FFF2-40B4-BE49-F238E27FC236}">
                <a16:creationId xmlns:a16="http://schemas.microsoft.com/office/drawing/2014/main" id="{06E4C553-9183-44D3-92CA-FA79F930844E}"/>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4.iv. </a:t>
            </a:r>
            <a:r>
              <a:rPr lang="en-US" dirty="0" err="1">
                <a:solidFill>
                  <a:srgbClr val="434343"/>
                </a:solidFill>
                <a:latin typeface="Open Sans" panose="020B0604020202020204" charset="0"/>
                <a:ea typeface="Open Sans" panose="020B0604020202020204" charset="0"/>
                <a:cs typeface="Open Sans" panose="020B0604020202020204" charset="0"/>
              </a:rPr>
              <a:t>Principais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Variáveis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 | </a:t>
            </a:r>
            <a:r>
              <a:rPr lang="en-US" sz="1100" dirty="0">
                <a:solidFill>
                  <a:srgbClr val="434343"/>
                </a:solidFill>
                <a:latin typeface="Open Sans" panose="020B0604020202020204" charset="0"/>
                <a:ea typeface="Open Sans" panose="020B0604020202020204" charset="0"/>
                <a:cs typeface="Open Sans" panose="020B0604020202020204" charset="0"/>
              </a:rPr>
              <a:t>UNIVARIADA</a:t>
            </a:r>
          </a:p>
        </p:txBody>
      </p:sp>
      <p:sp>
        <p:nvSpPr>
          <p:cNvPr id="2" name="Google Shape;115;p18">
            <a:extLst>
              <a:ext uri="{FF2B5EF4-FFF2-40B4-BE49-F238E27FC236}">
                <a16:creationId xmlns:a16="http://schemas.microsoft.com/office/drawing/2014/main" id="{C7AD3D73-2345-85CE-6E89-8FED58A3E010}"/>
              </a:ext>
            </a:extLst>
          </p:cNvPr>
          <p:cNvSpPr txBox="1"/>
          <p:nvPr/>
        </p:nvSpPr>
        <p:spPr>
          <a:xfrm>
            <a:off x="416582" y="3161869"/>
            <a:ext cx="1528215" cy="1698494"/>
          </a:xfrm>
          <a:prstGeom prst="rect">
            <a:avLst/>
          </a:prstGeom>
          <a:noFill/>
          <a:ln>
            <a:noFill/>
          </a:ln>
        </p:spPr>
        <p:txBody>
          <a:bodyPr spcFirstLastPara="1" wrap="square" lIns="91425" tIns="91425" rIns="91425" bIns="91425" anchor="t" anchorCtr="0">
            <a:noAutofit/>
          </a:bodyPr>
          <a:lstStyle/>
          <a:p>
            <a:pPr lvl="0"/>
            <a:r>
              <a:rPr lang="pt-BR" sz="1200" dirty="0">
                <a:solidFill>
                  <a:srgbClr val="434343"/>
                </a:solidFill>
                <a:latin typeface="Open Sans"/>
                <a:ea typeface="Open Sans"/>
                <a:cs typeface="Open Sans"/>
                <a:sym typeface="Open Sans"/>
              </a:rPr>
              <a:t>- Endereço</a:t>
            </a:r>
          </a:p>
          <a:p>
            <a:pPr lvl="0"/>
            <a:r>
              <a:rPr lang="pt-BR" sz="1200" dirty="0">
                <a:solidFill>
                  <a:srgbClr val="434343"/>
                </a:solidFill>
                <a:latin typeface="Open Sans"/>
                <a:ea typeface="Open Sans"/>
                <a:cs typeface="Open Sans"/>
                <a:sym typeface="Open Sans"/>
              </a:rPr>
              <a:t>- Latitude</a:t>
            </a:r>
          </a:p>
          <a:p>
            <a:pPr lvl="0"/>
            <a:r>
              <a:rPr lang="pt-BR" sz="1200" dirty="0">
                <a:solidFill>
                  <a:srgbClr val="434343"/>
                </a:solidFill>
                <a:latin typeface="Open Sans"/>
                <a:ea typeface="Open Sans"/>
                <a:cs typeface="Open Sans"/>
                <a:sym typeface="Open Sans"/>
              </a:rPr>
              <a:t>- Longitude</a:t>
            </a:r>
          </a:p>
          <a:p>
            <a:pPr lvl="0"/>
            <a:r>
              <a:rPr lang="pt-BR" sz="1200" dirty="0">
                <a:solidFill>
                  <a:srgbClr val="434343"/>
                </a:solidFill>
                <a:latin typeface="Open Sans"/>
                <a:ea typeface="Open Sans"/>
                <a:cs typeface="Open Sans"/>
                <a:sym typeface="Open Sans"/>
              </a:rPr>
              <a:t>- Distrito</a:t>
            </a:r>
          </a:p>
        </p:txBody>
      </p:sp>
      <p:sp>
        <p:nvSpPr>
          <p:cNvPr id="3" name="Google Shape;115;p18">
            <a:extLst>
              <a:ext uri="{FF2B5EF4-FFF2-40B4-BE49-F238E27FC236}">
                <a16:creationId xmlns:a16="http://schemas.microsoft.com/office/drawing/2014/main" id="{A331A17A-9B76-8BCD-2E24-426F2DC50E90}"/>
              </a:ext>
            </a:extLst>
          </p:cNvPr>
          <p:cNvSpPr txBox="1"/>
          <p:nvPr/>
        </p:nvSpPr>
        <p:spPr>
          <a:xfrm>
            <a:off x="1884650" y="2767270"/>
            <a:ext cx="2854206" cy="2971542"/>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lang="en-US" sz="1200" b="1" dirty="0">
              <a:solidFill>
                <a:srgbClr val="434343"/>
              </a:solidFill>
              <a:latin typeface="Open Sans"/>
              <a:ea typeface="Open Sans"/>
              <a:cs typeface="Open Sans"/>
              <a:sym typeface="Open Sans"/>
            </a:endParaRP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Area_construida</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Caracteristicas</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Comentarios_adicionados</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Detalhes_Imovel</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dirty="0">
                <a:solidFill>
                  <a:srgbClr val="374151"/>
                </a:solidFill>
                <a:latin typeface="Open Sans" panose="020B0606030504020204" pitchFamily="34" charset="0"/>
                <a:ea typeface="Open Sans" panose="020B0606030504020204" pitchFamily="34" charset="0"/>
                <a:cs typeface="Open Sans" panose="020B0606030504020204" pitchFamily="34" charset="0"/>
              </a:rPr>
              <a:t>- </a:t>
            </a:r>
            <a:r>
              <a:rPr lang="pt-BR" sz="1200" dirty="0" err="1">
                <a:solidFill>
                  <a:srgbClr val="374151"/>
                </a:solidFill>
                <a:latin typeface="Open Sans" panose="020B0606030504020204" pitchFamily="34" charset="0"/>
                <a:ea typeface="Open Sans" panose="020B0606030504020204" pitchFamily="34" charset="0"/>
                <a:cs typeface="Open Sans" panose="020B0606030504020204" pitchFamily="34" charset="0"/>
              </a:rPr>
              <a:t>I</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d_do_imovel</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Indicador_de_Elevador</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Indicador_Imovel_e_recomendado</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Indicador_imovel_esta_em_leilao</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Nome_do_imovel</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Numero_Andar_do_imovel</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Numero_de_Banheiros</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Numero_de_Quartos</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buFont typeface="Arial" panose="020B0604020202020204" pitchFamily="34" charset="0"/>
              <a:buChar char="•"/>
            </a:pPr>
            <a:endParaRPr lang="pt-BR" sz="1200" b="0" i="0" dirty="0">
              <a:solidFill>
                <a:srgbClr val="374151"/>
              </a:solidFill>
              <a:effectLst/>
              <a:latin typeface="Söhne"/>
            </a:endParaRPr>
          </a:p>
          <a:p>
            <a:pPr marL="171450" indent="-171450">
              <a:buFont typeface="Arial" panose="020B0604020202020204" pitchFamily="34" charset="0"/>
              <a:buChar char="•"/>
            </a:pPr>
            <a:endParaRPr lang="pt-BR" sz="1200" dirty="0">
              <a:solidFill>
                <a:srgbClr val="434343"/>
              </a:solidFill>
              <a:latin typeface="Open Sans"/>
              <a:ea typeface="Open Sans"/>
              <a:cs typeface="Open Sans"/>
              <a:sym typeface="Open Sans"/>
            </a:endParaRPr>
          </a:p>
          <a:p>
            <a:pPr marL="171450" lvl="0" indent="-171450">
              <a:buFont typeface="Arial" panose="020B0604020202020204" pitchFamily="34" charset="0"/>
              <a:buChar char="•"/>
            </a:pPr>
            <a:endParaRPr lang="pt-BR" sz="1200" u="sng" dirty="0">
              <a:solidFill>
                <a:srgbClr val="434343"/>
              </a:solidFill>
              <a:latin typeface="Open Sans"/>
              <a:ea typeface="Open Sans"/>
              <a:cs typeface="Open Sans"/>
            </a:endParaRPr>
          </a:p>
          <a:p>
            <a:pPr marL="171450" lvl="0" indent="-171450">
              <a:buFont typeface="Arial" panose="020B0604020202020204" pitchFamily="34" charset="0"/>
              <a:buChar char="•"/>
            </a:pPr>
            <a:endParaRPr lang="pt-BR" sz="1200" dirty="0">
              <a:solidFill>
                <a:srgbClr val="434343"/>
              </a:solidFill>
              <a:latin typeface="Open Sans"/>
              <a:ea typeface="Open Sans"/>
              <a:cs typeface="Open Sans"/>
            </a:endParaRPr>
          </a:p>
          <a:p>
            <a:pPr marL="171450" lvl="0" indent="-171450">
              <a:buFont typeface="Arial" panose="020B0604020202020204" pitchFamily="34" charset="0"/>
              <a:buChar char="•"/>
            </a:pPr>
            <a:endParaRPr lang="pt-BR" sz="1200" dirty="0">
              <a:solidFill>
                <a:srgbClr val="434343"/>
              </a:solidFill>
              <a:latin typeface="Open Sans"/>
              <a:ea typeface="Open Sans"/>
              <a:cs typeface="Open Sans"/>
            </a:endParaRPr>
          </a:p>
          <a:p>
            <a:pPr marL="171450" lvl="0" indent="-171450">
              <a:buFont typeface="Arial" panose="020B0604020202020204" pitchFamily="34" charset="0"/>
              <a:buChar char="•"/>
            </a:pPr>
            <a:endParaRPr lang="pt-BR" sz="1200" dirty="0">
              <a:solidFill>
                <a:srgbClr val="434343"/>
              </a:solidFill>
              <a:latin typeface="Open Sans"/>
              <a:ea typeface="Open Sans"/>
              <a:cs typeface="Open Sans"/>
              <a:sym typeface="Open Sans"/>
            </a:endParaRPr>
          </a:p>
        </p:txBody>
      </p:sp>
      <p:grpSp>
        <p:nvGrpSpPr>
          <p:cNvPr id="4" name="Agrupar 3">
            <a:extLst>
              <a:ext uri="{FF2B5EF4-FFF2-40B4-BE49-F238E27FC236}">
                <a16:creationId xmlns:a16="http://schemas.microsoft.com/office/drawing/2014/main" id="{3B6C40EA-5A07-315F-498C-12F6D970F43A}"/>
              </a:ext>
            </a:extLst>
          </p:cNvPr>
          <p:cNvGrpSpPr/>
          <p:nvPr/>
        </p:nvGrpSpPr>
        <p:grpSpPr>
          <a:xfrm>
            <a:off x="781620" y="2061690"/>
            <a:ext cx="720000" cy="720000"/>
            <a:chOff x="691070" y="1696305"/>
            <a:chExt cx="720000" cy="720000"/>
          </a:xfrm>
        </p:grpSpPr>
        <p:sp>
          <p:nvSpPr>
            <p:cNvPr id="5" name="Elipse 4">
              <a:extLst>
                <a:ext uri="{FF2B5EF4-FFF2-40B4-BE49-F238E27FC236}">
                  <a16:creationId xmlns:a16="http://schemas.microsoft.com/office/drawing/2014/main" id="{72712915-74D4-4512-352C-40CD6AAA93DB}"/>
                </a:ext>
              </a:extLst>
            </p:cNvPr>
            <p:cNvSpPr>
              <a:spLocks noChangeAspect="1"/>
            </p:cNvSpPr>
            <p:nvPr/>
          </p:nvSpPr>
          <p:spPr>
            <a:xfrm>
              <a:off x="691070" y="1696305"/>
              <a:ext cx="720000" cy="72000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id="{AF358805-D135-4D05-7649-FDFCB2695E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639382">
              <a:off x="763070" y="1768305"/>
              <a:ext cx="576000" cy="576000"/>
            </a:xfrm>
            <a:prstGeom prst="rect">
              <a:avLst/>
            </a:prstGeom>
          </p:spPr>
        </p:pic>
      </p:grpSp>
      <p:grpSp>
        <p:nvGrpSpPr>
          <p:cNvPr id="8" name="Agrupar 7">
            <a:extLst>
              <a:ext uri="{FF2B5EF4-FFF2-40B4-BE49-F238E27FC236}">
                <a16:creationId xmlns:a16="http://schemas.microsoft.com/office/drawing/2014/main" id="{25C56FD8-D617-31C3-278B-D88792D40396}"/>
              </a:ext>
            </a:extLst>
          </p:cNvPr>
          <p:cNvGrpSpPr/>
          <p:nvPr/>
        </p:nvGrpSpPr>
        <p:grpSpPr>
          <a:xfrm>
            <a:off x="3767050" y="2061500"/>
            <a:ext cx="720000" cy="720000"/>
            <a:chOff x="4582582" y="1696305"/>
            <a:chExt cx="720000" cy="720000"/>
          </a:xfrm>
        </p:grpSpPr>
        <p:sp>
          <p:nvSpPr>
            <p:cNvPr id="10" name="Elipse 9">
              <a:extLst>
                <a:ext uri="{FF2B5EF4-FFF2-40B4-BE49-F238E27FC236}">
                  <a16:creationId xmlns:a16="http://schemas.microsoft.com/office/drawing/2014/main" id="{31DA055F-8FAC-83FC-9DFF-242A43396B7F}"/>
                </a:ext>
              </a:extLst>
            </p:cNvPr>
            <p:cNvSpPr>
              <a:spLocks noChangeAspect="1"/>
            </p:cNvSpPr>
            <p:nvPr/>
          </p:nvSpPr>
          <p:spPr>
            <a:xfrm>
              <a:off x="4582582" y="1696305"/>
              <a:ext cx="720000" cy="72000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0">
              <a:extLst>
                <a:ext uri="{FF2B5EF4-FFF2-40B4-BE49-F238E27FC236}">
                  <a16:creationId xmlns:a16="http://schemas.microsoft.com/office/drawing/2014/main" id="{B9953A41-A480-503E-73E6-BBF52A3C9F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4582" y="1768305"/>
              <a:ext cx="576000" cy="576000"/>
            </a:xfrm>
            <a:prstGeom prst="rect">
              <a:avLst/>
            </a:prstGeom>
          </p:spPr>
        </p:pic>
      </p:grpSp>
      <p:sp>
        <p:nvSpPr>
          <p:cNvPr id="13" name="CaixaDeTexto 12">
            <a:extLst>
              <a:ext uri="{FF2B5EF4-FFF2-40B4-BE49-F238E27FC236}">
                <a16:creationId xmlns:a16="http://schemas.microsoft.com/office/drawing/2014/main" id="{C107C855-542C-D3E4-C399-89DBAAC9AB50}"/>
              </a:ext>
            </a:extLst>
          </p:cNvPr>
          <p:cNvSpPr txBox="1"/>
          <p:nvPr/>
        </p:nvSpPr>
        <p:spPr>
          <a:xfrm>
            <a:off x="4506538" y="3176032"/>
            <a:ext cx="3162569" cy="2308324"/>
          </a:xfrm>
          <a:prstGeom prst="rect">
            <a:avLst/>
          </a:prstGeom>
          <a:noFill/>
        </p:spPr>
        <p:txBody>
          <a:bodyPr wrap="square">
            <a:spAutoFit/>
          </a:bodyPr>
          <a:lstStyle/>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Possui_Elevador</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Possui_Estacionamento</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Possui_Jardim</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Possui_Piscina</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Possui_Terraco</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Quantidade_de_Quartos</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Tipo_de_Construcao</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Tipo_de_Imovel</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Tipo_de_Operacao</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Valor_Area_util_do_imóvel</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Numero_de_recomendações_recebidas</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7" name="CaixaDeTexto 16">
            <a:extLst>
              <a:ext uri="{FF2B5EF4-FFF2-40B4-BE49-F238E27FC236}">
                <a16:creationId xmlns:a16="http://schemas.microsoft.com/office/drawing/2014/main" id="{49B5335E-C355-1290-83CB-5B03420BE293}"/>
              </a:ext>
            </a:extLst>
          </p:cNvPr>
          <p:cNvSpPr txBox="1"/>
          <p:nvPr/>
        </p:nvSpPr>
        <p:spPr>
          <a:xfrm>
            <a:off x="2004945" y="2896326"/>
            <a:ext cx="4244210" cy="276999"/>
          </a:xfrm>
          <a:prstGeom prst="rect">
            <a:avLst/>
          </a:prstGeom>
          <a:noFill/>
        </p:spPr>
        <p:txBody>
          <a:bodyPr wrap="square">
            <a:spAutoFit/>
          </a:bodyPr>
          <a:lstStyle/>
          <a:p>
            <a:pPr algn="ctr"/>
            <a:r>
              <a:rPr lang="da-DK" sz="1200" b="1" dirty="0">
                <a:solidFill>
                  <a:srgbClr val="434343"/>
                </a:solidFill>
                <a:latin typeface="Open Sans"/>
                <a:ea typeface="Open Sans"/>
                <a:cs typeface="Open Sans"/>
              </a:rPr>
              <a:t>Características </a:t>
            </a:r>
            <a:r>
              <a:rPr lang="da-DK" sz="1200" b="1" u="sng" dirty="0">
                <a:solidFill>
                  <a:srgbClr val="434343"/>
                </a:solidFill>
                <a:latin typeface="Open Sans"/>
                <a:ea typeface="Open Sans"/>
                <a:cs typeface="Open Sans"/>
              </a:rPr>
              <a:t>do</a:t>
            </a:r>
            <a:r>
              <a:rPr lang="da-DK" sz="1200" b="1" dirty="0">
                <a:solidFill>
                  <a:srgbClr val="434343"/>
                </a:solidFill>
                <a:latin typeface="Open Sans"/>
                <a:ea typeface="Open Sans"/>
                <a:cs typeface="Open Sans"/>
              </a:rPr>
              <a:t> Imovel</a:t>
            </a:r>
          </a:p>
        </p:txBody>
      </p:sp>
      <p:sp>
        <p:nvSpPr>
          <p:cNvPr id="22" name="CaixaDeTexto 21">
            <a:extLst>
              <a:ext uri="{FF2B5EF4-FFF2-40B4-BE49-F238E27FC236}">
                <a16:creationId xmlns:a16="http://schemas.microsoft.com/office/drawing/2014/main" id="{9E2631B6-DC4D-DFD7-FBD6-BCA80082EFCA}"/>
              </a:ext>
            </a:extLst>
          </p:cNvPr>
          <p:cNvSpPr txBox="1"/>
          <p:nvPr/>
        </p:nvSpPr>
        <p:spPr>
          <a:xfrm>
            <a:off x="7562408" y="2872249"/>
            <a:ext cx="3082131" cy="276999"/>
          </a:xfrm>
          <a:prstGeom prst="rect">
            <a:avLst/>
          </a:prstGeom>
          <a:noFill/>
        </p:spPr>
        <p:txBody>
          <a:bodyPr wrap="square">
            <a:spAutoFit/>
          </a:bodyPr>
          <a:lstStyle/>
          <a:p>
            <a:pPr algn="ctr"/>
            <a:r>
              <a:rPr lang="da-DK" sz="1200" b="1" dirty="0">
                <a:solidFill>
                  <a:srgbClr val="434343"/>
                </a:solidFill>
                <a:latin typeface="Open Sans"/>
                <a:ea typeface="Open Sans"/>
                <a:cs typeface="Open Sans"/>
              </a:rPr>
              <a:t>Metadados </a:t>
            </a:r>
            <a:r>
              <a:rPr lang="da-DK" sz="1200" b="1" u="sng" dirty="0">
                <a:solidFill>
                  <a:srgbClr val="434343"/>
                </a:solidFill>
                <a:latin typeface="Open Sans"/>
                <a:ea typeface="Open Sans"/>
                <a:cs typeface="Open Sans"/>
              </a:rPr>
              <a:t>do</a:t>
            </a:r>
            <a:r>
              <a:rPr lang="da-DK" sz="1200" b="1" dirty="0">
                <a:solidFill>
                  <a:srgbClr val="434343"/>
                </a:solidFill>
                <a:latin typeface="Open Sans"/>
                <a:ea typeface="Open Sans"/>
                <a:cs typeface="Open Sans"/>
              </a:rPr>
              <a:t> Anúncio</a:t>
            </a:r>
          </a:p>
        </p:txBody>
      </p:sp>
      <p:sp>
        <p:nvSpPr>
          <p:cNvPr id="24" name="CaixaDeTexto 23">
            <a:extLst>
              <a:ext uri="{FF2B5EF4-FFF2-40B4-BE49-F238E27FC236}">
                <a16:creationId xmlns:a16="http://schemas.microsoft.com/office/drawing/2014/main" id="{52EE375D-503D-8B7B-A97B-DE0A71ABD446}"/>
              </a:ext>
            </a:extLst>
          </p:cNvPr>
          <p:cNvSpPr txBox="1"/>
          <p:nvPr/>
        </p:nvSpPr>
        <p:spPr>
          <a:xfrm>
            <a:off x="278296" y="2931037"/>
            <a:ext cx="1726649" cy="276999"/>
          </a:xfrm>
          <a:prstGeom prst="rect">
            <a:avLst/>
          </a:prstGeom>
          <a:noFill/>
        </p:spPr>
        <p:txBody>
          <a:bodyPr wrap="square">
            <a:spAutoFit/>
          </a:bodyPr>
          <a:lstStyle/>
          <a:p>
            <a:pPr algn="ctr"/>
            <a:r>
              <a:rPr lang="da-DK" sz="1200" b="1" dirty="0">
                <a:solidFill>
                  <a:srgbClr val="434343"/>
                </a:solidFill>
                <a:latin typeface="Open Sans"/>
                <a:ea typeface="Open Sans"/>
                <a:cs typeface="Open Sans"/>
              </a:rPr>
              <a:t>Localizacao Imóvel</a:t>
            </a:r>
          </a:p>
        </p:txBody>
      </p:sp>
      <p:pic>
        <p:nvPicPr>
          <p:cNvPr id="27" name="Imagem 26">
            <a:extLst>
              <a:ext uri="{FF2B5EF4-FFF2-40B4-BE49-F238E27FC236}">
                <a16:creationId xmlns:a16="http://schemas.microsoft.com/office/drawing/2014/main" id="{A63CF151-C62C-8DF3-CA2D-C9E624E063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35355" y="2050999"/>
            <a:ext cx="720001" cy="720001"/>
          </a:xfrm>
          <a:prstGeom prst="ellipse">
            <a:avLst/>
          </a:prstGeom>
        </p:spPr>
      </p:pic>
      <p:sp>
        <p:nvSpPr>
          <p:cNvPr id="63" name="Google Shape;115;p18">
            <a:extLst>
              <a:ext uri="{FF2B5EF4-FFF2-40B4-BE49-F238E27FC236}">
                <a16:creationId xmlns:a16="http://schemas.microsoft.com/office/drawing/2014/main" id="{10516EEB-FE92-4B84-9121-53B236F99B1E}"/>
              </a:ext>
            </a:extLst>
          </p:cNvPr>
          <p:cNvSpPr txBox="1"/>
          <p:nvPr/>
        </p:nvSpPr>
        <p:spPr>
          <a:xfrm>
            <a:off x="7839268" y="3069536"/>
            <a:ext cx="3575393" cy="2442958"/>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algn="l"/>
            <a:r>
              <a:rPr lang="pt-BR" sz="1200" dirty="0">
                <a:solidFill>
                  <a:srgbClr val="374151"/>
                </a:solidFill>
                <a:latin typeface="Open Sans" panose="020B0606030504020204" pitchFamily="34" charset="0"/>
                <a:ea typeface="Open Sans" panose="020B0606030504020204" pitchFamily="34" charset="0"/>
                <a:cs typeface="Open Sans" panose="020B0606030504020204" pitchFamily="34" charset="0"/>
              </a:rPr>
              <a:t>- </a:t>
            </a:r>
            <a:r>
              <a:rPr lang="pt-BR" sz="1200" dirty="0" err="1">
                <a:solidFill>
                  <a:srgbClr val="374151"/>
                </a:solidFill>
                <a:latin typeface="Open Sans" panose="020B0606030504020204" pitchFamily="34" charset="0"/>
                <a:ea typeface="Open Sans" panose="020B0606030504020204" pitchFamily="34" charset="0"/>
                <a:cs typeface="Open Sans" panose="020B0606030504020204" pitchFamily="34" charset="0"/>
              </a:rPr>
              <a:t>I</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d_do_anuncio</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Indicador_Anuncio_possui_planta_baixa</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Indicador_Anuncio_possui_tour_3d</a:t>
            </a: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Numero_de_fotos_do_anuncio</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Numero_de_videos_do_anuncio</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Status_do_anuncio</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Tipo_de_origem_de_anuncio_recomendada</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Tipo_de_Origem_do_anuncio</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marL="171450" lvl="0" indent="-171450">
              <a:buFont typeface="Arial" panose="020B0604020202020204" pitchFamily="34" charset="0"/>
              <a:buChar char="•"/>
            </a:pPr>
            <a:endParaRPr lang="pt-BR" sz="1200" dirty="0">
              <a:solidFill>
                <a:srgbClr val="434343"/>
              </a:solidFill>
              <a:latin typeface="Open Sans"/>
              <a:ea typeface="Open Sans"/>
              <a:cs typeface="Open Sans"/>
              <a:sym typeface="Open Sans"/>
            </a:endParaRPr>
          </a:p>
          <a:p>
            <a:pPr marL="171450" indent="-171450">
              <a:buFont typeface="Arial" panose="020B0604020202020204" pitchFamily="34" charset="0"/>
              <a:buChar char="•"/>
            </a:pPr>
            <a:endParaRPr lang="pt-BR" sz="1200" dirty="0">
              <a:solidFill>
                <a:srgbClr val="434343"/>
              </a:solidFill>
              <a:latin typeface="Open Sans"/>
              <a:ea typeface="Open Sans"/>
              <a:cs typeface="Open Sans"/>
              <a:sym typeface="Open Sans"/>
            </a:endParaRPr>
          </a:p>
          <a:p>
            <a:pPr marL="171450" lvl="0" indent="-171450">
              <a:buFont typeface="Arial" panose="020B0604020202020204" pitchFamily="34" charset="0"/>
              <a:buChar char="•"/>
            </a:pPr>
            <a:endParaRPr lang="pt-BR" sz="1200" dirty="0">
              <a:solidFill>
                <a:srgbClr val="434343"/>
              </a:solidFill>
              <a:latin typeface="Open Sans"/>
              <a:ea typeface="Open Sans"/>
              <a:cs typeface="Open Sans"/>
              <a:sym typeface="Open Sans"/>
            </a:endParaRPr>
          </a:p>
        </p:txBody>
      </p:sp>
    </p:spTree>
    <p:extLst>
      <p:ext uri="{BB962C8B-B14F-4D97-AF65-F5344CB8AC3E}">
        <p14:creationId xmlns:p14="http://schemas.microsoft.com/office/powerpoint/2010/main" val="182648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1483669361"/>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Google Shape;115;p18">
            <a:extLst>
              <a:ext uri="{FF2B5EF4-FFF2-40B4-BE49-F238E27FC236}">
                <a16:creationId xmlns:a16="http://schemas.microsoft.com/office/drawing/2014/main" id="{AFE34AE6-E13A-4648-B751-CE27D6EDDC6F}"/>
              </a:ext>
            </a:extLst>
          </p:cNvPr>
          <p:cNvSpPr txBox="1"/>
          <p:nvPr/>
        </p:nvSpPr>
        <p:spPr>
          <a:xfrm>
            <a:off x="3147856" y="2987964"/>
            <a:ext cx="1920362" cy="2400725"/>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Análise preliminar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Medidas resumo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Análise de frequências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mn-ea"/>
                <a:cs typeface="+mn-cs"/>
                <a:sym typeface="Open Sans"/>
              </a:rPr>
              <a:t>Gráficos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Análise de </a:t>
            </a:r>
            <a:r>
              <a:rPr lang="pt-BR" sz="1200" i="1" dirty="0">
                <a:solidFill>
                  <a:srgbClr val="DDDDDD"/>
                </a:solidFill>
                <a:latin typeface="Open Sans"/>
                <a:sym typeface="Open Sans"/>
              </a:rPr>
              <a:t>outliers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mn-ea"/>
                <a:cs typeface="+mn-cs"/>
                <a:sym typeface="Open Sans"/>
              </a:rPr>
              <a:t>Análise de</a:t>
            </a:r>
            <a:r>
              <a:rPr lang="pt-BR" sz="1200" dirty="0">
                <a:solidFill>
                  <a:srgbClr val="DDDDDD"/>
                </a:solidFill>
                <a:latin typeface="Open Sans"/>
                <a:sym typeface="Open Sans"/>
              </a:rPr>
              <a:t> </a:t>
            </a:r>
            <a:r>
              <a:rPr lang="pt-BR" sz="1200" i="1" dirty="0" err="1">
                <a:solidFill>
                  <a:srgbClr val="DDDDDD"/>
                </a:solidFill>
                <a:latin typeface="Open Sans"/>
                <a:sym typeface="Open Sans"/>
              </a:rPr>
              <a:t>missings</a:t>
            </a:r>
            <a:endParaRPr lang="pt-BR" sz="1200" i="1" dirty="0">
              <a:solidFill>
                <a:srgbClr val="DDDDDD"/>
              </a:solidFill>
              <a:latin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993373" y="2987963"/>
            <a:ext cx="1834290" cy="21167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Avaliação das técnicas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Regressão Logística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mn-ea"/>
                <a:cs typeface="+mn-cs"/>
                <a:sym typeface="Open Sans"/>
              </a:rPr>
              <a:t>Árvore de Decisão</a:t>
            </a:r>
            <a:endParaRPr kumimoji="0" sz="1800" b="0" i="0" u="none" strike="noStrike" kern="1200" cap="none" spc="0" normalizeH="0" baseline="0" noProof="0" dirty="0">
              <a:ln>
                <a:noFill/>
              </a:ln>
              <a:solidFill>
                <a:srgbClr val="DDDDDD"/>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49804" y="2987959"/>
            <a:ext cx="1834290" cy="21167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Avaliação das técnicas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err="1">
                <a:ln>
                  <a:noFill/>
                </a:ln>
                <a:solidFill>
                  <a:srgbClr val="DDDDDD"/>
                </a:solidFill>
                <a:effectLst/>
                <a:uLnTx/>
                <a:uFillTx/>
                <a:latin typeface="Open Sans"/>
                <a:ea typeface="Open Sans"/>
                <a:cs typeface="Open Sans"/>
                <a:sym typeface="Open Sans"/>
              </a:rPr>
              <a:t>Random</a:t>
            </a: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 Forest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err="1">
                <a:solidFill>
                  <a:srgbClr val="DDDDDD"/>
                </a:solidFill>
                <a:latin typeface="Open Sans"/>
                <a:ea typeface="Open Sans"/>
                <a:cs typeface="Open Sans"/>
                <a:sym typeface="Open Sans"/>
              </a:rPr>
              <a:t>Boosting</a:t>
            </a:r>
            <a:endParaRPr lang="pt-BR" sz="1200" dirty="0">
              <a:solidFill>
                <a:srgbClr val="DDDDDD"/>
              </a:solidFill>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SVM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err="1">
                <a:solidFill>
                  <a:srgbClr val="DDDDDD"/>
                </a:solidFill>
                <a:latin typeface="Open Sans"/>
                <a:ea typeface="Open Sans"/>
                <a:cs typeface="Open Sans"/>
                <a:sym typeface="Open Sans"/>
              </a:rPr>
              <a:t>Deep</a:t>
            </a:r>
            <a:r>
              <a:rPr lang="pt-BR" sz="1200" dirty="0">
                <a:solidFill>
                  <a:srgbClr val="DDDDDD"/>
                </a:solidFill>
                <a:latin typeface="Open Sans"/>
                <a:ea typeface="Open Sans"/>
                <a:cs typeface="Open Sans"/>
                <a:sym typeface="Open Sans"/>
              </a:rPr>
              <a:t> Learning</a:t>
            </a:r>
            <a:endPar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4" name="Google Shape;115;p18">
            <a:extLst>
              <a:ext uri="{FF2B5EF4-FFF2-40B4-BE49-F238E27FC236}">
                <a16:creationId xmlns:a16="http://schemas.microsoft.com/office/drawing/2014/main" id="{757FE53A-670D-4C81-BCEC-344627BC60DC}"/>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434343"/>
                </a:solidFill>
                <a:latin typeface="Open Sans"/>
              </a:rPr>
              <a:t>Objetivos</a:t>
            </a:r>
            <a:endParaRPr lang="en-US" sz="1200" dirty="0">
              <a:solidFill>
                <a:srgbClr val="434343"/>
              </a:solidFill>
              <a:latin typeface="Open Sans"/>
            </a:endParaRPr>
          </a:p>
          <a:p>
            <a:pPr marL="171450" indent="-171450">
              <a:buFont typeface="Arial" panose="020B0604020202020204" pitchFamily="34" charset="0"/>
              <a:buChar char="•"/>
            </a:pPr>
            <a:r>
              <a:rPr lang="en-US" sz="1200" dirty="0" err="1">
                <a:solidFill>
                  <a:srgbClr val="434343"/>
                </a:solidFill>
                <a:latin typeface="Open Sans"/>
              </a:rPr>
              <a:t>Contextualização</a:t>
            </a:r>
            <a:r>
              <a:rPr lang="en-US" sz="1200" dirty="0">
                <a:solidFill>
                  <a:srgbClr val="434343"/>
                </a:solidFill>
                <a:latin typeface="Open Sans"/>
              </a:rPr>
              <a:t> </a:t>
            </a:r>
          </a:p>
          <a:p>
            <a:pPr marL="171450" indent="-171450">
              <a:buFont typeface="Arial" panose="020B0604020202020204" pitchFamily="34" charset="0"/>
              <a:buChar char="•"/>
            </a:pPr>
            <a:r>
              <a:rPr lang="en-US" sz="1200" dirty="0" err="1">
                <a:solidFill>
                  <a:srgbClr val="434343"/>
                </a:solidFill>
                <a:latin typeface="Open Sans"/>
              </a:rPr>
              <a:t>Histórico</a:t>
            </a:r>
            <a:r>
              <a:rPr lang="en-US" sz="1200" dirty="0">
                <a:solidFill>
                  <a:srgbClr val="434343"/>
                </a:solidFill>
                <a:latin typeface="Open Sans"/>
              </a:rPr>
              <a:t> de dados </a:t>
            </a:r>
          </a:p>
          <a:p>
            <a:pPr marL="171450" indent="-171450">
              <a:buFont typeface="Arial" panose="020B0604020202020204" pitchFamily="34" charset="0"/>
              <a:buChar char="•"/>
            </a:pPr>
            <a:r>
              <a:rPr lang="en-US" sz="1200" dirty="0" err="1">
                <a:solidFill>
                  <a:srgbClr val="434343"/>
                </a:solidFill>
                <a:latin typeface="Open Sans"/>
              </a:rPr>
              <a:t>Variáveis</a:t>
            </a:r>
            <a:endParaRPr lang="en-US" sz="1200" dirty="0">
              <a:solidFill>
                <a:srgbClr val="434343"/>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32210036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8967" y="1118712"/>
            <a:ext cx="9961332" cy="458496"/>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3.iii. </a:t>
            </a:r>
            <a:r>
              <a:rPr lang="pt-BR" dirty="0">
                <a:solidFill>
                  <a:srgbClr val="434343"/>
                </a:solidFill>
                <a:latin typeface="Open Sans" panose="020B0604020202020204" charset="0"/>
                <a:ea typeface="Open Sans" panose="020B0604020202020204" charset="0"/>
                <a:cs typeface="Open Sans" panose="020B0604020202020204" charset="0"/>
              </a:rPr>
              <a:t>Todas</a:t>
            </a:r>
            <a:r>
              <a:rPr lang="en-US" dirty="0">
                <a:solidFill>
                  <a:srgbClr val="434343"/>
                </a:solidFill>
                <a:latin typeface="Open Sans" panose="020B0604020202020204" charset="0"/>
                <a:ea typeface="Open Sans" panose="020B0604020202020204" charset="0"/>
                <a:cs typeface="Open Sans" panose="020B0604020202020204" charset="0"/>
              </a:rPr>
              <a:t> as </a:t>
            </a:r>
            <a:r>
              <a:rPr lang="pt-BR" dirty="0">
                <a:solidFill>
                  <a:srgbClr val="434343"/>
                </a:solidFill>
                <a:latin typeface="Open Sans" panose="020B0604020202020204" charset="0"/>
                <a:ea typeface="Open Sans" panose="020B0604020202020204" charset="0"/>
                <a:cs typeface="Open Sans" panose="020B0604020202020204" charset="0"/>
              </a:rPr>
              <a:t>variáveis</a:t>
            </a:r>
            <a:r>
              <a:rPr lang="en-US" dirty="0">
                <a:solidFill>
                  <a:srgbClr val="434343"/>
                </a:solidFill>
                <a:latin typeface="Open Sans" panose="020B0604020202020204" charset="0"/>
                <a:ea typeface="Open Sans" panose="020B0604020202020204" charset="0"/>
                <a:cs typeface="Open Sans" panose="020B0604020202020204" charset="0"/>
              </a:rPr>
              <a:t> da Base</a:t>
            </a: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43856"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40</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8602" y="4727252"/>
            <a:ext cx="2628806" cy="2116755"/>
          </a:xfrm>
          <a:prstGeom prst="rect">
            <a:avLst/>
          </a:prstGeom>
          <a:noFill/>
          <a:ln>
            <a:noFill/>
          </a:ln>
        </p:spPr>
      </p:pic>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9" name="CaixaDeTexto 18">
            <a:extLst>
              <a:ext uri="{FF2B5EF4-FFF2-40B4-BE49-F238E27FC236}">
                <a16:creationId xmlns:a16="http://schemas.microsoft.com/office/drawing/2014/main" id="{CB3D7212-EC7E-4238-8717-3F016530E6D3}"/>
              </a:ext>
            </a:extLst>
          </p:cNvPr>
          <p:cNvSpPr txBox="1"/>
          <p:nvPr/>
        </p:nvSpPr>
        <p:spPr>
          <a:xfrm>
            <a:off x="360000" y="1194072"/>
            <a:ext cx="9111660" cy="307777"/>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dirty="0">
                <a:solidFill>
                  <a:srgbClr val="434343"/>
                </a:solidFill>
                <a:latin typeface="Open Sans" panose="020B0604020202020204"/>
              </a:rPr>
              <a:t>Após as remoções, a base de dados final apresenta </a:t>
            </a:r>
            <a:r>
              <a:rPr lang="pt-BR" sz="1400" b="1" dirty="0">
                <a:solidFill>
                  <a:srgbClr val="434343"/>
                </a:solidFill>
                <a:latin typeface="Open Sans" panose="020B0604020202020204"/>
              </a:rPr>
              <a:t>18 variáveis explicativas </a:t>
            </a:r>
            <a:r>
              <a:rPr lang="pt-BR" sz="1400" dirty="0">
                <a:solidFill>
                  <a:srgbClr val="434343"/>
                </a:solidFill>
                <a:latin typeface="Open Sans" panose="020B0604020202020204"/>
              </a:rPr>
              <a:t>e a </a:t>
            </a:r>
            <a:r>
              <a:rPr lang="pt-BR" sz="1400" b="1" dirty="0">
                <a:solidFill>
                  <a:srgbClr val="434343"/>
                </a:solidFill>
                <a:latin typeface="Open Sans" panose="020B0604020202020204"/>
              </a:rPr>
              <a:t>variável resposta</a:t>
            </a:r>
            <a:r>
              <a:rPr lang="pt-BR" sz="1400" dirty="0">
                <a:solidFill>
                  <a:srgbClr val="434343"/>
                </a:solidFill>
                <a:latin typeface="Open Sans" panose="020B0604020202020204"/>
              </a:rPr>
              <a:t>. </a:t>
            </a:r>
          </a:p>
        </p:txBody>
      </p:sp>
      <p:sp>
        <p:nvSpPr>
          <p:cNvPr id="21" name="Espaço Reservado para Data 5">
            <a:extLst>
              <a:ext uri="{FF2B5EF4-FFF2-40B4-BE49-F238E27FC236}">
                <a16:creationId xmlns:a16="http://schemas.microsoft.com/office/drawing/2014/main" id="{51012455-C88E-4BA1-B3B6-1C38C3207CB0}"/>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43" name="Google Shape;115;p18">
            <a:extLst>
              <a:ext uri="{FF2B5EF4-FFF2-40B4-BE49-F238E27FC236}">
                <a16:creationId xmlns:a16="http://schemas.microsoft.com/office/drawing/2014/main" id="{2BBCD457-C836-4E4B-BD8B-B18062462F42}"/>
              </a:ext>
            </a:extLst>
          </p:cNvPr>
          <p:cNvSpPr txBox="1"/>
          <p:nvPr/>
        </p:nvSpPr>
        <p:spPr>
          <a:xfrm>
            <a:off x="8524260" y="2454141"/>
            <a:ext cx="3005131" cy="551059"/>
          </a:xfrm>
          <a:prstGeom prst="rect">
            <a:avLst/>
          </a:prstGeom>
          <a:noFill/>
          <a:ln>
            <a:noFill/>
          </a:ln>
        </p:spPr>
        <p:txBody>
          <a:bodyPr spcFirstLastPara="1" wrap="square" lIns="91425" tIns="91425" rIns="91425" bIns="91425" anchor="t" anchorCtr="0">
            <a:noAutofit/>
          </a:bodyPr>
          <a:lstStyle/>
          <a:p>
            <a:pPr algn="ctr"/>
            <a:r>
              <a:rPr lang="da-DK" sz="1200" b="1" dirty="0">
                <a:solidFill>
                  <a:srgbClr val="434343"/>
                </a:solidFill>
                <a:latin typeface="Open Sans"/>
                <a:ea typeface="Open Sans"/>
                <a:cs typeface="Open Sans"/>
              </a:rPr>
              <a:t>Variáveis Sobe Proprietario</a:t>
            </a:r>
          </a:p>
        </p:txBody>
      </p:sp>
      <p:grpSp>
        <p:nvGrpSpPr>
          <p:cNvPr id="24" name="Agrupar 23">
            <a:extLst>
              <a:ext uri="{FF2B5EF4-FFF2-40B4-BE49-F238E27FC236}">
                <a16:creationId xmlns:a16="http://schemas.microsoft.com/office/drawing/2014/main" id="{33622191-D49C-4D55-957E-234D6440914C}"/>
              </a:ext>
            </a:extLst>
          </p:cNvPr>
          <p:cNvGrpSpPr/>
          <p:nvPr/>
        </p:nvGrpSpPr>
        <p:grpSpPr>
          <a:xfrm>
            <a:off x="1221878" y="1723450"/>
            <a:ext cx="720000" cy="720000"/>
            <a:chOff x="691070" y="1696305"/>
            <a:chExt cx="720000" cy="720000"/>
          </a:xfrm>
        </p:grpSpPr>
        <p:sp>
          <p:nvSpPr>
            <p:cNvPr id="4" name="Elipse 3">
              <a:extLst>
                <a:ext uri="{FF2B5EF4-FFF2-40B4-BE49-F238E27FC236}">
                  <a16:creationId xmlns:a16="http://schemas.microsoft.com/office/drawing/2014/main" id="{60C14F39-7E76-4307-931D-9895D37A753D}"/>
                </a:ext>
              </a:extLst>
            </p:cNvPr>
            <p:cNvSpPr>
              <a:spLocks noChangeAspect="1"/>
            </p:cNvSpPr>
            <p:nvPr/>
          </p:nvSpPr>
          <p:spPr>
            <a:xfrm>
              <a:off x="691070" y="1696305"/>
              <a:ext cx="720000" cy="72000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id="{BDC7358C-41AE-4845-B688-7020A1B242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639382">
              <a:off x="763070" y="1768305"/>
              <a:ext cx="576000" cy="576000"/>
            </a:xfrm>
            <a:prstGeom prst="rect">
              <a:avLst/>
            </a:prstGeom>
          </p:spPr>
        </p:pic>
      </p:grpSp>
      <p:grpSp>
        <p:nvGrpSpPr>
          <p:cNvPr id="16" name="Agrupar 15">
            <a:extLst>
              <a:ext uri="{FF2B5EF4-FFF2-40B4-BE49-F238E27FC236}">
                <a16:creationId xmlns:a16="http://schemas.microsoft.com/office/drawing/2014/main" id="{AD3B850A-AD75-4A9D-9FA3-429FCD1BFE77}"/>
              </a:ext>
            </a:extLst>
          </p:cNvPr>
          <p:cNvGrpSpPr/>
          <p:nvPr/>
        </p:nvGrpSpPr>
        <p:grpSpPr>
          <a:xfrm>
            <a:off x="3955109" y="1770681"/>
            <a:ext cx="720000" cy="720000"/>
            <a:chOff x="2800803" y="1696305"/>
            <a:chExt cx="720000" cy="720000"/>
          </a:xfrm>
        </p:grpSpPr>
        <p:sp>
          <p:nvSpPr>
            <p:cNvPr id="30" name="Elipse 29">
              <a:extLst>
                <a:ext uri="{FF2B5EF4-FFF2-40B4-BE49-F238E27FC236}">
                  <a16:creationId xmlns:a16="http://schemas.microsoft.com/office/drawing/2014/main" id="{D16D375A-E326-4AE5-8B4C-F83FF7FC14BB}"/>
                </a:ext>
              </a:extLst>
            </p:cNvPr>
            <p:cNvSpPr>
              <a:spLocks noChangeAspect="1"/>
            </p:cNvSpPr>
            <p:nvPr/>
          </p:nvSpPr>
          <p:spPr>
            <a:xfrm>
              <a:off x="2800803" y="1696305"/>
              <a:ext cx="720000" cy="72000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8">
              <a:extLst>
                <a:ext uri="{FF2B5EF4-FFF2-40B4-BE49-F238E27FC236}">
                  <a16:creationId xmlns:a16="http://schemas.microsoft.com/office/drawing/2014/main" id="{791913BA-21E4-4E8F-BB2C-366E51B4FB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2803" y="1768305"/>
              <a:ext cx="576000" cy="576000"/>
            </a:xfrm>
            <a:prstGeom prst="rect">
              <a:avLst/>
            </a:prstGeom>
          </p:spPr>
        </p:pic>
      </p:grpSp>
      <p:grpSp>
        <p:nvGrpSpPr>
          <p:cNvPr id="25" name="Agrupar 24">
            <a:extLst>
              <a:ext uri="{FF2B5EF4-FFF2-40B4-BE49-F238E27FC236}">
                <a16:creationId xmlns:a16="http://schemas.microsoft.com/office/drawing/2014/main" id="{D724A7F6-14A3-427D-93E8-EA04AFB205A6}"/>
              </a:ext>
            </a:extLst>
          </p:cNvPr>
          <p:cNvGrpSpPr/>
          <p:nvPr/>
        </p:nvGrpSpPr>
        <p:grpSpPr>
          <a:xfrm>
            <a:off x="9592365" y="1762760"/>
            <a:ext cx="720000" cy="720000"/>
            <a:chOff x="7879707" y="1795744"/>
            <a:chExt cx="720000" cy="720000"/>
          </a:xfrm>
        </p:grpSpPr>
        <p:sp>
          <p:nvSpPr>
            <p:cNvPr id="36" name="Elipse 35">
              <a:extLst>
                <a:ext uri="{FF2B5EF4-FFF2-40B4-BE49-F238E27FC236}">
                  <a16:creationId xmlns:a16="http://schemas.microsoft.com/office/drawing/2014/main" id="{0F48EBE4-87A7-448A-B876-86950672A20E}"/>
                </a:ext>
              </a:extLst>
            </p:cNvPr>
            <p:cNvSpPr>
              <a:spLocks noChangeAspect="1"/>
            </p:cNvSpPr>
            <p:nvPr/>
          </p:nvSpPr>
          <p:spPr>
            <a:xfrm>
              <a:off x="7879707" y="1795744"/>
              <a:ext cx="720000" cy="72000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4" name="Imagem 13">
              <a:extLst>
                <a:ext uri="{FF2B5EF4-FFF2-40B4-BE49-F238E27FC236}">
                  <a16:creationId xmlns:a16="http://schemas.microsoft.com/office/drawing/2014/main" id="{917BC7D6-637C-4AD1-AD8D-9C559A4AE2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1707" y="1867744"/>
              <a:ext cx="576000" cy="576000"/>
            </a:xfrm>
            <a:prstGeom prst="rect">
              <a:avLst/>
            </a:prstGeom>
          </p:spPr>
        </p:pic>
      </p:grpSp>
      <p:grpSp>
        <p:nvGrpSpPr>
          <p:cNvPr id="15" name="Agrupar 14">
            <a:extLst>
              <a:ext uri="{FF2B5EF4-FFF2-40B4-BE49-F238E27FC236}">
                <a16:creationId xmlns:a16="http://schemas.microsoft.com/office/drawing/2014/main" id="{7A152692-6F81-4D3C-9545-064FD11C13FF}"/>
              </a:ext>
            </a:extLst>
          </p:cNvPr>
          <p:cNvGrpSpPr/>
          <p:nvPr/>
        </p:nvGrpSpPr>
        <p:grpSpPr>
          <a:xfrm>
            <a:off x="6624736" y="1723450"/>
            <a:ext cx="720000" cy="720000"/>
            <a:chOff x="4582582" y="1696305"/>
            <a:chExt cx="720000" cy="720000"/>
          </a:xfrm>
        </p:grpSpPr>
        <p:sp>
          <p:nvSpPr>
            <p:cNvPr id="34" name="Elipse 33">
              <a:extLst>
                <a:ext uri="{FF2B5EF4-FFF2-40B4-BE49-F238E27FC236}">
                  <a16:creationId xmlns:a16="http://schemas.microsoft.com/office/drawing/2014/main" id="{BE736E93-F7F2-41B9-9F46-BC5F02814766}"/>
                </a:ext>
              </a:extLst>
            </p:cNvPr>
            <p:cNvSpPr>
              <a:spLocks noChangeAspect="1"/>
            </p:cNvSpPr>
            <p:nvPr/>
          </p:nvSpPr>
          <p:spPr>
            <a:xfrm>
              <a:off x="4582582" y="1696305"/>
              <a:ext cx="720000" cy="72000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31B4B337-B8F5-496F-ABF5-5A7B5FD92F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4582" y="1768305"/>
              <a:ext cx="576000" cy="576000"/>
            </a:xfrm>
            <a:prstGeom prst="rect">
              <a:avLst/>
            </a:prstGeom>
          </p:spPr>
        </p:pic>
      </p:grpSp>
      <p:sp>
        <p:nvSpPr>
          <p:cNvPr id="2" name="Google Shape;115;p18">
            <a:extLst>
              <a:ext uri="{FF2B5EF4-FFF2-40B4-BE49-F238E27FC236}">
                <a16:creationId xmlns:a16="http://schemas.microsoft.com/office/drawing/2014/main" id="{FF3249F0-1787-9D4E-E542-780F90FA7D1B}"/>
              </a:ext>
            </a:extLst>
          </p:cNvPr>
          <p:cNvSpPr txBox="1"/>
          <p:nvPr/>
        </p:nvSpPr>
        <p:spPr>
          <a:xfrm>
            <a:off x="124223" y="2684083"/>
            <a:ext cx="2915310" cy="1698494"/>
          </a:xfrm>
          <a:prstGeom prst="rect">
            <a:avLst/>
          </a:prstGeom>
          <a:noFill/>
          <a:ln>
            <a:noFill/>
          </a:ln>
        </p:spPr>
        <p:txBody>
          <a:bodyPr spcFirstLastPara="1" wrap="square" lIns="91425" tIns="91425" rIns="91425" bIns="91425" anchor="t" anchorCtr="0">
            <a:noAutofit/>
          </a:bodyPr>
          <a:lstStyle/>
          <a:p>
            <a:pPr algn="ctr"/>
            <a:r>
              <a:rPr lang="da-DK" sz="1200" b="1" dirty="0">
                <a:solidFill>
                  <a:srgbClr val="434343"/>
                </a:solidFill>
                <a:latin typeface="Open Sans"/>
                <a:ea typeface="Open Sans"/>
                <a:cs typeface="Open Sans"/>
              </a:rPr>
              <a:t>Condições Imóvel</a:t>
            </a:r>
          </a:p>
          <a:p>
            <a:pPr algn="ctr"/>
            <a:endParaRPr sz="1200" b="1" dirty="0">
              <a:solidFill>
                <a:srgbClr val="434343"/>
              </a:solidFill>
              <a:latin typeface="Open Sans" panose="020B0606030504020204" pitchFamily="34" charset="0"/>
              <a:ea typeface="Open Sans" panose="020B0606030504020204" pitchFamily="34" charset="0"/>
              <a:cs typeface="Open Sans" panose="020B0606030504020204" pitchFamily="34" charset="0"/>
              <a:sym typeface="Open Sans"/>
            </a:endParaRPr>
          </a:p>
          <a:p>
            <a:pPr algn="l"/>
            <a:r>
              <a:rPr lang="pt-BR" sz="1200" dirty="0">
                <a:solidFill>
                  <a:srgbClr val="374151"/>
                </a:solidFill>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Indicador_Imovel_em_boas_condicoes</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Indicador_Precisa_de_reforma</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marL="171450" lvl="0" indent="-171450">
              <a:buFont typeface="Arial" panose="020B0604020202020204" pitchFamily="34" charset="0"/>
              <a:buChar char="•"/>
            </a:pPr>
            <a:endParaRPr sz="1200" dirty="0">
              <a:solidFill>
                <a:srgbClr val="434343"/>
              </a:solidFill>
              <a:latin typeface="Open Sans"/>
              <a:ea typeface="Open Sans"/>
              <a:cs typeface="Open Sans"/>
              <a:sym typeface="Open Sans"/>
            </a:endParaRPr>
          </a:p>
        </p:txBody>
      </p:sp>
      <p:sp>
        <p:nvSpPr>
          <p:cNvPr id="6" name="Google Shape;115;p18">
            <a:extLst>
              <a:ext uri="{FF2B5EF4-FFF2-40B4-BE49-F238E27FC236}">
                <a16:creationId xmlns:a16="http://schemas.microsoft.com/office/drawing/2014/main" id="{86EC5F8E-1A91-D4D3-DF28-DBA65D399F41}"/>
              </a:ext>
            </a:extLst>
          </p:cNvPr>
          <p:cNvSpPr txBox="1"/>
          <p:nvPr/>
        </p:nvSpPr>
        <p:spPr>
          <a:xfrm>
            <a:off x="3114060" y="2684233"/>
            <a:ext cx="2402099" cy="1698494"/>
          </a:xfrm>
          <a:prstGeom prst="rect">
            <a:avLst/>
          </a:prstGeom>
          <a:noFill/>
          <a:ln>
            <a:noFill/>
          </a:ln>
        </p:spPr>
        <p:txBody>
          <a:bodyPr spcFirstLastPara="1" wrap="square" lIns="91425" tIns="91425" rIns="91425" bIns="91425" anchor="t" anchorCtr="0">
            <a:noAutofit/>
          </a:bodyPr>
          <a:lstStyle/>
          <a:p>
            <a:pPr algn="ctr"/>
            <a:r>
              <a:rPr lang="da-DK" sz="1200" b="1" dirty="0">
                <a:solidFill>
                  <a:srgbClr val="434343"/>
                </a:solidFill>
                <a:latin typeface="Open Sans" panose="020B0606030504020204" pitchFamily="34" charset="0"/>
                <a:ea typeface="Open Sans" panose="020B0606030504020204" pitchFamily="34" charset="0"/>
                <a:cs typeface="Open Sans" panose="020B0606030504020204" pitchFamily="34" charset="0"/>
              </a:rPr>
              <a:t>Precificação</a:t>
            </a:r>
          </a:p>
          <a:p>
            <a:pPr algn="ctr"/>
            <a:endParaRPr sz="1200" b="1" dirty="0">
              <a:solidFill>
                <a:srgbClr val="434343"/>
              </a:solidFill>
              <a:latin typeface="Open Sans" panose="020B0606030504020204" pitchFamily="34" charset="0"/>
              <a:ea typeface="Open Sans" panose="020B0606030504020204" pitchFamily="34" charset="0"/>
              <a:cs typeface="Open Sans" panose="020B0606030504020204" pitchFamily="34" charset="0"/>
              <a:sym typeface="Open Sans"/>
            </a:endParaRPr>
          </a:p>
          <a:p>
            <a:pPr algn="l"/>
            <a:r>
              <a:rPr lang="pt-BR" sz="1200" dirty="0">
                <a:solidFill>
                  <a:srgbClr val="374151"/>
                </a:solidFill>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Preco_de_locacao_do_imovel</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Preco_do_Imovel</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Preco_por_metro_quadrado</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marL="171450" lvl="0" indent="-171450">
              <a:buFont typeface="Arial" panose="020B0604020202020204" pitchFamily="34" charset="0"/>
              <a:buChar char="•"/>
            </a:pPr>
            <a:endParaRPr sz="1200" dirty="0">
              <a:solidFill>
                <a:srgbClr val="434343"/>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0" name="Google Shape;115;p18">
            <a:extLst>
              <a:ext uri="{FF2B5EF4-FFF2-40B4-BE49-F238E27FC236}">
                <a16:creationId xmlns:a16="http://schemas.microsoft.com/office/drawing/2014/main" id="{345138FB-F3A6-A3A6-F202-FC8D3655873A}"/>
              </a:ext>
            </a:extLst>
          </p:cNvPr>
          <p:cNvSpPr txBox="1"/>
          <p:nvPr/>
        </p:nvSpPr>
        <p:spPr>
          <a:xfrm>
            <a:off x="8398933" y="2799292"/>
            <a:ext cx="3293534" cy="1501776"/>
          </a:xfrm>
          <a:prstGeom prst="rect">
            <a:avLst/>
          </a:prstGeom>
          <a:noFill/>
          <a:ln>
            <a:noFill/>
          </a:ln>
        </p:spPr>
        <p:txBody>
          <a:bodyPr spcFirstLastPara="1" wrap="square" lIns="91425" tIns="91425" rIns="91425" bIns="91425" anchor="t" anchorCtr="0">
            <a:noAutofit/>
          </a:bodyPr>
          <a:lstStyle/>
          <a:p>
            <a:r>
              <a:rPr lang="pt-BR" sz="1200" dirty="0">
                <a:solidFill>
                  <a:srgbClr val="434343"/>
                </a:solidFill>
                <a:latin typeface="Open Sans"/>
                <a:ea typeface="Open Sans"/>
                <a:cs typeface="Open Sans"/>
                <a:sym typeface="Open Sans"/>
              </a:rPr>
              <a:t>- Nome do proprietário ou corretor</a:t>
            </a:r>
          </a:p>
          <a:p>
            <a:r>
              <a:rPr lang="pt-BR" sz="1200" dirty="0">
                <a:solidFill>
                  <a:srgbClr val="434343"/>
                </a:solidFill>
                <a:latin typeface="Open Sans"/>
                <a:ea typeface="Open Sans"/>
                <a:cs typeface="Open Sans"/>
                <a:sym typeface="Open Sans"/>
              </a:rPr>
              <a:t>- Preferencia de contato com o proprietário</a:t>
            </a:r>
          </a:p>
          <a:p>
            <a:r>
              <a:rPr lang="pt-BR" sz="1200" dirty="0">
                <a:solidFill>
                  <a:srgbClr val="434343"/>
                </a:solidFill>
                <a:latin typeface="Open Sans"/>
                <a:ea typeface="Open Sans"/>
                <a:cs typeface="Open Sans"/>
                <a:sym typeface="Open Sans"/>
              </a:rPr>
              <a:t>- Tipo de proprietário</a:t>
            </a:r>
          </a:p>
          <a:p>
            <a:r>
              <a:rPr lang="pt-BR" sz="1200" dirty="0">
                <a:solidFill>
                  <a:srgbClr val="434343"/>
                </a:solidFill>
                <a:latin typeface="Open Sans"/>
                <a:ea typeface="Open Sans"/>
                <a:cs typeface="Open Sans"/>
                <a:sym typeface="Open Sans"/>
              </a:rPr>
              <a:t>- Id do proprietário</a:t>
            </a:r>
          </a:p>
        </p:txBody>
      </p:sp>
      <p:sp>
        <p:nvSpPr>
          <p:cNvPr id="11" name="Google Shape;115;p18">
            <a:extLst>
              <a:ext uri="{FF2B5EF4-FFF2-40B4-BE49-F238E27FC236}">
                <a16:creationId xmlns:a16="http://schemas.microsoft.com/office/drawing/2014/main" id="{88C436A7-A8E2-3136-663E-4B08F33F0C7C}"/>
              </a:ext>
            </a:extLst>
          </p:cNvPr>
          <p:cNvSpPr txBox="1"/>
          <p:nvPr/>
        </p:nvSpPr>
        <p:spPr>
          <a:xfrm>
            <a:off x="8963054" y="4746988"/>
            <a:ext cx="2406004" cy="285914"/>
          </a:xfrm>
          <a:prstGeom prst="rect">
            <a:avLst/>
          </a:prstGeom>
          <a:noFill/>
          <a:ln>
            <a:noFill/>
          </a:ln>
        </p:spPr>
        <p:txBody>
          <a:bodyPr spcFirstLastPara="1" wrap="square" lIns="91425" tIns="91425" rIns="91425" bIns="91425" anchor="t" anchorCtr="0">
            <a:noAutofit/>
          </a:bodyPr>
          <a:lstStyle/>
          <a:p>
            <a:pPr marL="171450" lvl="0" indent="-171450">
              <a:buFont typeface="Arial" panose="020B0604020202020204" pitchFamily="34" charset="0"/>
              <a:buChar char="•"/>
            </a:pPr>
            <a:r>
              <a:rPr lang="pt-BR" sz="1200" dirty="0">
                <a:solidFill>
                  <a:srgbClr val="434343"/>
                </a:solidFill>
                <a:latin typeface="Open Sans"/>
                <a:ea typeface="Open Sans"/>
                <a:cs typeface="Open Sans"/>
                <a:sym typeface="Open Sans"/>
              </a:rPr>
              <a:t>Comentários adicionados</a:t>
            </a:r>
          </a:p>
        </p:txBody>
      </p:sp>
      <p:sp>
        <p:nvSpPr>
          <p:cNvPr id="28" name="Google Shape;115;p18">
            <a:extLst>
              <a:ext uri="{FF2B5EF4-FFF2-40B4-BE49-F238E27FC236}">
                <a16:creationId xmlns:a16="http://schemas.microsoft.com/office/drawing/2014/main" id="{FB807A1D-529A-AD22-D501-2905FE6002D5}"/>
              </a:ext>
            </a:extLst>
          </p:cNvPr>
          <p:cNvSpPr txBox="1"/>
          <p:nvPr/>
        </p:nvSpPr>
        <p:spPr>
          <a:xfrm>
            <a:off x="9018956" y="4441338"/>
            <a:ext cx="2133251" cy="285914"/>
          </a:xfrm>
          <a:prstGeom prst="rect">
            <a:avLst/>
          </a:prstGeom>
          <a:noFill/>
          <a:ln>
            <a:noFill/>
          </a:ln>
        </p:spPr>
        <p:txBody>
          <a:bodyPr spcFirstLastPara="1" wrap="square" lIns="91425" tIns="91425" rIns="91425" bIns="91425" anchor="t" anchorCtr="0">
            <a:noAutofit/>
          </a:bodyPr>
          <a:lstStyle/>
          <a:p>
            <a:pPr algn="ctr"/>
            <a:r>
              <a:rPr lang="da-DK" sz="1200" b="1" dirty="0">
                <a:solidFill>
                  <a:srgbClr val="434343"/>
                </a:solidFill>
                <a:latin typeface="Open Sans"/>
                <a:ea typeface="Open Sans"/>
                <a:cs typeface="Open Sans"/>
              </a:rPr>
              <a:t>Outras Variáveis</a:t>
            </a:r>
          </a:p>
        </p:txBody>
      </p:sp>
      <p:sp>
        <p:nvSpPr>
          <p:cNvPr id="35" name="Google Shape;115;p18">
            <a:extLst>
              <a:ext uri="{FF2B5EF4-FFF2-40B4-BE49-F238E27FC236}">
                <a16:creationId xmlns:a16="http://schemas.microsoft.com/office/drawing/2014/main" id="{96FA4152-43B4-60EE-3A4B-B3328B1C19FF}"/>
              </a:ext>
            </a:extLst>
          </p:cNvPr>
          <p:cNvSpPr txBox="1"/>
          <p:nvPr/>
        </p:nvSpPr>
        <p:spPr>
          <a:xfrm>
            <a:off x="5686823" y="2700933"/>
            <a:ext cx="2837437" cy="1439267"/>
          </a:xfrm>
          <a:prstGeom prst="rect">
            <a:avLst/>
          </a:prstGeom>
          <a:noFill/>
          <a:ln>
            <a:noFill/>
          </a:ln>
        </p:spPr>
        <p:txBody>
          <a:bodyPr spcFirstLastPara="1" wrap="square" lIns="91425" tIns="91425" rIns="91425" bIns="91425" anchor="t" anchorCtr="0">
            <a:noAutofit/>
          </a:bodyPr>
          <a:lstStyle/>
          <a:p>
            <a:pPr algn="ctr"/>
            <a:r>
              <a:rPr lang="da-DK" sz="1200" b="1" dirty="0">
                <a:solidFill>
                  <a:srgbClr val="434343"/>
                </a:solidFill>
                <a:latin typeface="Open Sans" panose="020B0606030504020204" pitchFamily="34" charset="0"/>
                <a:ea typeface="Open Sans" panose="020B0606030504020204" pitchFamily="34" charset="0"/>
                <a:cs typeface="Open Sans" panose="020B0606030504020204" pitchFamily="34" charset="0"/>
              </a:rPr>
              <a:t>Eficiencia Energética do Imóvel</a:t>
            </a:r>
          </a:p>
          <a:p>
            <a:pPr algn="ctr"/>
            <a:endParaRPr sz="1200" b="1" dirty="0">
              <a:solidFill>
                <a:srgbClr val="434343"/>
              </a:solidFill>
              <a:latin typeface="Open Sans" panose="020B0606030504020204" pitchFamily="34" charset="0"/>
              <a:ea typeface="Open Sans" panose="020B0606030504020204" pitchFamily="34" charset="0"/>
              <a:cs typeface="Open Sans" panose="020B0606030504020204" pitchFamily="34" charset="0"/>
              <a:sym typeface="Open Sans"/>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E_Recomendado</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Nivel_de_eficiencia_Energetica</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12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Tipo_de_Certificacao_Energetica</a:t>
            </a:r>
            <a:endParaRPr lang="pt-BR" sz="12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marL="171450" lvl="0" indent="-171450">
              <a:buFont typeface="Arial" panose="020B0604020202020204" pitchFamily="34" charset="0"/>
              <a:buChar char="•"/>
            </a:pPr>
            <a:endParaRPr sz="1200" dirty="0">
              <a:solidFill>
                <a:srgbClr val="434343"/>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pic>
        <p:nvPicPr>
          <p:cNvPr id="37" name="Imagem 36">
            <a:extLst>
              <a:ext uri="{FF2B5EF4-FFF2-40B4-BE49-F238E27FC236}">
                <a16:creationId xmlns:a16="http://schemas.microsoft.com/office/drawing/2014/main" id="{322E5FC8-7CE8-4253-AD64-152888696E0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55109" y="1762760"/>
            <a:ext cx="733758" cy="733758"/>
          </a:xfrm>
          <a:prstGeom prst="ellipse">
            <a:avLst/>
          </a:prstGeom>
        </p:spPr>
      </p:pic>
    </p:spTree>
    <p:extLst>
      <p:ext uri="{BB962C8B-B14F-4D97-AF65-F5344CB8AC3E}">
        <p14:creationId xmlns:p14="http://schemas.microsoft.com/office/powerpoint/2010/main" val="4063239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1019787948"/>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DDDDDD"/>
                </a:solidFill>
                <a:latin typeface="Open Sans"/>
              </a:rPr>
              <a:t>Objetivos</a:t>
            </a:r>
            <a:endParaRPr lang="en-US" sz="1200" dirty="0">
              <a:solidFill>
                <a:srgbClr val="DDDDDD"/>
              </a:solidFill>
              <a:latin typeface="Open Sans"/>
            </a:endParaRPr>
          </a:p>
          <a:p>
            <a:pPr marL="171450" indent="-171450">
              <a:buFont typeface="Arial" panose="020B0604020202020204" pitchFamily="34" charset="0"/>
              <a:buChar char="•"/>
            </a:pPr>
            <a:r>
              <a:rPr lang="en-US" sz="1200" dirty="0" err="1">
                <a:solidFill>
                  <a:srgbClr val="DDDDDD"/>
                </a:solidFill>
                <a:latin typeface="Open Sans"/>
              </a:rPr>
              <a:t>Conceitos</a:t>
            </a:r>
            <a:r>
              <a:rPr lang="en-US" sz="1200" dirty="0">
                <a:solidFill>
                  <a:srgbClr val="DDDDDD"/>
                </a:solidFill>
                <a:latin typeface="Open Sans"/>
              </a:rPr>
              <a:t> </a:t>
            </a:r>
          </a:p>
          <a:p>
            <a:pPr marL="171450" indent="-171450">
              <a:buFont typeface="Arial" panose="020B0604020202020204" pitchFamily="34" charset="0"/>
              <a:buChar char="•"/>
            </a:pPr>
            <a:r>
              <a:rPr lang="en-US" sz="1200" dirty="0" err="1">
                <a:solidFill>
                  <a:srgbClr val="DDDDDD"/>
                </a:solidFill>
                <a:latin typeface="Open Sans"/>
              </a:rPr>
              <a:t>Critérios</a:t>
            </a:r>
            <a:endParaRPr lang="en-US" sz="1200" dirty="0">
              <a:solidFill>
                <a:srgbClr val="DDDDDD"/>
              </a:solidFill>
              <a:latin typeface="Open Sans"/>
            </a:endParaRPr>
          </a:p>
          <a:p>
            <a:pPr marL="171450" indent="-171450">
              <a:buFont typeface="Arial" panose="020B0604020202020204" pitchFamily="34" charset="0"/>
              <a:buChar char="•"/>
            </a:pPr>
            <a:r>
              <a:rPr lang="en-US" sz="1200" dirty="0" err="1">
                <a:solidFill>
                  <a:srgbClr val="DDDDDD"/>
                </a:solidFill>
                <a:latin typeface="Open Sans"/>
              </a:rPr>
              <a:t>Histórico</a:t>
            </a:r>
            <a:r>
              <a:rPr lang="en-US" sz="1200" dirty="0">
                <a:solidFill>
                  <a:srgbClr val="DDDDDD"/>
                </a:solidFill>
                <a:latin typeface="Open Sans"/>
              </a:rPr>
              <a:t> de dados </a:t>
            </a:r>
          </a:p>
          <a:p>
            <a:pPr marL="171450" indent="-171450">
              <a:buFont typeface="Arial" panose="020B0604020202020204" pitchFamily="34" charset="0"/>
              <a:buChar char="•"/>
            </a:pPr>
            <a:r>
              <a:rPr lang="en-US" sz="1200" dirty="0" err="1">
                <a:solidFill>
                  <a:srgbClr val="DDDDDD"/>
                </a:solidFill>
                <a:latin typeface="Open Sans"/>
              </a:rPr>
              <a:t>Variáveis</a:t>
            </a:r>
            <a:endParaRPr lang="en-US" sz="1200" dirty="0">
              <a:solidFill>
                <a:srgbClr val="DDDDDD"/>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3147856" y="2987964"/>
            <a:ext cx="1920362" cy="2400725"/>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Análise preliminar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Medidas resumo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Análise de frequências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mn-ea"/>
                <a:cs typeface="+mn-cs"/>
                <a:sym typeface="Open Sans"/>
              </a:rPr>
              <a:t>Gráficos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Análise de </a:t>
            </a:r>
            <a:r>
              <a:rPr lang="pt-BR" sz="1200" i="1" dirty="0">
                <a:solidFill>
                  <a:srgbClr val="DDDDDD"/>
                </a:solidFill>
                <a:latin typeface="Open Sans"/>
                <a:sym typeface="Open Sans"/>
              </a:rPr>
              <a:t>outliers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mn-ea"/>
                <a:cs typeface="+mn-cs"/>
                <a:sym typeface="Open Sans"/>
              </a:rPr>
              <a:t>Análise de</a:t>
            </a:r>
            <a:r>
              <a:rPr lang="pt-BR" sz="1200" dirty="0">
                <a:solidFill>
                  <a:srgbClr val="DDDDDD"/>
                </a:solidFill>
                <a:latin typeface="Open Sans"/>
                <a:sym typeface="Open Sans"/>
              </a:rPr>
              <a:t> </a:t>
            </a:r>
            <a:r>
              <a:rPr lang="pt-BR" sz="1200" i="1" dirty="0" err="1">
                <a:solidFill>
                  <a:srgbClr val="DDDDDD"/>
                </a:solidFill>
                <a:latin typeface="Open Sans"/>
                <a:sym typeface="Open Sans"/>
              </a:rPr>
              <a:t>missings</a:t>
            </a:r>
            <a:endParaRPr lang="pt-BR" sz="1200" i="1" dirty="0">
              <a:solidFill>
                <a:srgbClr val="DDDDDD"/>
              </a:solidFill>
              <a:latin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993373" y="2987963"/>
            <a:ext cx="1834290" cy="21167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Avaliação das técnicas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Regressão Logística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a:ea typeface="+mn-ea"/>
                <a:cs typeface="+mn-cs"/>
                <a:sym typeface="Open Sans"/>
              </a:rPr>
              <a:t>Árvore de Decisão</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Validação dos resultados com negócios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Escolha da técnica que melhor se adeque ao uso e estratégias da área de negócios</a:t>
            </a:r>
            <a:endParaRPr kumimoji="0" sz="1800" b="0" i="0" u="none" strike="noStrike" kern="1200" cap="none" spc="0" normalizeH="0" baseline="0" noProof="0" dirty="0">
              <a:ln>
                <a:noFill/>
              </a:ln>
              <a:solidFill>
                <a:srgbClr val="DDDDDD"/>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49804" y="2987959"/>
            <a:ext cx="1834290" cy="21167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Avaliação das técnicas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err="1">
                <a:ln>
                  <a:noFill/>
                </a:ln>
                <a:solidFill>
                  <a:srgbClr val="DDDDDD"/>
                </a:solidFill>
                <a:effectLst/>
                <a:uLnTx/>
                <a:uFillTx/>
                <a:latin typeface="Open Sans"/>
                <a:ea typeface="Open Sans"/>
                <a:cs typeface="Open Sans"/>
                <a:sym typeface="Open Sans"/>
              </a:rPr>
              <a:t>Random</a:t>
            </a: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 Forest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err="1">
                <a:solidFill>
                  <a:srgbClr val="DDDDDD"/>
                </a:solidFill>
                <a:latin typeface="Open Sans"/>
                <a:ea typeface="Open Sans"/>
                <a:cs typeface="Open Sans"/>
                <a:sym typeface="Open Sans"/>
              </a:rPr>
              <a:t>Boosting</a:t>
            </a:r>
            <a:endParaRPr lang="pt-BR" sz="1200" dirty="0">
              <a:solidFill>
                <a:srgbClr val="DDDDDD"/>
              </a:solidFill>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SVM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err="1">
                <a:solidFill>
                  <a:srgbClr val="DDDDDD"/>
                </a:solidFill>
                <a:latin typeface="Open Sans"/>
                <a:ea typeface="Open Sans"/>
                <a:cs typeface="Open Sans"/>
                <a:sym typeface="Open Sans"/>
              </a:rPr>
              <a:t>Deep</a:t>
            </a:r>
            <a:r>
              <a:rPr lang="pt-BR" sz="1200" dirty="0">
                <a:solidFill>
                  <a:srgbClr val="DDDDDD"/>
                </a:solidFill>
                <a:latin typeface="Open Sans"/>
                <a:ea typeface="Open Sans"/>
                <a:cs typeface="Open Sans"/>
                <a:sym typeface="Open Sans"/>
              </a:rPr>
              <a:t> Learning</a:t>
            </a:r>
            <a:endPar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4" name="Espaço Reservado para Número de Slide 4">
            <a:extLst>
              <a:ext uri="{FF2B5EF4-FFF2-40B4-BE49-F238E27FC236}">
                <a16:creationId xmlns:a16="http://schemas.microsoft.com/office/drawing/2014/main" id="{A1CE2BF2-52D0-4B74-90D5-03FCB69860B7}"/>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7" name="Pentágono 16">
            <a:extLst>
              <a:ext uri="{FF2B5EF4-FFF2-40B4-BE49-F238E27FC236}">
                <a16:creationId xmlns:a16="http://schemas.microsoft.com/office/drawing/2014/main" id="{58ABC1F7-E540-4BF7-B9A5-D8078D521D8D}"/>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Tree>
    <p:extLst>
      <p:ext uri="{BB962C8B-B14F-4D97-AF65-F5344CB8AC3E}">
        <p14:creationId xmlns:p14="http://schemas.microsoft.com/office/powerpoint/2010/main" val="3659940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grpSp>
        <p:nvGrpSpPr>
          <p:cNvPr id="548" name="Google Shape;548;p25"/>
          <p:cNvGrpSpPr/>
          <p:nvPr/>
        </p:nvGrpSpPr>
        <p:grpSpPr>
          <a:xfrm>
            <a:off x="-3251199" y="-304800"/>
            <a:ext cx="10893700" cy="7467600"/>
            <a:chOff x="-2438400" y="-228600"/>
            <a:chExt cx="8170275" cy="5600700"/>
          </a:xfrm>
        </p:grpSpPr>
        <p:grpSp>
          <p:nvGrpSpPr>
            <p:cNvPr id="549" name="Google Shape;549;p25"/>
            <p:cNvGrpSpPr/>
            <p:nvPr/>
          </p:nvGrpSpPr>
          <p:grpSpPr>
            <a:xfrm>
              <a:off x="-2438400" y="0"/>
              <a:ext cx="8017875" cy="5372100"/>
              <a:chOff x="-2438400" y="0"/>
              <a:chExt cx="8017875" cy="5372100"/>
            </a:xfrm>
          </p:grpSpPr>
          <p:pic>
            <p:nvPicPr>
              <p:cNvPr id="550" name="Google Shape;550;p25"/>
              <p:cNvPicPr preferRelativeResize="0"/>
              <p:nvPr/>
            </p:nvPicPr>
            <p:blipFill rotWithShape="1">
              <a:blip r:embed="rId3">
                <a:alphaModFix/>
              </a:blip>
              <a:srcRect l="-43947"/>
              <a:stretch/>
            </p:blipFill>
            <p:spPr>
              <a:xfrm rot="10800000" flipH="1">
                <a:off x="-2438400" y="0"/>
                <a:ext cx="7987800" cy="5143500"/>
              </a:xfrm>
              <a:prstGeom prst="trapezoid">
                <a:avLst>
                  <a:gd name="adj" fmla="val 41313"/>
                </a:avLst>
              </a:prstGeom>
              <a:noFill/>
              <a:ln>
                <a:noFill/>
              </a:ln>
            </p:spPr>
          </p:pic>
          <p:cxnSp>
            <p:nvCxnSpPr>
              <p:cNvPr id="551" name="Google Shape;551;p25"/>
              <p:cNvCxnSpPr/>
              <p:nvPr/>
            </p:nvCxnSpPr>
            <p:spPr>
              <a:xfrm flipH="1">
                <a:off x="3371775" y="0"/>
                <a:ext cx="2207700" cy="5372100"/>
              </a:xfrm>
              <a:prstGeom prst="straightConnector1">
                <a:avLst/>
              </a:prstGeom>
              <a:noFill/>
              <a:ln w="28575" cap="flat" cmpd="sng">
                <a:solidFill>
                  <a:srgbClr val="6ADBD9"/>
                </a:solidFill>
                <a:prstDash val="solid"/>
                <a:round/>
                <a:headEnd type="none" w="sm" len="sm"/>
                <a:tailEnd type="none" w="sm" len="sm"/>
              </a:ln>
            </p:spPr>
          </p:cxnSp>
        </p:grpSp>
        <p:cxnSp>
          <p:nvCxnSpPr>
            <p:cNvPr id="552" name="Google Shape;552;p25"/>
            <p:cNvCxnSpPr/>
            <p:nvPr/>
          </p:nvCxnSpPr>
          <p:spPr>
            <a:xfrm flipH="1">
              <a:off x="3524175" y="-228600"/>
              <a:ext cx="2207700" cy="5372100"/>
            </a:xfrm>
            <a:prstGeom prst="straightConnector1">
              <a:avLst/>
            </a:prstGeom>
            <a:noFill/>
            <a:ln w="19050" cap="flat" cmpd="sng">
              <a:solidFill>
                <a:srgbClr val="6ADBD9"/>
              </a:solidFill>
              <a:prstDash val="solid"/>
              <a:round/>
              <a:headEnd type="none" w="sm" len="sm"/>
              <a:tailEnd type="none" w="sm" len="sm"/>
            </a:ln>
          </p:spPr>
        </p:cxnSp>
      </p:grpSp>
      <p:grpSp>
        <p:nvGrpSpPr>
          <p:cNvPr id="553" name="Google Shape;553;p25"/>
          <p:cNvGrpSpPr/>
          <p:nvPr/>
        </p:nvGrpSpPr>
        <p:grpSpPr>
          <a:xfrm>
            <a:off x="16118" y="27970"/>
            <a:ext cx="5266000" cy="5143500"/>
            <a:chOff x="4063978" y="94597"/>
            <a:chExt cx="2977228" cy="2308431"/>
          </a:xfrm>
        </p:grpSpPr>
        <p:sp>
          <p:nvSpPr>
            <p:cNvPr id="554" name="Google Shape;554;p25"/>
            <p:cNvSpPr/>
            <p:nvPr/>
          </p:nvSpPr>
          <p:spPr>
            <a:xfrm rot="10800000">
              <a:off x="4063978" y="94597"/>
              <a:ext cx="2977228" cy="2308431"/>
            </a:xfrm>
            <a:prstGeom prst="rect">
              <a:avLst/>
            </a:prstGeom>
            <a:solidFill>
              <a:srgbClr val="6AD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555" name="Google Shape;555;p25"/>
            <p:cNvPicPr preferRelativeResize="0"/>
            <p:nvPr/>
          </p:nvPicPr>
          <p:blipFill rotWithShape="1">
            <a:blip r:embed="rId4">
              <a:alphaModFix/>
            </a:blip>
            <a:srcRect/>
            <a:stretch/>
          </p:blipFill>
          <p:spPr>
            <a:xfrm rot="10800000" flipH="1">
              <a:off x="4126949" y="96004"/>
              <a:ext cx="2027620" cy="1407280"/>
            </a:xfrm>
            <a:prstGeom prst="rect">
              <a:avLst/>
            </a:prstGeom>
            <a:noFill/>
            <a:ln>
              <a:noFill/>
            </a:ln>
          </p:spPr>
        </p:pic>
      </p:grpSp>
      <p:sp>
        <p:nvSpPr>
          <p:cNvPr id="556" name="Google Shape;556;p25"/>
          <p:cNvSpPr txBox="1"/>
          <p:nvPr/>
        </p:nvSpPr>
        <p:spPr>
          <a:xfrm>
            <a:off x="960560" y="3052219"/>
            <a:ext cx="4305794"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b="1">
                <a:solidFill>
                  <a:schemeClr val="lt1"/>
                </a:solidFill>
                <a:latin typeface="Open Sans"/>
                <a:ea typeface="Open Sans"/>
                <a:cs typeface="Open Sans"/>
                <a:sym typeface="Open Sans"/>
              </a:rPr>
              <a:t>Modelagem Estatística</a:t>
            </a:r>
            <a:endParaRPr/>
          </a:p>
        </p:txBody>
      </p:sp>
      <p:sp>
        <p:nvSpPr>
          <p:cNvPr id="557" name="Google Shape;557;p25"/>
          <p:cNvSpPr txBox="1"/>
          <p:nvPr/>
        </p:nvSpPr>
        <p:spPr>
          <a:xfrm>
            <a:off x="7863280" y="2095607"/>
            <a:ext cx="2661799" cy="13233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2000" b="0" i="0" u="none" strike="noStrike" cap="none" dirty="0">
                <a:solidFill>
                  <a:srgbClr val="434343"/>
                </a:solidFill>
                <a:latin typeface="Open Sans"/>
                <a:ea typeface="Open Sans"/>
                <a:cs typeface="Open Sans"/>
                <a:sym typeface="Open Sans"/>
              </a:rPr>
              <a:t>Regressão Linear</a:t>
            </a:r>
            <a:endParaRPr dirty="0"/>
          </a:p>
          <a:p>
            <a:pPr marL="0" marR="0" lvl="0" indent="0" algn="l" rtl="0">
              <a:lnSpc>
                <a:spcPct val="100000"/>
              </a:lnSpc>
              <a:spcBef>
                <a:spcPts val="0"/>
              </a:spcBef>
              <a:spcAft>
                <a:spcPts val="0"/>
              </a:spcAft>
              <a:buNone/>
            </a:pPr>
            <a:endParaRPr sz="2000" dirty="0">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US" sz="2000" b="0" i="0" u="none" strike="noStrike" cap="none" dirty="0" err="1">
                <a:solidFill>
                  <a:srgbClr val="434343"/>
                </a:solidFill>
                <a:latin typeface="Open Sans"/>
                <a:ea typeface="Open Sans"/>
                <a:cs typeface="Open Sans"/>
                <a:sym typeface="Open Sans"/>
              </a:rPr>
              <a:t>Randon</a:t>
            </a:r>
            <a:r>
              <a:rPr lang="en-US" sz="2000" b="0" i="0" u="none" strike="noStrike" cap="none" dirty="0">
                <a:solidFill>
                  <a:srgbClr val="434343"/>
                </a:solidFill>
                <a:latin typeface="Open Sans"/>
                <a:ea typeface="Open Sans"/>
                <a:cs typeface="Open Sans"/>
                <a:sym typeface="Open Sans"/>
              </a:rPr>
              <a:t> Forest</a:t>
            </a:r>
            <a:endParaRPr dirty="0"/>
          </a:p>
          <a:p>
            <a:pPr marL="0" marR="0" lvl="0" indent="0" algn="l" rtl="0">
              <a:lnSpc>
                <a:spcPct val="100000"/>
              </a:lnSpc>
              <a:spcBef>
                <a:spcPts val="0"/>
              </a:spcBef>
              <a:spcAft>
                <a:spcPts val="0"/>
              </a:spcAft>
              <a:buNone/>
            </a:pPr>
            <a:endParaRPr sz="2000" b="0" i="0" u="none" strike="noStrike" cap="none" dirty="0">
              <a:solidFill>
                <a:srgbClr val="434343"/>
              </a:solidFill>
              <a:latin typeface="Open Sans"/>
              <a:ea typeface="Open Sans"/>
              <a:cs typeface="Open Sans"/>
              <a:sym typeface="Open Sans"/>
            </a:endParaRPr>
          </a:p>
        </p:txBody>
      </p:sp>
      <p:pic>
        <p:nvPicPr>
          <p:cNvPr id="558" name="Google Shape;558;p25"/>
          <p:cNvPicPr preferRelativeResize="0"/>
          <p:nvPr/>
        </p:nvPicPr>
        <p:blipFill rotWithShape="1">
          <a:blip r:embed="rId5">
            <a:alphaModFix/>
          </a:blip>
          <a:srcRect/>
          <a:stretch/>
        </p:blipFill>
        <p:spPr>
          <a:xfrm>
            <a:off x="7334250" y="5305425"/>
            <a:ext cx="4857750" cy="1552575"/>
          </a:xfrm>
          <a:prstGeom prst="rect">
            <a:avLst/>
          </a:prstGeom>
          <a:noFill/>
          <a:ln>
            <a:noFill/>
          </a:ln>
        </p:spPr>
      </p:pic>
      <p:pic>
        <p:nvPicPr>
          <p:cNvPr id="559" name="Google Shape;559;p25"/>
          <p:cNvPicPr preferRelativeResize="0"/>
          <p:nvPr/>
        </p:nvPicPr>
        <p:blipFill rotWithShape="1">
          <a:blip r:embed="rId5">
            <a:alphaModFix/>
          </a:blip>
          <a:srcRect/>
          <a:stretch/>
        </p:blipFill>
        <p:spPr>
          <a:xfrm>
            <a:off x="5649749" y="5205154"/>
            <a:ext cx="4857750" cy="1552575"/>
          </a:xfrm>
          <a:prstGeom prst="rect">
            <a:avLst/>
          </a:prstGeom>
          <a:noFill/>
          <a:ln>
            <a:noFill/>
          </a:ln>
        </p:spPr>
      </p:pic>
      <p:pic>
        <p:nvPicPr>
          <p:cNvPr id="560" name="Google Shape;560;p25"/>
          <p:cNvPicPr preferRelativeResize="0"/>
          <p:nvPr/>
        </p:nvPicPr>
        <p:blipFill rotWithShape="1">
          <a:blip r:embed="rId5">
            <a:alphaModFix/>
          </a:blip>
          <a:srcRect/>
          <a:stretch/>
        </p:blipFill>
        <p:spPr>
          <a:xfrm rot="5400000">
            <a:off x="8946843" y="3088547"/>
            <a:ext cx="4857750" cy="1552575"/>
          </a:xfrm>
          <a:prstGeom prst="rect">
            <a:avLst/>
          </a:prstGeom>
          <a:noFill/>
          <a:ln>
            <a:noFill/>
          </a:ln>
        </p:spPr>
      </p:pic>
      <p:sp>
        <p:nvSpPr>
          <p:cNvPr id="561" name="Google Shape;561;p25"/>
          <p:cNvSpPr/>
          <p:nvPr/>
        </p:nvSpPr>
        <p:spPr>
          <a:xfrm>
            <a:off x="7716852" y="1632858"/>
            <a:ext cx="2943600" cy="1796142"/>
          </a:xfrm>
          <a:prstGeom prst="rect">
            <a:avLst/>
          </a:prstGeom>
          <a:noFill/>
          <a:ln w="60325" cap="flat" cmpd="dbl">
            <a:solidFill>
              <a:srgbClr val="6ADBD9"/>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Agrupar 36">
            <a:extLst>
              <a:ext uri="{FF2B5EF4-FFF2-40B4-BE49-F238E27FC236}">
                <a16:creationId xmlns:a16="http://schemas.microsoft.com/office/drawing/2014/main" id="{D0344037-3C7F-4A99-ACBD-4633CC85829D}"/>
              </a:ext>
            </a:extLst>
          </p:cNvPr>
          <p:cNvGrpSpPr/>
          <p:nvPr/>
        </p:nvGrpSpPr>
        <p:grpSpPr>
          <a:xfrm>
            <a:off x="4100945" y="1948289"/>
            <a:ext cx="8091055" cy="2736498"/>
            <a:chOff x="8497038" y="155404"/>
            <a:chExt cx="2827606" cy="2308431"/>
          </a:xfrm>
        </p:grpSpPr>
        <p:sp>
          <p:nvSpPr>
            <p:cNvPr id="38" name="Retângulo 37">
              <a:extLst>
                <a:ext uri="{FF2B5EF4-FFF2-40B4-BE49-F238E27FC236}">
                  <a16:creationId xmlns:a16="http://schemas.microsoft.com/office/drawing/2014/main" id="{D902E99D-1B43-474C-AC5E-3E8665E2FA1E}"/>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10275555" y="193016"/>
              <a:ext cx="1028361" cy="2228017"/>
            </a:xfrm>
            <a:prstGeom prst="rect">
              <a:avLst/>
            </a:prstGeom>
            <a:noFill/>
            <a:ln>
              <a:noFill/>
            </a:ln>
          </p:spPr>
        </p:pic>
      </p:gr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410725" y="379620"/>
            <a:ext cx="43400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Imagem 19">
            <a:extLst>
              <a:ext uri="{FF2B5EF4-FFF2-40B4-BE49-F238E27FC236}">
                <a16:creationId xmlns:a16="http://schemas.microsoft.com/office/drawing/2014/main" id="{A0048961-CD76-49B1-8FA0-47C86D7D8242}"/>
              </a:ext>
            </a:extLst>
          </p:cNvPr>
          <p:cNvPicPr>
            <a:picLocks noChangeAspect="1"/>
          </p:cNvPicPr>
          <p:nvPr/>
        </p:nvPicPr>
        <p:blipFill rotWithShape="1">
          <a:blip r:embed="rId3"/>
          <a:srcRect l="7457" t="20485" r="70666" b="70204"/>
          <a:stretch/>
        </p:blipFill>
        <p:spPr>
          <a:xfrm>
            <a:off x="10606907" y="6397119"/>
            <a:ext cx="1197466" cy="283584"/>
          </a:xfrm>
          <a:prstGeom prst="rect">
            <a:avLst/>
          </a:prstGeom>
        </p:spPr>
      </p:pic>
      <p:sp>
        <p:nvSpPr>
          <p:cNvPr id="12" name="Retângulo 11">
            <a:extLst>
              <a:ext uri="{FF2B5EF4-FFF2-40B4-BE49-F238E27FC236}">
                <a16:creationId xmlns:a16="http://schemas.microsoft.com/office/drawing/2014/main" id="{9AF75BDE-2DA8-42CE-8B19-0AC78647E4C2}"/>
              </a:ext>
            </a:extLst>
          </p:cNvPr>
          <p:cNvSpPr/>
          <p:nvPr/>
        </p:nvSpPr>
        <p:spPr>
          <a:xfrm>
            <a:off x="4254634" y="2262611"/>
            <a:ext cx="6420609" cy="1600438"/>
          </a:xfrm>
          <a:prstGeom prst="rect">
            <a:avLst/>
          </a:prstGeom>
        </p:spPr>
        <p:txBody>
          <a:bodyPr wrap="square">
            <a:spAutoFit/>
          </a:bodyPr>
          <a:lstStyle/>
          <a:p>
            <a:r>
              <a:rPr lang="pt-BR" sz="1400" b="1" dirty="0">
                <a:solidFill>
                  <a:srgbClr val="434343"/>
                </a:solidFill>
                <a:latin typeface="Open Sans" panose="020B0604020202020204" charset="0"/>
                <a:ea typeface="Open Sans" panose="020B0604020202020204" charset="0"/>
                <a:cs typeface="Open Sans" panose="020B0604020202020204" charset="0"/>
              </a:rPr>
              <a:t>Tratamento das base de dados para modelagem</a:t>
            </a:r>
          </a:p>
          <a:p>
            <a:pPr marL="228600" indent="-228600">
              <a:buFont typeface="+mj-lt"/>
              <a:buAutoNum type="arabicPeriod"/>
            </a:pPr>
            <a:endParaRPr lang="pt-BR" sz="1400" b="1" dirty="0">
              <a:solidFill>
                <a:srgbClr val="434343"/>
              </a:solidFill>
              <a:latin typeface="Open Sans" panose="020B0604020202020204" charset="0"/>
              <a:ea typeface="Open Sans" panose="020B0604020202020204" charset="0"/>
              <a:cs typeface="Open Sans" panose="020B0604020202020204" charset="0"/>
            </a:endParaRPr>
          </a:p>
          <a:p>
            <a:pPr marL="228600" indent="-228600">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70% aleatório para treino e 30% para teste</a:t>
            </a:r>
          </a:p>
          <a:p>
            <a:pPr marL="742950" lvl="1" indent="-285750">
              <a:buFont typeface="Wingdings" panose="05000000000000000000" pitchFamily="2" charset="2"/>
              <a:buChar char="§"/>
            </a:pPr>
            <a:r>
              <a:rPr lang="pt-BR" sz="1400" dirty="0">
                <a:solidFill>
                  <a:srgbClr val="434343"/>
                </a:solidFill>
                <a:latin typeface="Open Sans" panose="020B0604020202020204" charset="0"/>
                <a:ea typeface="Open Sans" panose="020B0604020202020204" charset="0"/>
                <a:cs typeface="Open Sans" panose="020B0604020202020204" charset="0"/>
              </a:rPr>
              <a:t>Treino: 4.438 imóveis</a:t>
            </a:r>
          </a:p>
          <a:p>
            <a:pPr marL="742950" lvl="1" indent="-285750">
              <a:buFont typeface="Wingdings" panose="05000000000000000000" pitchFamily="2" charset="2"/>
              <a:buChar char="§"/>
            </a:pPr>
            <a:r>
              <a:rPr lang="pt-BR" sz="1400" dirty="0">
                <a:solidFill>
                  <a:srgbClr val="434343"/>
                </a:solidFill>
                <a:latin typeface="Open Sans" panose="020B0604020202020204" charset="0"/>
                <a:ea typeface="Open Sans" panose="020B0604020202020204" charset="0"/>
                <a:cs typeface="Open Sans" panose="020B0604020202020204" charset="0"/>
              </a:rPr>
              <a:t>Teste: 1.903 imóveis</a:t>
            </a:r>
          </a:p>
          <a:p>
            <a:pPr marL="285750" indent="-285750">
              <a:buFont typeface="Wingdings" panose="05000000000000000000" pitchFamily="2" charset="2"/>
              <a:buChar char="§"/>
            </a:pPr>
            <a:r>
              <a:rPr lang="pt-BR" sz="1400" dirty="0">
                <a:solidFill>
                  <a:srgbClr val="434343"/>
                </a:solidFill>
                <a:latin typeface="Open Sans" panose="020B0604020202020204" charset="0"/>
                <a:ea typeface="Open Sans" panose="020B0604020202020204" charset="0"/>
                <a:cs typeface="Open Sans" panose="020B0604020202020204" charset="0"/>
              </a:rPr>
              <a:t>Removemos o campo Preço por metro quadrado.</a:t>
            </a:r>
          </a:p>
          <a:p>
            <a:pPr marL="742950" lvl="1" indent="-285750">
              <a:buFont typeface="Wingdings" panose="05000000000000000000" pitchFamily="2" charset="2"/>
              <a:buChar char="§"/>
            </a:pPr>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pic>
        <p:nvPicPr>
          <p:cNvPr id="13" name="Picture 6" descr="Black and Gray Mining Rig">
            <a:extLst>
              <a:ext uri="{FF2B5EF4-FFF2-40B4-BE49-F238E27FC236}">
                <a16:creationId xmlns:a16="http://schemas.microsoft.com/office/drawing/2014/main" id="{C6C69585-8FF6-4739-8755-E6BAE9C5E0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1" y="1948289"/>
            <a:ext cx="4100945" cy="2736497"/>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Placeholder 1">
            <a:extLst>
              <a:ext uri="{FF2B5EF4-FFF2-40B4-BE49-F238E27FC236}">
                <a16:creationId xmlns:a16="http://schemas.microsoft.com/office/drawing/2014/main" id="{959083A9-F22A-4E5C-A958-DFA82D6457E4}"/>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5.i. </a:t>
            </a:r>
            <a:r>
              <a:rPr lang="en-US" dirty="0" err="1">
                <a:solidFill>
                  <a:srgbClr val="434343"/>
                </a:solidFill>
                <a:latin typeface="Open Sans" panose="020B0604020202020204" charset="0"/>
                <a:ea typeface="Open Sans" panose="020B0604020202020204" charset="0"/>
                <a:cs typeface="Open Sans" panose="020B0604020202020204" charset="0"/>
              </a:rPr>
              <a:t>Modelagem</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Estatística</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Tradicional</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BALANCEAMENTO | </a:t>
            </a:r>
            <a:r>
              <a:rPr lang="en-US" sz="1100" dirty="0">
                <a:solidFill>
                  <a:srgbClr val="434343"/>
                </a:solidFill>
                <a:latin typeface="Open Sans" panose="020B0604020202020204" charset="0"/>
                <a:ea typeface="Open Sans" panose="020B0604020202020204" charset="0"/>
                <a:cs typeface="Open Sans" panose="020B0604020202020204" charset="0"/>
              </a:rPr>
              <a:t>BASES DE TREINO E TESTE</a:t>
            </a:r>
          </a:p>
        </p:txBody>
      </p:sp>
    </p:spTree>
    <p:extLst>
      <p:ext uri="{BB962C8B-B14F-4D97-AF65-F5344CB8AC3E}">
        <p14:creationId xmlns:p14="http://schemas.microsoft.com/office/powerpoint/2010/main" val="3386811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566" name="Google Shape;566;p26"/>
          <p:cNvPicPr preferRelativeResize="0"/>
          <p:nvPr/>
        </p:nvPicPr>
        <p:blipFill rotWithShape="1">
          <a:blip r:embed="rId3">
            <a:alphaModFix/>
          </a:blip>
          <a:srcRect/>
          <a:stretch/>
        </p:blipFill>
        <p:spPr>
          <a:xfrm flipH="1">
            <a:off x="9259381" y="4383155"/>
            <a:ext cx="2932619" cy="2474845"/>
          </a:xfrm>
          <a:prstGeom prst="rect">
            <a:avLst/>
          </a:prstGeom>
          <a:noFill/>
          <a:ln>
            <a:noFill/>
          </a:ln>
        </p:spPr>
      </p:pic>
      <p:sp>
        <p:nvSpPr>
          <p:cNvPr id="567" name="Google Shape;567;p26"/>
          <p:cNvSpPr txBox="1"/>
          <p:nvPr/>
        </p:nvSpPr>
        <p:spPr>
          <a:xfrm>
            <a:off x="11475031" y="419378"/>
            <a:ext cx="383704"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6ADBD9"/>
              </a:buClr>
              <a:buSzPts val="1200"/>
              <a:buFont typeface="Open Sans"/>
              <a:buNone/>
            </a:pPr>
            <a:fld id="{00000000-1234-1234-1234-123412341234}" type="slidenum">
              <a:rPr lang="pt-BR" sz="1200" b="0" i="0" u="none" strike="noStrike" cap="none">
                <a:solidFill>
                  <a:srgbClr val="6ADBD9"/>
                </a:solidFill>
                <a:latin typeface="Open Sans"/>
                <a:ea typeface="Open Sans"/>
                <a:cs typeface="Open Sans"/>
                <a:sym typeface="Open Sans"/>
              </a:rPr>
              <a:t>44</a:t>
            </a:fld>
            <a:endParaRPr sz="1200" b="0" i="0" u="none" strike="noStrike" cap="none">
              <a:solidFill>
                <a:srgbClr val="6ADBD9"/>
              </a:solidFill>
              <a:latin typeface="Open Sans"/>
              <a:ea typeface="Open Sans"/>
              <a:cs typeface="Open Sans"/>
              <a:sym typeface="Open Sans"/>
            </a:endParaRPr>
          </a:p>
        </p:txBody>
      </p:sp>
      <p:sp>
        <p:nvSpPr>
          <p:cNvPr id="568" name="Google Shape;568;p26"/>
          <p:cNvSpPr/>
          <p:nvPr/>
        </p:nvSpPr>
        <p:spPr>
          <a:xfrm>
            <a:off x="11529391" y="419378"/>
            <a:ext cx="274984" cy="251624"/>
          </a:xfrm>
          <a:prstGeom prst="pentagon">
            <a:avLst>
              <a:gd name="hf" fmla="val 105146"/>
              <a:gd name="vf" fmla="val 110557"/>
            </a:avLst>
          </a:prstGeom>
          <a:noFill/>
          <a:ln w="12700" cap="flat" cmpd="sng">
            <a:solidFill>
              <a:srgbClr val="6ADB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6ADBD9"/>
              </a:solidFill>
              <a:latin typeface="Open Sans"/>
              <a:ea typeface="Open Sans"/>
              <a:cs typeface="Open Sans"/>
              <a:sym typeface="Open Sans"/>
            </a:endParaRPr>
          </a:p>
        </p:txBody>
      </p:sp>
      <p:pic>
        <p:nvPicPr>
          <p:cNvPr id="569" name="Google Shape;569;p26"/>
          <p:cNvPicPr preferRelativeResize="0"/>
          <p:nvPr/>
        </p:nvPicPr>
        <p:blipFill rotWithShape="1">
          <a:blip r:embed="rId4">
            <a:alphaModFix/>
          </a:blip>
          <a:srcRect l="7580" t="41980" r="8724" b="41925"/>
          <a:stretch/>
        </p:blipFill>
        <p:spPr>
          <a:xfrm>
            <a:off x="6544277" y="6347292"/>
            <a:ext cx="1705361" cy="327947"/>
          </a:xfrm>
          <a:prstGeom prst="rect">
            <a:avLst/>
          </a:prstGeom>
          <a:noFill/>
          <a:ln>
            <a:noFill/>
          </a:ln>
        </p:spPr>
      </p:pic>
      <p:grpSp>
        <p:nvGrpSpPr>
          <p:cNvPr id="571" name="Google Shape;571;p26"/>
          <p:cNvGrpSpPr/>
          <p:nvPr/>
        </p:nvGrpSpPr>
        <p:grpSpPr>
          <a:xfrm>
            <a:off x="-12519" y="0"/>
            <a:ext cx="3445568" cy="6858002"/>
            <a:chOff x="0" y="0"/>
            <a:chExt cx="3445566" cy="6858001"/>
          </a:xfrm>
        </p:grpSpPr>
        <p:sp>
          <p:nvSpPr>
            <p:cNvPr id="572" name="Google Shape;572;p26"/>
            <p:cNvSpPr/>
            <p:nvPr/>
          </p:nvSpPr>
          <p:spPr>
            <a:xfrm>
              <a:off x="0" y="0"/>
              <a:ext cx="3445566" cy="68580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573" name="Google Shape;573;p26" descr="Google Shape;198;p28"/>
            <p:cNvPicPr preferRelativeResize="0"/>
            <p:nvPr/>
          </p:nvPicPr>
          <p:blipFill rotWithShape="1">
            <a:blip r:embed="rId3">
              <a:alphaModFix/>
            </a:blip>
            <a:srcRect/>
            <a:stretch/>
          </p:blipFill>
          <p:spPr>
            <a:xfrm flipH="1">
              <a:off x="1085430" y="5043720"/>
              <a:ext cx="2360136" cy="1814281"/>
            </a:xfrm>
            <a:prstGeom prst="rect">
              <a:avLst/>
            </a:prstGeom>
            <a:noFill/>
            <a:ln>
              <a:noFill/>
            </a:ln>
          </p:spPr>
        </p:pic>
      </p:grpSp>
      <p:sp>
        <p:nvSpPr>
          <p:cNvPr id="574" name="Google Shape;574;p26"/>
          <p:cNvSpPr txBox="1"/>
          <p:nvPr/>
        </p:nvSpPr>
        <p:spPr>
          <a:xfrm>
            <a:off x="45726" y="4471659"/>
            <a:ext cx="3354116" cy="713235"/>
          </a:xfrm>
          <a:prstGeom prst="rect">
            <a:avLst/>
          </a:prstGeom>
          <a:noFill/>
          <a:ln>
            <a:noFill/>
          </a:ln>
        </p:spPr>
        <p:txBody>
          <a:bodyPr spcFirstLastPara="1" wrap="square" lIns="45675" tIns="45675" rIns="45675" bIns="45675" anchor="ctr" anchorCtr="0">
            <a:normAutofit/>
          </a:bodyPr>
          <a:lstStyle/>
          <a:p>
            <a:pPr marL="0" marR="0" lvl="0" indent="0" algn="ctr" rtl="0">
              <a:spcBef>
                <a:spcPts val="0"/>
              </a:spcBef>
              <a:spcAft>
                <a:spcPts val="0"/>
              </a:spcAft>
              <a:buNone/>
            </a:pPr>
            <a:endParaRPr sz="2400" b="1">
              <a:solidFill>
                <a:srgbClr val="FFFFFF"/>
              </a:solidFill>
              <a:latin typeface="Open Sans"/>
              <a:ea typeface="Open Sans"/>
              <a:cs typeface="Open Sans"/>
              <a:sym typeface="Open Sans"/>
            </a:endParaRPr>
          </a:p>
        </p:txBody>
      </p:sp>
      <p:sp>
        <p:nvSpPr>
          <p:cNvPr id="577" name="Google Shape;577;p26"/>
          <p:cNvSpPr txBox="1"/>
          <p:nvPr/>
        </p:nvSpPr>
        <p:spPr>
          <a:xfrm>
            <a:off x="3588482" y="314551"/>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5.2. Modelagem Estatística Tradicional</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John Costa | </a:t>
            </a:r>
            <a:r>
              <a:rPr lang="pt-BR" sz="1100" dirty="0">
                <a:solidFill>
                  <a:srgbClr val="434343"/>
                </a:solidFill>
                <a:latin typeface="Poppins"/>
                <a:ea typeface="Poppins"/>
                <a:cs typeface="Poppins"/>
                <a:sym typeface="Poppins"/>
              </a:rPr>
              <a:t>PIADMI17 </a:t>
            </a:r>
            <a:endParaRPr dirty="0"/>
          </a:p>
        </p:txBody>
      </p:sp>
      <p:sp>
        <p:nvSpPr>
          <p:cNvPr id="578" name="Google Shape;578;p26"/>
          <p:cNvSpPr/>
          <p:nvPr/>
        </p:nvSpPr>
        <p:spPr>
          <a:xfrm>
            <a:off x="388280" y="2082719"/>
            <a:ext cx="2669007" cy="116955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b="1">
              <a:solidFill>
                <a:srgbClr val="434343"/>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pt-BR" sz="2800" b="1">
                <a:solidFill>
                  <a:schemeClr val="lt1"/>
                </a:solidFill>
                <a:latin typeface="Open Sans"/>
                <a:ea typeface="Open Sans"/>
                <a:cs typeface="Open Sans"/>
                <a:sym typeface="Open Sans"/>
              </a:rPr>
              <a:t>Regressão Linear</a:t>
            </a:r>
            <a:endParaRPr sz="1400" b="1">
              <a:solidFill>
                <a:schemeClr val="lt1"/>
              </a:solidFill>
              <a:latin typeface="Open Sans"/>
              <a:ea typeface="Open Sans"/>
              <a:cs typeface="Open Sans"/>
              <a:sym typeface="Open Sans"/>
            </a:endParaRPr>
          </a:p>
        </p:txBody>
      </p:sp>
      <p:sp>
        <p:nvSpPr>
          <p:cNvPr id="579" name="Google Shape;579;p26"/>
          <p:cNvSpPr/>
          <p:nvPr/>
        </p:nvSpPr>
        <p:spPr>
          <a:xfrm>
            <a:off x="9055040" y="1688351"/>
            <a:ext cx="3136960" cy="1383437"/>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580" name="Google Shape;580;p26"/>
          <p:cNvSpPr/>
          <p:nvPr/>
        </p:nvSpPr>
        <p:spPr>
          <a:xfrm>
            <a:off x="9175885" y="1795313"/>
            <a:ext cx="2895269" cy="11695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00" b="1" dirty="0">
                <a:solidFill>
                  <a:srgbClr val="434343"/>
                </a:solidFill>
                <a:latin typeface="Open Sans"/>
                <a:ea typeface="Open Sans"/>
                <a:cs typeface="Open Sans"/>
                <a:sym typeface="Open Sans"/>
              </a:rPr>
              <a:t>MÉTRICAS</a:t>
            </a:r>
          </a:p>
          <a:p>
            <a:pPr marL="0" marR="0" lvl="0" indent="0" algn="l" rtl="0">
              <a:spcBef>
                <a:spcPts val="0"/>
              </a:spcBef>
              <a:spcAft>
                <a:spcPts val="0"/>
              </a:spcAft>
              <a:buNone/>
            </a:pPr>
            <a:r>
              <a:rPr lang="pt-BR" sz="1400" b="1" dirty="0">
                <a:solidFill>
                  <a:srgbClr val="434343"/>
                </a:solidFill>
                <a:latin typeface="Open Sans"/>
                <a:ea typeface="Open Sans"/>
                <a:cs typeface="Open Sans"/>
                <a:sym typeface="Open Sans"/>
              </a:rPr>
              <a:t>R2: </a:t>
            </a:r>
            <a:r>
              <a:rPr lang="pt-BR" sz="1400" dirty="0">
                <a:solidFill>
                  <a:srgbClr val="434343"/>
                </a:solidFill>
                <a:latin typeface="Open Sans"/>
                <a:ea typeface="Open Sans"/>
                <a:cs typeface="Open Sans"/>
                <a:sym typeface="Open Sans"/>
              </a:rPr>
              <a:t>0.6604196633883896</a:t>
            </a:r>
          </a:p>
          <a:p>
            <a:pPr marL="0" marR="0" lvl="0" indent="0" algn="l" rtl="0">
              <a:spcBef>
                <a:spcPts val="0"/>
              </a:spcBef>
              <a:spcAft>
                <a:spcPts val="0"/>
              </a:spcAft>
              <a:buNone/>
            </a:pPr>
            <a:r>
              <a:rPr lang="pt-BR" sz="1400" b="1" dirty="0">
                <a:solidFill>
                  <a:srgbClr val="434343"/>
                </a:solidFill>
                <a:latin typeface="Open Sans"/>
                <a:ea typeface="Open Sans"/>
                <a:cs typeface="Open Sans"/>
                <a:sym typeface="Open Sans"/>
              </a:rPr>
              <a:t>MSE: </a:t>
            </a:r>
            <a:r>
              <a:rPr lang="pt-BR" sz="1400" dirty="0">
                <a:solidFill>
                  <a:srgbClr val="434343"/>
                </a:solidFill>
                <a:latin typeface="Open Sans"/>
                <a:ea typeface="Open Sans"/>
                <a:cs typeface="Open Sans"/>
                <a:sym typeface="Open Sans"/>
              </a:rPr>
              <a:t>53373.84957961114</a:t>
            </a:r>
          </a:p>
          <a:p>
            <a:pPr marL="0" marR="0" lvl="0" indent="0" algn="l" rtl="0">
              <a:spcBef>
                <a:spcPts val="0"/>
              </a:spcBef>
              <a:spcAft>
                <a:spcPts val="0"/>
              </a:spcAft>
              <a:buNone/>
            </a:pPr>
            <a:r>
              <a:rPr lang="pt-BR" sz="1400" b="1" dirty="0">
                <a:solidFill>
                  <a:srgbClr val="434343"/>
                </a:solidFill>
                <a:latin typeface="Open Sans"/>
                <a:ea typeface="Open Sans"/>
                <a:cs typeface="Open Sans"/>
                <a:sym typeface="Open Sans"/>
              </a:rPr>
              <a:t>RMSE: </a:t>
            </a:r>
            <a:r>
              <a:rPr lang="pt-BR" sz="1400" dirty="0">
                <a:solidFill>
                  <a:srgbClr val="434343"/>
                </a:solidFill>
                <a:latin typeface="Open Sans"/>
                <a:ea typeface="Open Sans"/>
                <a:cs typeface="Open Sans"/>
                <a:sym typeface="Open Sans"/>
              </a:rPr>
              <a:t>231.02781126871096</a:t>
            </a:r>
          </a:p>
          <a:p>
            <a:pPr marL="0" marR="0" lvl="0" indent="0" algn="l" rtl="0">
              <a:spcBef>
                <a:spcPts val="0"/>
              </a:spcBef>
              <a:spcAft>
                <a:spcPts val="0"/>
              </a:spcAft>
              <a:buNone/>
            </a:pPr>
            <a:r>
              <a:rPr lang="pt-BR" sz="1400" b="1" dirty="0">
                <a:solidFill>
                  <a:srgbClr val="434343"/>
                </a:solidFill>
                <a:latin typeface="Open Sans"/>
                <a:ea typeface="Open Sans"/>
                <a:cs typeface="Open Sans"/>
                <a:sym typeface="Open Sans"/>
              </a:rPr>
              <a:t>MAPE: </a:t>
            </a:r>
            <a:r>
              <a:rPr lang="pt-BR" sz="1400" dirty="0">
                <a:solidFill>
                  <a:srgbClr val="434343"/>
                </a:solidFill>
                <a:latin typeface="Open Sans"/>
                <a:ea typeface="Open Sans"/>
                <a:cs typeface="Open Sans"/>
                <a:sym typeface="Open Sans"/>
              </a:rPr>
              <a:t>19.400752502816673%</a:t>
            </a:r>
            <a:endParaRPr sz="1600" dirty="0">
              <a:solidFill>
                <a:srgbClr val="434343"/>
              </a:solidFill>
              <a:latin typeface="Open Sans"/>
              <a:ea typeface="Open Sans"/>
              <a:cs typeface="Open Sans"/>
              <a:sym typeface="Open Sans"/>
            </a:endParaRPr>
          </a:p>
        </p:txBody>
      </p:sp>
      <p:sp>
        <p:nvSpPr>
          <p:cNvPr id="581" name="Google Shape;581;p26"/>
          <p:cNvSpPr/>
          <p:nvPr/>
        </p:nvSpPr>
        <p:spPr>
          <a:xfrm>
            <a:off x="3429841" y="4750666"/>
            <a:ext cx="7850302" cy="124243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82" name="Google Shape;582;p26"/>
          <p:cNvSpPr txBox="1"/>
          <p:nvPr/>
        </p:nvSpPr>
        <p:spPr>
          <a:xfrm>
            <a:off x="3458087" y="5043721"/>
            <a:ext cx="8180247" cy="830956"/>
          </a:xfrm>
          <a:prstGeom prst="rect">
            <a:avLst/>
          </a:prstGeom>
          <a:noFill/>
          <a:ln>
            <a:noFill/>
          </a:ln>
        </p:spPr>
        <p:txBody>
          <a:bodyPr spcFirstLastPara="1" wrap="square" lIns="91425" tIns="45700" rIns="91425" bIns="45700" anchor="t" anchorCtr="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200" b="0" i="0" u="none" strike="noStrike" cap="none" normalizeH="0" baseline="0" dirty="0">
                <a:ln>
                  <a:noFill/>
                </a:ln>
                <a:solidFill>
                  <a:srgbClr val="000000"/>
                </a:solidFill>
                <a:effectLst/>
                <a:latin typeface="Helvetica Neue"/>
              </a:rPr>
              <a:t>O modelo de regressão linear múltipla explica cerca de 66.04% da variação nos dados, o que é um ajuste razoavelmente bom, mas ainda há espaço para melhorias. Os erros médios indicam que, embora o modelo capture bem a tendência geral, ele ainda comete erros significativos em termos absolutos e percentuais</a:t>
            </a:r>
            <a:endParaRPr kumimoji="0" lang="pt-BR" altLang="pt-BR" sz="2800" b="0" i="0" u="none" strike="noStrike" cap="none" normalizeH="0" baseline="0" dirty="0">
              <a:ln>
                <a:noFill/>
              </a:ln>
              <a:solidFill>
                <a:schemeClr val="tx1"/>
              </a:solidFill>
              <a:effectLst/>
              <a:latin typeface="Arial" panose="020B0604020202020204" pitchFamily="34" charset="0"/>
            </a:endParaRPr>
          </a:p>
          <a:p>
            <a:pPr marL="0" marR="0" lvl="0" indent="0" algn="l" rtl="0">
              <a:spcBef>
                <a:spcPts val="0"/>
              </a:spcBef>
              <a:spcAft>
                <a:spcPts val="0"/>
              </a:spcAft>
              <a:buNone/>
            </a:pPr>
            <a:endParaRPr sz="1200" dirty="0">
              <a:solidFill>
                <a:schemeClr val="dk1"/>
              </a:solidFill>
              <a:latin typeface="Open Sans"/>
              <a:ea typeface="Open Sans"/>
              <a:cs typeface="Open Sans"/>
              <a:sym typeface="Open Sans"/>
            </a:endParaRPr>
          </a:p>
        </p:txBody>
      </p:sp>
      <p:pic>
        <p:nvPicPr>
          <p:cNvPr id="583" name="Google Shape;583;p26"/>
          <p:cNvPicPr preferRelativeResize="0"/>
          <p:nvPr/>
        </p:nvPicPr>
        <p:blipFill rotWithShape="1">
          <a:blip r:embed="rId5">
            <a:alphaModFix/>
          </a:blip>
          <a:srcRect/>
          <a:stretch/>
        </p:blipFill>
        <p:spPr>
          <a:xfrm>
            <a:off x="-70168" y="4403345"/>
            <a:ext cx="3816925" cy="2474845"/>
          </a:xfrm>
          <a:prstGeom prst="rect">
            <a:avLst/>
          </a:prstGeom>
          <a:noFill/>
          <a:ln>
            <a:noFill/>
          </a:ln>
        </p:spPr>
      </p:pic>
      <p:pic>
        <p:nvPicPr>
          <p:cNvPr id="8" name="Picture 2">
            <a:extLst>
              <a:ext uri="{FF2B5EF4-FFF2-40B4-BE49-F238E27FC236}">
                <a16:creationId xmlns:a16="http://schemas.microsoft.com/office/drawing/2014/main" id="{EF531DDA-E9CA-6C40-B7CE-B93033481A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8481" y="784502"/>
            <a:ext cx="5081065" cy="39451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566" name="Google Shape;566;p26"/>
          <p:cNvPicPr preferRelativeResize="0"/>
          <p:nvPr/>
        </p:nvPicPr>
        <p:blipFill rotWithShape="1">
          <a:blip r:embed="rId3">
            <a:alphaModFix/>
          </a:blip>
          <a:srcRect/>
          <a:stretch/>
        </p:blipFill>
        <p:spPr>
          <a:xfrm flipH="1">
            <a:off x="9259381" y="4383155"/>
            <a:ext cx="2932619" cy="2474845"/>
          </a:xfrm>
          <a:prstGeom prst="rect">
            <a:avLst/>
          </a:prstGeom>
          <a:noFill/>
          <a:ln>
            <a:noFill/>
          </a:ln>
        </p:spPr>
      </p:pic>
      <p:sp>
        <p:nvSpPr>
          <p:cNvPr id="567" name="Google Shape;567;p26"/>
          <p:cNvSpPr txBox="1"/>
          <p:nvPr/>
        </p:nvSpPr>
        <p:spPr>
          <a:xfrm>
            <a:off x="11475031" y="419378"/>
            <a:ext cx="383704"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6ADBD9"/>
              </a:buClr>
              <a:buSzPts val="1200"/>
              <a:buFont typeface="Open Sans"/>
              <a:buNone/>
            </a:pPr>
            <a:fld id="{00000000-1234-1234-1234-123412341234}" type="slidenum">
              <a:rPr lang="pt-BR" sz="1200" b="0" i="0" u="none" strike="noStrike" cap="none">
                <a:solidFill>
                  <a:srgbClr val="6ADBD9"/>
                </a:solidFill>
                <a:latin typeface="Open Sans"/>
                <a:ea typeface="Open Sans"/>
                <a:cs typeface="Open Sans"/>
                <a:sym typeface="Open Sans"/>
              </a:rPr>
              <a:t>45</a:t>
            </a:fld>
            <a:endParaRPr sz="1200" b="0" i="0" u="none" strike="noStrike" cap="none">
              <a:solidFill>
                <a:srgbClr val="6ADBD9"/>
              </a:solidFill>
              <a:latin typeface="Open Sans"/>
              <a:ea typeface="Open Sans"/>
              <a:cs typeface="Open Sans"/>
              <a:sym typeface="Open Sans"/>
            </a:endParaRPr>
          </a:p>
        </p:txBody>
      </p:sp>
      <p:sp>
        <p:nvSpPr>
          <p:cNvPr id="568" name="Google Shape;568;p26"/>
          <p:cNvSpPr/>
          <p:nvPr/>
        </p:nvSpPr>
        <p:spPr>
          <a:xfrm>
            <a:off x="11529391" y="419378"/>
            <a:ext cx="274984" cy="251624"/>
          </a:xfrm>
          <a:prstGeom prst="pentagon">
            <a:avLst>
              <a:gd name="hf" fmla="val 105146"/>
              <a:gd name="vf" fmla="val 110557"/>
            </a:avLst>
          </a:prstGeom>
          <a:noFill/>
          <a:ln w="12700" cap="flat" cmpd="sng">
            <a:solidFill>
              <a:srgbClr val="6ADB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6ADBD9"/>
              </a:solidFill>
              <a:latin typeface="Open Sans"/>
              <a:ea typeface="Open Sans"/>
              <a:cs typeface="Open Sans"/>
              <a:sym typeface="Open Sans"/>
            </a:endParaRPr>
          </a:p>
        </p:txBody>
      </p:sp>
      <p:pic>
        <p:nvPicPr>
          <p:cNvPr id="569" name="Google Shape;569;p26"/>
          <p:cNvPicPr preferRelativeResize="0"/>
          <p:nvPr/>
        </p:nvPicPr>
        <p:blipFill rotWithShape="1">
          <a:blip r:embed="rId4">
            <a:alphaModFix/>
          </a:blip>
          <a:srcRect l="7580" t="41980" r="8724" b="41925"/>
          <a:stretch/>
        </p:blipFill>
        <p:spPr>
          <a:xfrm>
            <a:off x="6544277" y="6347292"/>
            <a:ext cx="1705361" cy="327947"/>
          </a:xfrm>
          <a:prstGeom prst="rect">
            <a:avLst/>
          </a:prstGeom>
          <a:noFill/>
          <a:ln>
            <a:noFill/>
          </a:ln>
        </p:spPr>
      </p:pic>
      <p:grpSp>
        <p:nvGrpSpPr>
          <p:cNvPr id="571" name="Google Shape;571;p26"/>
          <p:cNvGrpSpPr/>
          <p:nvPr/>
        </p:nvGrpSpPr>
        <p:grpSpPr>
          <a:xfrm>
            <a:off x="-12519" y="0"/>
            <a:ext cx="3445568" cy="6858002"/>
            <a:chOff x="0" y="0"/>
            <a:chExt cx="3445566" cy="6858001"/>
          </a:xfrm>
        </p:grpSpPr>
        <p:sp>
          <p:nvSpPr>
            <p:cNvPr id="572" name="Google Shape;572;p26"/>
            <p:cNvSpPr/>
            <p:nvPr/>
          </p:nvSpPr>
          <p:spPr>
            <a:xfrm>
              <a:off x="0" y="0"/>
              <a:ext cx="3445566" cy="68580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573" name="Google Shape;573;p26" descr="Google Shape;198;p28"/>
            <p:cNvPicPr preferRelativeResize="0"/>
            <p:nvPr/>
          </p:nvPicPr>
          <p:blipFill rotWithShape="1">
            <a:blip r:embed="rId3">
              <a:alphaModFix/>
            </a:blip>
            <a:srcRect/>
            <a:stretch/>
          </p:blipFill>
          <p:spPr>
            <a:xfrm flipH="1">
              <a:off x="1085430" y="5043720"/>
              <a:ext cx="2360136" cy="1814281"/>
            </a:xfrm>
            <a:prstGeom prst="rect">
              <a:avLst/>
            </a:prstGeom>
            <a:noFill/>
            <a:ln>
              <a:noFill/>
            </a:ln>
          </p:spPr>
        </p:pic>
      </p:grpSp>
      <p:sp>
        <p:nvSpPr>
          <p:cNvPr id="574" name="Google Shape;574;p26"/>
          <p:cNvSpPr txBox="1"/>
          <p:nvPr/>
        </p:nvSpPr>
        <p:spPr>
          <a:xfrm>
            <a:off x="45726" y="4471659"/>
            <a:ext cx="3354116" cy="713235"/>
          </a:xfrm>
          <a:prstGeom prst="rect">
            <a:avLst/>
          </a:prstGeom>
          <a:noFill/>
          <a:ln>
            <a:noFill/>
          </a:ln>
        </p:spPr>
        <p:txBody>
          <a:bodyPr spcFirstLastPara="1" wrap="square" lIns="45675" tIns="45675" rIns="45675" bIns="45675" anchor="ctr" anchorCtr="0">
            <a:normAutofit/>
          </a:bodyPr>
          <a:lstStyle/>
          <a:p>
            <a:pPr marL="0" marR="0" lvl="0" indent="0" algn="ctr" rtl="0">
              <a:spcBef>
                <a:spcPts val="0"/>
              </a:spcBef>
              <a:spcAft>
                <a:spcPts val="0"/>
              </a:spcAft>
              <a:buNone/>
            </a:pPr>
            <a:endParaRPr sz="2400" b="1">
              <a:solidFill>
                <a:srgbClr val="FFFFFF"/>
              </a:solidFill>
              <a:latin typeface="Open Sans"/>
              <a:ea typeface="Open Sans"/>
              <a:cs typeface="Open Sans"/>
              <a:sym typeface="Open Sans"/>
            </a:endParaRPr>
          </a:p>
        </p:txBody>
      </p:sp>
      <p:sp>
        <p:nvSpPr>
          <p:cNvPr id="577" name="Google Shape;577;p26"/>
          <p:cNvSpPr txBox="1"/>
          <p:nvPr/>
        </p:nvSpPr>
        <p:spPr>
          <a:xfrm>
            <a:off x="3588482" y="314551"/>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5.2. Modelagem Estatística Tradicional</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John Costa | </a:t>
            </a:r>
            <a:r>
              <a:rPr lang="pt-BR" sz="1100" dirty="0">
                <a:solidFill>
                  <a:srgbClr val="434343"/>
                </a:solidFill>
                <a:latin typeface="Poppins"/>
                <a:ea typeface="Poppins"/>
                <a:cs typeface="Poppins"/>
                <a:sym typeface="Poppins"/>
              </a:rPr>
              <a:t>PIADMI17 </a:t>
            </a:r>
            <a:endParaRPr dirty="0"/>
          </a:p>
        </p:txBody>
      </p:sp>
      <p:sp>
        <p:nvSpPr>
          <p:cNvPr id="578" name="Google Shape;578;p26"/>
          <p:cNvSpPr/>
          <p:nvPr/>
        </p:nvSpPr>
        <p:spPr>
          <a:xfrm>
            <a:off x="388280" y="2082719"/>
            <a:ext cx="2669007" cy="11695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b="1" dirty="0">
              <a:solidFill>
                <a:srgbClr val="434343"/>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pt-BR" sz="2800" b="1" dirty="0">
                <a:solidFill>
                  <a:schemeClr val="lt1"/>
                </a:solidFill>
                <a:latin typeface="Open Sans"/>
                <a:ea typeface="Open Sans"/>
                <a:cs typeface="Open Sans"/>
                <a:sym typeface="Open Sans"/>
              </a:rPr>
              <a:t>Regressão Linear</a:t>
            </a:r>
          </a:p>
        </p:txBody>
      </p:sp>
      <p:pic>
        <p:nvPicPr>
          <p:cNvPr id="583" name="Google Shape;583;p26"/>
          <p:cNvPicPr preferRelativeResize="0"/>
          <p:nvPr/>
        </p:nvPicPr>
        <p:blipFill rotWithShape="1">
          <a:blip r:embed="rId5">
            <a:alphaModFix/>
          </a:blip>
          <a:srcRect/>
          <a:stretch/>
        </p:blipFill>
        <p:spPr>
          <a:xfrm>
            <a:off x="-70168" y="4403345"/>
            <a:ext cx="3816925" cy="2474845"/>
          </a:xfrm>
          <a:prstGeom prst="rect">
            <a:avLst/>
          </a:prstGeom>
          <a:noFill/>
          <a:ln>
            <a:noFill/>
          </a:ln>
        </p:spPr>
      </p:pic>
      <p:pic>
        <p:nvPicPr>
          <p:cNvPr id="2050" name="Picture 2">
            <a:extLst>
              <a:ext uri="{FF2B5EF4-FFF2-40B4-BE49-F238E27FC236}">
                <a16:creationId xmlns:a16="http://schemas.microsoft.com/office/drawing/2014/main" id="{12305F18-B805-5636-BBD9-E4982FCC8E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3629" y="880537"/>
            <a:ext cx="4106656" cy="31886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41ECF77C-109A-C94B-E1B9-A7832C422FA4}"/>
              </a:ext>
            </a:extLst>
          </p:cNvPr>
          <p:cNvSpPr>
            <a:spLocks noChangeArrowheads="1"/>
          </p:cNvSpPr>
          <p:nvPr/>
        </p:nvSpPr>
        <p:spPr bwMode="auto">
          <a:xfrm>
            <a:off x="3588482" y="4223040"/>
            <a:ext cx="7962056" cy="18466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000" b="1" i="0" u="none" strike="noStrike" cap="none" normalizeH="0" baseline="0" dirty="0">
                <a:ln>
                  <a:noFill/>
                </a:ln>
                <a:solidFill>
                  <a:srgbClr val="000000"/>
                </a:solidFill>
                <a:effectLst/>
                <a:latin typeface="Helvetica Neue"/>
              </a:rPr>
              <a:t>R2 (Coeficiente de Determinação) - 0.6604:</a:t>
            </a:r>
            <a:r>
              <a:rPr kumimoji="0" lang="pt-BR" altLang="pt-BR" sz="1000" b="0" i="0" u="none" strike="noStrike" cap="none" normalizeH="0" baseline="0" dirty="0">
                <a:ln>
                  <a:noFill/>
                </a:ln>
                <a:solidFill>
                  <a:srgbClr val="000000"/>
                </a:solidFill>
                <a:effectLst/>
                <a:latin typeface="Helvetica Neue"/>
              </a:rPr>
              <a:t> Um R^2 de 0.6604 significa que cerca de 66.04% da variabilidade na variável de resposta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000" b="0" i="0" u="none" strike="noStrike" cap="none" normalizeH="0" baseline="0" dirty="0">
                <a:ln>
                  <a:noFill/>
                </a:ln>
                <a:solidFill>
                  <a:srgbClr val="000000"/>
                </a:solidFill>
                <a:effectLst/>
                <a:latin typeface="Helvetica Neue"/>
              </a:rPr>
              <a:t>pode ser explicada pelo modelo.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000" b="1" i="0" u="none" strike="noStrike" cap="none" normalizeH="0" baseline="0" dirty="0">
                <a:ln>
                  <a:noFill/>
                </a:ln>
                <a:solidFill>
                  <a:srgbClr val="000000"/>
                </a:solidFill>
                <a:effectLst/>
                <a:latin typeface="Helvetica Neue"/>
              </a:rPr>
              <a:t>MSE (Erro Quadrático Médio) - 53373.85:</a:t>
            </a:r>
            <a:r>
              <a:rPr kumimoji="0" lang="pt-BR" altLang="pt-BR" sz="1000" b="0" i="0" u="none" strike="noStrike" cap="none" normalizeH="0" baseline="0" dirty="0">
                <a:ln>
                  <a:noFill/>
                </a:ln>
                <a:solidFill>
                  <a:srgbClr val="000000"/>
                </a:solidFill>
                <a:effectLst/>
                <a:latin typeface="Helvetica Neue"/>
              </a:rPr>
              <a:t> Um MSE de 53373.85 é uma medida absoluta do ajuste do modelo. Menor é melhor, mas o valor em si pode ser mais significativo quando comparado com MSE de outros modelos ou em diferentes iterações do modelo.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000" b="1" i="0" u="none" strike="noStrike" cap="none" normalizeH="0" baseline="0" dirty="0">
                <a:ln>
                  <a:noFill/>
                </a:ln>
                <a:solidFill>
                  <a:srgbClr val="000000"/>
                </a:solidFill>
                <a:effectLst/>
                <a:latin typeface="Helvetica Neue"/>
              </a:rPr>
              <a:t>RMSE (Raiz do Erro Quadrático Médio) - 231.03:</a:t>
            </a:r>
            <a:r>
              <a:rPr kumimoji="0" lang="pt-BR" altLang="pt-BR" sz="1000" b="0" i="0" u="none" strike="noStrike" cap="none" normalizeH="0" baseline="0" dirty="0">
                <a:ln>
                  <a:noFill/>
                </a:ln>
                <a:solidFill>
                  <a:srgbClr val="000000"/>
                </a:solidFill>
                <a:effectLst/>
                <a:latin typeface="Helvetica Neue"/>
              </a:rPr>
              <a:t> Um RMSE de 231.03 significa que, em média, as previsões do modelo estão a 231.03 euros. É uma medida da magnitude do erro.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000" b="1" i="0" u="none" strike="noStrike" cap="none" normalizeH="0" baseline="0" dirty="0">
                <a:ln>
                  <a:noFill/>
                </a:ln>
                <a:solidFill>
                  <a:srgbClr val="000000"/>
                </a:solidFill>
                <a:effectLst/>
                <a:latin typeface="Helvetica Neue"/>
              </a:rPr>
              <a:t>MAPE (Erro Percentual Absoluto Médio) - 19.40%:</a:t>
            </a:r>
            <a:r>
              <a:rPr kumimoji="0" lang="pt-BR" altLang="pt-BR" sz="1000" b="0" i="0" u="none" strike="noStrike" cap="none" normalizeH="0" baseline="0" dirty="0">
                <a:ln>
                  <a:noFill/>
                </a:ln>
                <a:solidFill>
                  <a:srgbClr val="000000"/>
                </a:solidFill>
                <a:effectLst/>
                <a:latin typeface="Helvetica Neue"/>
              </a:rPr>
              <a:t> Um MAPE de 19.40% indica que, em média, as previsões do modelo estão off (acima ou abaixo) por cerca de 19.40% em relação aos valores reais. </a:t>
            </a:r>
          </a:p>
          <a:p>
            <a:pPr marL="0" marR="0" lvl="0" indent="0" algn="l" defTabSz="914400" rtl="0" eaLnBrk="0" fontAlgn="base" latinLnBrk="0" hangingPunct="0">
              <a:lnSpc>
                <a:spcPct val="100000"/>
              </a:lnSpc>
              <a:spcBef>
                <a:spcPct val="0"/>
              </a:spcBef>
              <a:spcAft>
                <a:spcPct val="0"/>
              </a:spcAft>
              <a:buClrTx/>
              <a:buSzTx/>
              <a:buFontTx/>
              <a:buNone/>
              <a:tabLst/>
            </a:pPr>
            <a:endParaRPr lang="pt-BR" altLang="pt-BR" sz="1000" dirty="0">
              <a:solidFill>
                <a:srgbClr val="000000"/>
              </a:solidFill>
              <a:latin typeface="Helvetica Neue"/>
            </a:endParaRPr>
          </a:p>
        </p:txBody>
      </p:sp>
    </p:spTree>
    <p:extLst>
      <p:ext uri="{BB962C8B-B14F-4D97-AF65-F5344CB8AC3E}">
        <p14:creationId xmlns:p14="http://schemas.microsoft.com/office/powerpoint/2010/main" val="29938605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2E3084BB-CDAD-4497-A3B6-5B3302CE7D64}"/>
              </a:ext>
            </a:extLst>
          </p:cNvPr>
          <p:cNvSpPr/>
          <p:nvPr/>
        </p:nvSpPr>
        <p:spPr>
          <a:xfrm>
            <a:off x="0" y="1462576"/>
            <a:ext cx="11423374" cy="931934"/>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C5BA779B-71F7-4F9E-9601-5EE09AEA125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5.ii. </a:t>
            </a:r>
            <a:r>
              <a:rPr lang="en-US" dirty="0" err="1">
                <a:solidFill>
                  <a:srgbClr val="434343"/>
                </a:solidFill>
                <a:latin typeface="Open Sans" panose="020B0604020202020204" charset="0"/>
                <a:ea typeface="Open Sans" panose="020B0604020202020204" charset="0"/>
                <a:cs typeface="Open Sans" panose="020B0604020202020204" charset="0"/>
              </a:rPr>
              <a:t>Regressão</a:t>
            </a:r>
            <a:r>
              <a:rPr lang="en-US" dirty="0">
                <a:solidFill>
                  <a:srgbClr val="434343"/>
                </a:solidFill>
                <a:latin typeface="Open Sans" panose="020B0604020202020204" charset="0"/>
                <a:ea typeface="Open Sans" panose="020B0604020202020204" charset="0"/>
                <a:cs typeface="Open Sans" panose="020B0604020202020204" charset="0"/>
              </a:rPr>
              <a:t> Linear</a:t>
            </a:r>
          </a:p>
          <a:p>
            <a:r>
              <a:rPr lang="en-US" sz="1100" dirty="0">
                <a:solidFill>
                  <a:srgbClr val="6ADBD9"/>
                </a:solidFill>
                <a:latin typeface="Open Sans" panose="020B0604020202020204" charset="0"/>
                <a:ea typeface="Open Sans" panose="020B0604020202020204" charset="0"/>
                <a:cs typeface="Open Sans" panose="020B0604020202020204" charset="0"/>
              </a:rPr>
              <a:t>MODELAGEM COM ESTATÍSTICA TRADICIONAL</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1" name="Rectangle 29">
            <a:extLst>
              <a:ext uri="{FF2B5EF4-FFF2-40B4-BE49-F238E27FC236}">
                <a16:creationId xmlns:a16="http://schemas.microsoft.com/office/drawing/2014/main" id="{ED14F48B-1AAF-420F-85D4-B929861DEB4F}"/>
              </a:ext>
            </a:extLst>
          </p:cNvPr>
          <p:cNvSpPr>
            <a:spLocks noChangeArrowheads="1"/>
          </p:cNvSpPr>
          <p:nvPr/>
        </p:nvSpPr>
        <p:spPr bwMode="auto">
          <a:xfrm>
            <a:off x="25400" y="1500676"/>
            <a:ext cx="6705599" cy="893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900" b="1">
                <a:solidFill>
                  <a:schemeClr val="tx1"/>
                </a:solidFill>
                <a:latin typeface="Arial" panose="020B0604020202020204" pitchFamily="34" charset="0"/>
                <a:cs typeface="Arial" panose="020B0604020202020204" pitchFamily="34" charset="0"/>
              </a:defRPr>
            </a:lvl1pPr>
            <a:lvl2pPr marL="742950" indent="-285750">
              <a:defRPr sz="900" b="1">
                <a:solidFill>
                  <a:schemeClr val="tx1"/>
                </a:solidFill>
                <a:latin typeface="Arial" panose="020B0604020202020204" pitchFamily="34" charset="0"/>
                <a:cs typeface="Arial" panose="020B0604020202020204" pitchFamily="34" charset="0"/>
              </a:defRPr>
            </a:lvl2pPr>
            <a:lvl3pPr marL="1143000" indent="-228600">
              <a:defRPr sz="900" b="1">
                <a:solidFill>
                  <a:schemeClr val="tx1"/>
                </a:solidFill>
                <a:latin typeface="Arial" panose="020B0604020202020204" pitchFamily="34" charset="0"/>
                <a:cs typeface="Arial" panose="020B0604020202020204" pitchFamily="34" charset="0"/>
              </a:defRPr>
            </a:lvl3pPr>
            <a:lvl4pPr marL="1600200" indent="-228600">
              <a:defRPr sz="900" b="1">
                <a:solidFill>
                  <a:schemeClr val="tx1"/>
                </a:solidFill>
                <a:latin typeface="Arial" panose="020B0604020202020204" pitchFamily="34" charset="0"/>
                <a:cs typeface="Arial" panose="020B0604020202020204" pitchFamily="34" charset="0"/>
              </a:defRPr>
            </a:lvl4pPr>
            <a:lvl5pPr marL="2057400" indent="-228600">
              <a:defRPr sz="900" b="1">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9pPr>
          </a:lstStyle>
          <a:p>
            <a:pPr algn="just" eaLnBrk="0" hangingPunct="0">
              <a:lnSpc>
                <a:spcPct val="110000"/>
              </a:lnSpc>
              <a:buClr>
                <a:srgbClr val="800000"/>
              </a:buClr>
            </a:pPr>
            <a:r>
              <a:rPr lang="pt-BR" sz="1200" b="0" dirty="0">
                <a:solidFill>
                  <a:srgbClr val="434343"/>
                </a:solidFill>
                <a:latin typeface="Open sans" panose="020B0604020202020204"/>
              </a:rPr>
              <a:t>Regressão linear múltipla é uma técnica estatística que modela e analisa as relações entre duas ou mais variáveis independentes e uma variável dependente. A regressão linear múltipla generaliza a regressão linear simples para incluir mais de um preditor (ou variável independente).</a:t>
            </a:r>
            <a:endParaRPr lang="pt-BR" altLang="pt-BR" sz="1200" b="0" dirty="0">
              <a:solidFill>
                <a:srgbClr val="434343"/>
              </a:solidFill>
              <a:latin typeface="Open sans" panose="020B0604020202020204"/>
            </a:endParaRPr>
          </a:p>
        </p:txBody>
      </p:sp>
      <p:pic>
        <p:nvPicPr>
          <p:cNvPr id="5" name="Imagem 4">
            <a:extLst>
              <a:ext uri="{FF2B5EF4-FFF2-40B4-BE49-F238E27FC236}">
                <a16:creationId xmlns:a16="http://schemas.microsoft.com/office/drawing/2014/main" id="{6A81A843-6D78-9905-7CCA-1FA96F410D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86156"/>
            <a:ext cx="6011333" cy="3283560"/>
          </a:xfrm>
          <a:prstGeom prst="rect">
            <a:avLst/>
          </a:prstGeom>
        </p:spPr>
      </p:pic>
      <p:sp>
        <p:nvSpPr>
          <p:cNvPr id="9" name="CaixaDeTexto 8">
            <a:extLst>
              <a:ext uri="{FF2B5EF4-FFF2-40B4-BE49-F238E27FC236}">
                <a16:creationId xmlns:a16="http://schemas.microsoft.com/office/drawing/2014/main" id="{0B052E4E-C58A-DFF9-A7B7-3AC77F4DD96B}"/>
              </a:ext>
            </a:extLst>
          </p:cNvPr>
          <p:cNvSpPr txBox="1"/>
          <p:nvPr/>
        </p:nvSpPr>
        <p:spPr>
          <a:xfrm>
            <a:off x="216269" y="2652292"/>
            <a:ext cx="11207106" cy="2862322"/>
          </a:xfrm>
          <a:prstGeom prst="rect">
            <a:avLst/>
          </a:prstGeom>
          <a:noFill/>
        </p:spPr>
        <p:txBody>
          <a:bodyPr wrap="square">
            <a:spAutoFit/>
          </a:bodyPr>
          <a:lstStyle/>
          <a:p>
            <a:r>
              <a:rPr lang="pt-BR" sz="1000" b="1" dirty="0"/>
              <a:t>A equação da regressão é:</a:t>
            </a:r>
          </a:p>
          <a:p>
            <a:r>
              <a:rPr lang="pt-BR" sz="1000" dirty="0" err="1"/>
              <a:t>Preco</a:t>
            </a:r>
            <a:r>
              <a:rPr lang="pt-BR" sz="1000" dirty="0"/>
              <a:t> = </a:t>
            </a:r>
            <a:r>
              <a:rPr lang="pt-BR" sz="800" dirty="0"/>
              <a:t>366112013177963.7 + 130.15952165450275*</a:t>
            </a:r>
            <a:r>
              <a:rPr lang="pt-BR" sz="800" dirty="0" err="1"/>
              <a:t>Valor_Area_util_do_imovel</a:t>
            </a:r>
            <a:r>
              <a:rPr lang="pt-BR" sz="800" dirty="0"/>
              <a:t> + 2.2076295264641175*</a:t>
            </a:r>
            <a:r>
              <a:rPr lang="pt-BR" sz="800" dirty="0" err="1"/>
              <a:t>Numero_Andar_do_imovel</a:t>
            </a:r>
            <a:r>
              <a:rPr lang="pt-BR" sz="800" dirty="0"/>
              <a:t> + -369.68666358233463*</a:t>
            </a:r>
            <a:r>
              <a:rPr lang="pt-BR" sz="800" dirty="0" err="1"/>
              <a:t>Latitude_imovel</a:t>
            </a:r>
            <a:r>
              <a:rPr lang="pt-BR" sz="800" dirty="0"/>
              <a:t> + -39.315474427964*</a:t>
            </a:r>
            <a:r>
              <a:rPr lang="pt-BR" sz="800" dirty="0" err="1"/>
              <a:t>Longitude_imovel</a:t>
            </a:r>
            <a:r>
              <a:rPr lang="pt-BR" sz="800" dirty="0"/>
              <a:t> + -0.023856287636151663*</a:t>
            </a:r>
            <a:r>
              <a:rPr lang="pt-BR" sz="800" dirty="0" err="1"/>
              <a:t>Tipo_de_Construcao</a:t>
            </a:r>
            <a:r>
              <a:rPr lang="pt-BR" sz="800" dirty="0"/>
              <a:t> + 77.90649647145771*</a:t>
            </a:r>
            <a:r>
              <a:rPr lang="pt-BR" sz="800" dirty="0" err="1"/>
              <a:t>Numero_de_Banheiros</a:t>
            </a:r>
            <a:r>
              <a:rPr lang="pt-BR" sz="800" dirty="0"/>
              <a:t> + 11.898714317269047*</a:t>
            </a:r>
            <a:r>
              <a:rPr lang="pt-BR" sz="800" dirty="0" err="1"/>
              <a:t>Possui_Jardim</a:t>
            </a:r>
            <a:r>
              <a:rPr lang="pt-BR" sz="800" dirty="0"/>
              <a:t> + 84.24172394516819*</a:t>
            </a:r>
            <a:r>
              <a:rPr lang="pt-BR" sz="800" dirty="0" err="1"/>
              <a:t>Possui_Elevador</a:t>
            </a:r>
            <a:r>
              <a:rPr lang="pt-BR" sz="800" dirty="0"/>
              <a:t> + 27.28478099927831*</a:t>
            </a:r>
            <a:r>
              <a:rPr lang="pt-BR" sz="800" dirty="0" err="1"/>
              <a:t>Possui_Estacionamento</a:t>
            </a:r>
            <a:r>
              <a:rPr lang="pt-BR" sz="800" dirty="0"/>
              <a:t> + 22.35046554036576*</a:t>
            </a:r>
            <a:r>
              <a:rPr lang="pt-BR" sz="800" dirty="0" err="1"/>
              <a:t>Possui_Piscina</a:t>
            </a:r>
            <a:r>
              <a:rPr lang="pt-BR" sz="800" dirty="0"/>
              <a:t> + -10.773113779459564*</a:t>
            </a:r>
            <a:r>
              <a:rPr lang="pt-BR" sz="800" dirty="0" err="1"/>
              <a:t>Possui_Terraco</a:t>
            </a:r>
            <a:r>
              <a:rPr lang="pt-BR" sz="800" dirty="0"/>
              <a:t> + 35.4470042395137*</a:t>
            </a:r>
            <a:r>
              <a:rPr lang="pt-BR" sz="800" dirty="0" err="1"/>
              <a:t>Numero_de_Quartos</a:t>
            </a:r>
            <a:r>
              <a:rPr lang="pt-BR" sz="800" dirty="0"/>
              <a:t> + 9.073098068811952*</a:t>
            </a:r>
            <a:r>
              <a:rPr lang="pt-BR" sz="800" dirty="0" err="1"/>
              <a:t>Indicador_Anuncio_possui_planta_baixa</a:t>
            </a:r>
            <a:r>
              <a:rPr lang="pt-BR" sz="800" dirty="0"/>
              <a:t> + 26.874891496526367*</a:t>
            </a:r>
            <a:r>
              <a:rPr lang="pt-BR" sz="800" dirty="0" err="1"/>
              <a:t>Numero_de_fotos_do_anuncio</a:t>
            </a:r>
            <a:r>
              <a:rPr lang="pt-BR" sz="800" dirty="0"/>
              <a:t> + 3.9348846187485513*</a:t>
            </a:r>
            <a:r>
              <a:rPr lang="pt-BR" sz="800" dirty="0" err="1"/>
              <a:t>Numero_de_videos_do_anuncio</a:t>
            </a:r>
            <a:r>
              <a:rPr lang="pt-BR" sz="800" dirty="0"/>
              <a:t> + 4233474842849.3086*</a:t>
            </a:r>
            <a:r>
              <a:rPr lang="pt-BR" sz="800" dirty="0" err="1"/>
              <a:t>Tipo_de_Operacao</a:t>
            </a:r>
            <a:r>
              <a:rPr lang="pt-BR" sz="800" dirty="0"/>
              <a:t> + 59.7238677251183*</a:t>
            </a:r>
            <a:r>
              <a:rPr lang="pt-BR" sz="800" dirty="0" err="1"/>
              <a:t>Tipo_de_proprietario</a:t>
            </a:r>
            <a:r>
              <a:rPr lang="pt-BR" sz="800" dirty="0"/>
              <a:t> + 42896857723644.08*Numero_Faixa_Etaria_0-14 + -50051932767475.03*Numero_Faixa_Etaria_15-64 + -174691672810235.7*</a:t>
            </a:r>
            <a:r>
              <a:rPr lang="pt-BR" sz="800" dirty="0" err="1"/>
              <a:t>Numero_Faixa_Etaria</a:t>
            </a:r>
            <a:r>
              <a:rPr lang="pt-BR" sz="800" dirty="0"/>
              <a:t>_&gt;65 + -128354444101661.78*Percentual_Faixa_Etaria_0-14 + 8640566064539.876*Percentual_Faixa_Etaria_15-64 + 80321933584271.25*</a:t>
            </a:r>
            <a:r>
              <a:rPr lang="pt-BR" sz="800" dirty="0" err="1"/>
              <a:t>Percentual_Faixa_Etaria</a:t>
            </a:r>
            <a:r>
              <a:rPr lang="pt-BR" sz="800" dirty="0"/>
              <a:t>_&gt;65 + -284114758153460.56*</a:t>
            </a:r>
            <a:r>
              <a:rPr lang="pt-BR" sz="800" dirty="0" err="1"/>
              <a:t>Densidade_populacional_por_Km</a:t>
            </a:r>
            <a:r>
              <a:rPr lang="pt-BR" sz="800" dirty="0"/>
              <a:t> + 62613438395201.91*</a:t>
            </a:r>
            <a:r>
              <a:rPr lang="pt-BR" sz="800" dirty="0" err="1"/>
              <a:t>Densidade_populacional_Estrangeiros</a:t>
            </a:r>
            <a:r>
              <a:rPr lang="pt-BR" sz="800" dirty="0"/>
              <a:t> + -374240942792970.6*</a:t>
            </a:r>
            <a:r>
              <a:rPr lang="pt-BR" sz="800" dirty="0" err="1"/>
              <a:t>Quantidade_Hospitais</a:t>
            </a:r>
            <a:r>
              <a:rPr lang="pt-BR" sz="800" dirty="0"/>
              <a:t>_(</a:t>
            </a:r>
            <a:r>
              <a:rPr lang="pt-BR" sz="800" dirty="0" err="1"/>
              <a:t>Particulares_e_Publicos</a:t>
            </a:r>
            <a:r>
              <a:rPr lang="pt-BR" sz="800" dirty="0"/>
              <a:t>) + -123166751985696.56*</a:t>
            </a:r>
            <a:r>
              <a:rPr lang="pt-BR" sz="800" dirty="0" err="1"/>
              <a:t>Quantidade_Farmacias</a:t>
            </a:r>
            <a:r>
              <a:rPr lang="pt-BR" sz="800" dirty="0"/>
              <a:t> + -129751459731591.44*</a:t>
            </a:r>
            <a:r>
              <a:rPr lang="pt-BR" sz="800" dirty="0" err="1"/>
              <a:t>Quantidade_Construcoes_Novas</a:t>
            </a:r>
            <a:r>
              <a:rPr lang="pt-BR" sz="800" dirty="0"/>
              <a:t> + 224435907764688.06*</a:t>
            </a:r>
            <a:r>
              <a:rPr lang="pt-BR" sz="800" dirty="0" err="1"/>
              <a:t>Quantidade_Escolas_Pre</a:t>
            </a:r>
            <a:r>
              <a:rPr lang="pt-BR" sz="800" dirty="0"/>
              <a:t>-Escolar_(4-6_anos) + -16843729335704.668*Quantidade_Escolas_Ciclo_1_(6-10_anos) + 271132013245256.88*Quantidade_Escolas_Ciclo_2_(10-12_anos) + 673745262230734.5*Quantidade_Escolas_Ciclo_3_(13-15_anos) + 515019965113204.7*</a:t>
            </a:r>
            <a:r>
              <a:rPr lang="pt-BR" sz="800" dirty="0" err="1"/>
              <a:t>Quantidade_Shows_Exibicoes_Teatro</a:t>
            </a:r>
            <a:r>
              <a:rPr lang="pt-BR" sz="800" dirty="0"/>
              <a:t> + -34653033336619.277*</a:t>
            </a:r>
            <a:r>
              <a:rPr lang="pt-BR" sz="800" dirty="0" err="1"/>
              <a:t>Quantidade_Cinemas</a:t>
            </a:r>
            <a:r>
              <a:rPr lang="pt-BR" sz="800" dirty="0"/>
              <a:t> + 248995610397687.62*</a:t>
            </a:r>
            <a:r>
              <a:rPr lang="pt-BR" sz="800" dirty="0" err="1"/>
              <a:t>Renda_Media_Mensal</a:t>
            </a:r>
            <a:r>
              <a:rPr lang="pt-BR" sz="800" dirty="0"/>
              <a:t> + 91960002646825.19*</a:t>
            </a:r>
            <a:r>
              <a:rPr lang="pt-BR" sz="800" dirty="0" err="1"/>
              <a:t>Percentual_Desempregados</a:t>
            </a:r>
            <a:r>
              <a:rPr lang="pt-BR" sz="800" dirty="0"/>
              <a:t> + -618000690195020.1*</a:t>
            </a:r>
            <a:r>
              <a:rPr lang="pt-BR" sz="800" dirty="0" err="1"/>
              <a:t>Percentual_Poder_de_Compra</a:t>
            </a:r>
            <a:r>
              <a:rPr lang="pt-BR" sz="800" dirty="0"/>
              <a:t> + 25680444555850.312*</a:t>
            </a:r>
            <a:r>
              <a:rPr lang="pt-BR" sz="800" dirty="0" err="1"/>
              <a:t>Percentual_Crimes</a:t>
            </a:r>
            <a:r>
              <a:rPr lang="pt-BR" sz="800" dirty="0"/>
              <a:t> + -102972414449585.23*</a:t>
            </a:r>
            <a:r>
              <a:rPr lang="pt-BR" sz="800" dirty="0" err="1"/>
              <a:t>Quantidade_Bancos</a:t>
            </a:r>
            <a:r>
              <a:rPr lang="pt-BR" sz="800" dirty="0"/>
              <a:t> + -8049867019433.031*</a:t>
            </a:r>
            <a:r>
              <a:rPr lang="pt-BR" sz="800" dirty="0" err="1"/>
              <a:t>Latitude_Municipio</a:t>
            </a:r>
            <a:r>
              <a:rPr lang="pt-BR" sz="800" dirty="0"/>
              <a:t> + -64805125014943.5*</a:t>
            </a:r>
            <a:r>
              <a:rPr lang="pt-BR" sz="800" dirty="0" err="1"/>
              <a:t>Longitude_Municipio</a:t>
            </a:r>
            <a:r>
              <a:rPr lang="pt-BR" sz="800" dirty="0"/>
              <a:t> + 17751657495989.594*</a:t>
            </a:r>
            <a:r>
              <a:rPr lang="pt-BR" sz="800" dirty="0" err="1"/>
              <a:t>Distancia_dirigindo_de_Lisboa_Portugal</a:t>
            </a:r>
            <a:r>
              <a:rPr lang="pt-BR" sz="800" dirty="0"/>
              <a:t> + 106791478377708.78*</a:t>
            </a:r>
            <a:r>
              <a:rPr lang="pt-BR" sz="800" dirty="0" err="1"/>
              <a:t>Distancia_dirigindo_de_Porto_Portugal</a:t>
            </a:r>
            <a:r>
              <a:rPr lang="pt-BR" sz="800" dirty="0"/>
              <a:t> + -65540215373995.19*</a:t>
            </a:r>
            <a:r>
              <a:rPr lang="pt-BR" sz="800" dirty="0" err="1"/>
              <a:t>Clima_Ranking</a:t>
            </a:r>
            <a:r>
              <a:rPr lang="pt-BR" sz="800" dirty="0"/>
              <a:t> + 84700958453720.53*</a:t>
            </a:r>
            <a:r>
              <a:rPr lang="pt-BR" sz="800" dirty="0" err="1"/>
              <a:t>Ranking_Geral</a:t>
            </a:r>
            <a:r>
              <a:rPr lang="pt-BR" sz="800" dirty="0"/>
              <a:t> + -46871055994882.78*</a:t>
            </a:r>
            <a:r>
              <a:rPr lang="pt-BR" sz="800" dirty="0" err="1"/>
              <a:t>Ranking_Regional</a:t>
            </a:r>
            <a:r>
              <a:rPr lang="pt-BR" sz="800" dirty="0"/>
              <a:t> + -8504737351169.375*</a:t>
            </a:r>
            <a:r>
              <a:rPr lang="pt-BR" sz="800" dirty="0" err="1"/>
              <a:t>Indicador_de_Elevador_Não</a:t>
            </a:r>
            <a:r>
              <a:rPr lang="pt-BR" sz="800" dirty="0"/>
              <a:t> Informado + -8504737351369.906*</a:t>
            </a:r>
            <a:r>
              <a:rPr lang="pt-BR" sz="800" dirty="0" err="1"/>
              <a:t>Indicador_de_Elevador_com</a:t>
            </a:r>
            <a:r>
              <a:rPr lang="pt-BR" sz="800" dirty="0"/>
              <a:t> elevador + -8504737351306.1875*</a:t>
            </a:r>
            <a:r>
              <a:rPr lang="pt-BR" sz="800" dirty="0" err="1"/>
              <a:t>Indicador_de_Elevador_sem</a:t>
            </a:r>
            <a:r>
              <a:rPr lang="pt-BR" sz="800" dirty="0"/>
              <a:t> elevador + 21753970354409.22*</a:t>
            </a:r>
            <a:r>
              <a:rPr lang="pt-BR" sz="800" dirty="0" err="1"/>
              <a:t>Distrito_do_imovel_AVEIRO</a:t>
            </a:r>
            <a:r>
              <a:rPr lang="pt-BR" sz="800" dirty="0"/>
              <a:t> + -20860945313705.28*</a:t>
            </a:r>
            <a:r>
              <a:rPr lang="pt-BR" sz="800" dirty="0" err="1"/>
              <a:t>Distrito_do_imovel_BEJA</a:t>
            </a:r>
            <a:r>
              <a:rPr lang="pt-BR" sz="800" dirty="0"/>
              <a:t> + 62580524329284.93*</a:t>
            </a:r>
            <a:r>
              <a:rPr lang="pt-BR" sz="800" dirty="0" err="1"/>
              <a:t>Distrito_do_imovel_BRAGANCA</a:t>
            </a:r>
            <a:r>
              <a:rPr lang="pt-BR" sz="800" dirty="0"/>
              <a:t> + -52754121508915.28*</a:t>
            </a:r>
            <a:r>
              <a:rPr lang="pt-BR" sz="800" dirty="0" err="1"/>
              <a:t>Distrito_do_imovel_CASTELO</a:t>
            </a:r>
            <a:r>
              <a:rPr lang="pt-BR" sz="800" dirty="0"/>
              <a:t> BRANCO + 94266131187385.48*</a:t>
            </a:r>
            <a:r>
              <a:rPr lang="pt-BR" sz="800" dirty="0" err="1"/>
              <a:t>Distrito_do_imovel_COIMBRA</a:t>
            </a:r>
            <a:r>
              <a:rPr lang="pt-BR" sz="800" dirty="0"/>
              <a:t> + 67065280451707.11*</a:t>
            </a:r>
            <a:r>
              <a:rPr lang="pt-BR" sz="800" dirty="0" err="1"/>
              <a:t>Distrito_do_imovel_EVORA</a:t>
            </a:r>
            <a:r>
              <a:rPr lang="pt-BR" sz="800" dirty="0"/>
              <a:t> + -19975510366594.344*</a:t>
            </a:r>
            <a:r>
              <a:rPr lang="pt-BR" sz="800" dirty="0" err="1"/>
              <a:t>Distrito_do_imovel_FARO</a:t>
            </a:r>
            <a:r>
              <a:rPr lang="pt-BR" sz="800" dirty="0"/>
              <a:t> + 12445264606287.844*</a:t>
            </a:r>
            <a:r>
              <a:rPr lang="pt-BR" sz="800" dirty="0" err="1"/>
              <a:t>Distrito_do_imovel_LEIRIA</a:t>
            </a:r>
            <a:r>
              <a:rPr lang="pt-BR" sz="800" dirty="0"/>
              <a:t> + -401863146468685.8*</a:t>
            </a:r>
            <a:r>
              <a:rPr lang="pt-BR" sz="800" dirty="0" err="1"/>
              <a:t>Distrito_do_imovel_LISBOA</a:t>
            </a:r>
            <a:r>
              <a:rPr lang="pt-BR" sz="800" dirty="0"/>
              <a:t> + -82856807249868.25*</a:t>
            </a:r>
            <a:r>
              <a:rPr lang="pt-BR" sz="800" dirty="0" err="1"/>
              <a:t>Distrito_do_imovel_PORTALEGRE</a:t>
            </a:r>
            <a:r>
              <a:rPr lang="pt-BR" sz="800" dirty="0"/>
              <a:t> + -42409458646726.695*</a:t>
            </a:r>
            <a:r>
              <a:rPr lang="pt-BR" sz="800" dirty="0" err="1"/>
              <a:t>Distrito_do_imovel_PORTO</a:t>
            </a:r>
            <a:r>
              <a:rPr lang="pt-BR" sz="800" dirty="0"/>
              <a:t> + -22709896390359.516*</a:t>
            </a:r>
            <a:r>
              <a:rPr lang="pt-BR" sz="800" dirty="0" err="1"/>
              <a:t>Distrito_do_imovel_SANTAREM</a:t>
            </a:r>
            <a:r>
              <a:rPr lang="pt-BR" sz="800" dirty="0"/>
              <a:t> + 68311131172241.36*</a:t>
            </a:r>
            <a:r>
              <a:rPr lang="pt-BR" sz="800" dirty="0" err="1"/>
              <a:t>Distrito_do_imovel_SETUBAL</a:t>
            </a:r>
            <a:r>
              <a:rPr lang="pt-BR" sz="800" dirty="0"/>
              <a:t> + -74656621973645.62*</a:t>
            </a:r>
            <a:r>
              <a:rPr lang="pt-BR" sz="800" dirty="0" err="1"/>
              <a:t>Distrito_do_imovel_VIANA</a:t>
            </a:r>
            <a:r>
              <a:rPr lang="pt-BR" sz="800" dirty="0"/>
              <a:t> DO CASTELO + 25637910552110.17*</a:t>
            </a:r>
            <a:r>
              <a:rPr lang="pt-BR" sz="800" dirty="0" err="1"/>
              <a:t>Distrito_do_imovel_VILA</a:t>
            </a:r>
            <a:r>
              <a:rPr lang="pt-BR" sz="800" dirty="0"/>
              <a:t> REAL + 9008262430523.055*</a:t>
            </a:r>
            <a:r>
              <a:rPr lang="pt-BR" sz="800" dirty="0" err="1"/>
              <a:t>Distrito_do_imovel_VISEU</a:t>
            </a:r>
            <a:r>
              <a:rPr lang="pt-BR" sz="800" dirty="0"/>
              <a:t> + -6962658355578.75*</a:t>
            </a:r>
            <a:r>
              <a:rPr lang="pt-BR" sz="800" dirty="0" err="1"/>
              <a:t>Tipo_de_Certificacao_Energetica_a</a:t>
            </a:r>
            <a:r>
              <a:rPr lang="pt-BR" sz="800" dirty="0"/>
              <a:t> + -6962658355546.508*</a:t>
            </a:r>
            <a:r>
              <a:rPr lang="pt-BR" sz="800" dirty="0" err="1"/>
              <a:t>Tipo_de_Certificacao_Energetica_b</a:t>
            </a:r>
            <a:r>
              <a:rPr lang="pt-BR" sz="800" dirty="0"/>
              <a:t> + -6962658355668.969*</a:t>
            </a:r>
            <a:r>
              <a:rPr lang="pt-BR" sz="800" dirty="0" err="1"/>
              <a:t>Tipo_de_Certificacao_Energetica_c</a:t>
            </a:r>
            <a:r>
              <a:rPr lang="pt-BR" sz="800" dirty="0"/>
              <a:t> + -6962658355667.219*</a:t>
            </a:r>
            <a:r>
              <a:rPr lang="pt-BR" sz="800" dirty="0" err="1"/>
              <a:t>Tipo_de_Certificacao_Energetica_d</a:t>
            </a:r>
            <a:r>
              <a:rPr lang="pt-BR" sz="800" dirty="0"/>
              <a:t> + -6962658355613.43*</a:t>
            </a:r>
            <a:r>
              <a:rPr lang="pt-BR" sz="800" dirty="0" err="1"/>
              <a:t>Tipo_de_Certificacao_Energetica_desconhecido</a:t>
            </a:r>
            <a:r>
              <a:rPr lang="pt-BR" sz="800" dirty="0"/>
              <a:t> + -6962658355711.8125*</a:t>
            </a:r>
            <a:r>
              <a:rPr lang="pt-BR" sz="800" dirty="0" err="1"/>
              <a:t>Tipo_de_Certificacao_Energetica_e</a:t>
            </a:r>
            <a:r>
              <a:rPr lang="pt-BR" sz="800" dirty="0"/>
              <a:t> + -6962658355662.477*</a:t>
            </a:r>
            <a:r>
              <a:rPr lang="pt-BR" sz="800" dirty="0" err="1"/>
              <a:t>Tipo_de_Certificacao_Energetica_f</a:t>
            </a:r>
            <a:r>
              <a:rPr lang="pt-BR" sz="800" dirty="0"/>
              <a:t> + -6962658355621.875*</a:t>
            </a:r>
            <a:r>
              <a:rPr lang="pt-BR" sz="800" dirty="0" err="1"/>
              <a:t>Tipo_de_Certificacao_Energetica_inProcess</a:t>
            </a:r>
            <a:r>
              <a:rPr lang="pt-BR" sz="800" dirty="0"/>
              <a:t> + -65755187206205.55*</a:t>
            </a:r>
            <a:r>
              <a:rPr lang="pt-BR" sz="800" dirty="0" err="1"/>
              <a:t>Nome_Regiao_Alentejo</a:t>
            </a:r>
            <a:r>
              <a:rPr lang="pt-BR" sz="800" dirty="0"/>
              <a:t> + -65351809493221.72*</a:t>
            </a:r>
            <a:r>
              <a:rPr lang="pt-BR" sz="800" dirty="0" err="1"/>
              <a:t>Nome_Regiao_Algarve</a:t>
            </a:r>
            <a:r>
              <a:rPr lang="pt-BR" sz="800" dirty="0"/>
              <a:t> + 168783285456631.34*</a:t>
            </a:r>
            <a:r>
              <a:rPr lang="pt-BR" sz="800" dirty="0" err="1"/>
              <a:t>Nome_Regiao_Area</a:t>
            </a:r>
            <a:r>
              <a:rPr lang="pt-BR" sz="800" dirty="0"/>
              <a:t> Metropolitana de Lisboa + 80995677116341.97*</a:t>
            </a:r>
            <a:r>
              <a:rPr lang="pt-BR" sz="800" dirty="0" err="1"/>
              <a:t>Nome_Regiao_Centro</a:t>
            </a:r>
            <a:r>
              <a:rPr lang="pt-BR" sz="800" dirty="0"/>
              <a:t> + -70153889139429.69*</a:t>
            </a:r>
            <a:r>
              <a:rPr lang="pt-BR" sz="800" dirty="0" err="1"/>
              <a:t>Nome_Regiao_Norte</a:t>
            </a:r>
            <a:r>
              <a:rPr lang="pt-BR" sz="800" dirty="0"/>
              <a:t> + 34937727564723.58*</a:t>
            </a:r>
            <a:r>
              <a:rPr lang="pt-BR" sz="800" dirty="0" err="1"/>
              <a:t>Nome_Cidade_AVEIRO</a:t>
            </a:r>
            <a:r>
              <a:rPr lang="pt-BR" sz="800" dirty="0"/>
              <a:t> + -18876111267680.844*</a:t>
            </a:r>
            <a:r>
              <a:rPr lang="pt-BR" sz="800" dirty="0" err="1"/>
              <a:t>Nome_Cidade_BEJA</a:t>
            </a:r>
            <a:r>
              <a:rPr lang="pt-BR" sz="800" dirty="0"/>
              <a:t> + 58943020488671.86*</a:t>
            </a:r>
            <a:r>
              <a:rPr lang="pt-BR" sz="800" dirty="0" err="1"/>
              <a:t>Nome_Cidade_BRAGANCA</a:t>
            </a:r>
            <a:r>
              <a:rPr lang="pt-BR" sz="800" dirty="0"/>
              <a:t> + -52636730161697.84*</a:t>
            </a:r>
            <a:r>
              <a:rPr lang="pt-BR" sz="800" dirty="0" err="1"/>
              <a:t>Nome_Cidade_CASTELO</a:t>
            </a:r>
            <a:r>
              <a:rPr lang="pt-BR" sz="800" dirty="0"/>
              <a:t> BRANCO + 96031242160397.97*</a:t>
            </a:r>
            <a:r>
              <a:rPr lang="pt-BR" sz="800" dirty="0" err="1"/>
              <a:t>Nome_Cidade_COIMBRA</a:t>
            </a:r>
            <a:r>
              <a:rPr lang="pt-BR" sz="800" dirty="0"/>
              <a:t> + 81393368624503.06*</a:t>
            </a:r>
            <a:r>
              <a:rPr lang="pt-BR" sz="800" dirty="0" err="1"/>
              <a:t>Nome_Cidade_EVORA</a:t>
            </a:r>
            <a:r>
              <a:rPr lang="pt-BR" sz="800" dirty="0"/>
              <a:t> + 8526614539153.5625*</a:t>
            </a:r>
            <a:r>
              <a:rPr lang="pt-BR" sz="800" dirty="0" err="1"/>
              <a:t>Nome_Cidade_FARO</a:t>
            </a:r>
            <a:r>
              <a:rPr lang="pt-BR" sz="800" dirty="0"/>
              <a:t> + 30866659790055.438*</a:t>
            </a:r>
            <a:r>
              <a:rPr lang="pt-BR" sz="800" dirty="0" err="1"/>
              <a:t>Nome_Cidade_LEIRIA</a:t>
            </a:r>
            <a:r>
              <a:rPr lang="pt-BR" sz="800" dirty="0"/>
              <a:t> + -544634724601814.3*</a:t>
            </a:r>
            <a:r>
              <a:rPr lang="pt-BR" sz="800" dirty="0" err="1"/>
              <a:t>Nome_Cidade_LISBOA</a:t>
            </a:r>
            <a:r>
              <a:rPr lang="pt-BR" sz="800" dirty="0"/>
              <a:t> + -83838157615342.9*</a:t>
            </a:r>
            <a:r>
              <a:rPr lang="pt-BR" sz="800" dirty="0" err="1"/>
              <a:t>Nome_Cidade_PORTALEGRE</a:t>
            </a:r>
            <a:r>
              <a:rPr lang="pt-BR" sz="800" dirty="0"/>
              <a:t> + -47142834306775.16*</a:t>
            </a:r>
            <a:r>
              <a:rPr lang="pt-BR" sz="800" dirty="0" err="1"/>
              <a:t>Nome_Cidade_PORTO</a:t>
            </a:r>
            <a:r>
              <a:rPr lang="pt-BR" sz="800" dirty="0"/>
              <a:t> + -24746240413605.938*</a:t>
            </a:r>
            <a:r>
              <a:rPr lang="pt-BR" sz="800" dirty="0" err="1"/>
              <a:t>Nome_Cidade_SANTAREM</a:t>
            </a:r>
            <a:r>
              <a:rPr lang="pt-BR" sz="800" dirty="0"/>
              <a:t> + 122867277372459.22*</a:t>
            </a:r>
            <a:r>
              <a:rPr lang="pt-BR" sz="800" dirty="0" err="1"/>
              <a:t>Nome_Cidade_SETUBAL</a:t>
            </a:r>
            <a:r>
              <a:rPr lang="pt-BR" sz="800" dirty="0"/>
              <a:t> + -72128730755677.5*</a:t>
            </a:r>
            <a:r>
              <a:rPr lang="pt-BR" sz="800" dirty="0" err="1"/>
              <a:t>Nome_Cidade_VIANA</a:t>
            </a:r>
            <a:r>
              <a:rPr lang="pt-BR" sz="800" dirty="0"/>
              <a:t> DO CASTELO + 24558450196242.453*</a:t>
            </a:r>
            <a:r>
              <a:rPr lang="pt-BR" sz="800" dirty="0" err="1"/>
              <a:t>Nome_Cidade_VILA</a:t>
            </a:r>
            <a:r>
              <a:rPr lang="pt-BR" sz="800" dirty="0"/>
              <a:t> REAL + 183311018118.1875*</a:t>
            </a:r>
            <a:r>
              <a:rPr lang="pt-BR" sz="800" dirty="0" err="1"/>
              <a:t>Nome_Cidade_VISEU</a:t>
            </a:r>
            <a:endParaRPr lang="pt-BR" sz="800" dirty="0"/>
          </a:p>
        </p:txBody>
      </p:sp>
    </p:spTree>
    <p:extLst>
      <p:ext uri="{BB962C8B-B14F-4D97-AF65-F5344CB8AC3E}">
        <p14:creationId xmlns:p14="http://schemas.microsoft.com/office/powerpoint/2010/main" val="1704384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pic>
        <p:nvPicPr>
          <p:cNvPr id="614" name="Google Shape;614;p28"/>
          <p:cNvPicPr preferRelativeResize="0"/>
          <p:nvPr/>
        </p:nvPicPr>
        <p:blipFill rotWithShape="1">
          <a:blip r:embed="rId3">
            <a:alphaModFix/>
          </a:blip>
          <a:srcRect/>
          <a:stretch/>
        </p:blipFill>
        <p:spPr>
          <a:xfrm flipH="1">
            <a:off x="9259381" y="4383155"/>
            <a:ext cx="2932619" cy="2474845"/>
          </a:xfrm>
          <a:prstGeom prst="rect">
            <a:avLst/>
          </a:prstGeom>
          <a:noFill/>
          <a:ln>
            <a:noFill/>
          </a:ln>
        </p:spPr>
      </p:pic>
      <p:sp>
        <p:nvSpPr>
          <p:cNvPr id="615" name="Google Shape;615;p28"/>
          <p:cNvSpPr txBox="1"/>
          <p:nvPr/>
        </p:nvSpPr>
        <p:spPr>
          <a:xfrm>
            <a:off x="11475031" y="419378"/>
            <a:ext cx="383704"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6ADBD9"/>
              </a:buClr>
              <a:buSzPts val="1200"/>
              <a:buFont typeface="Open Sans"/>
              <a:buNone/>
            </a:pPr>
            <a:fld id="{00000000-1234-1234-1234-123412341234}" type="slidenum">
              <a:rPr lang="pt-BR" sz="1200" b="0" i="0" u="none" strike="noStrike" cap="none">
                <a:solidFill>
                  <a:srgbClr val="6ADBD9"/>
                </a:solidFill>
                <a:latin typeface="Open Sans"/>
                <a:ea typeface="Open Sans"/>
                <a:cs typeface="Open Sans"/>
                <a:sym typeface="Open Sans"/>
              </a:rPr>
              <a:t>47</a:t>
            </a:fld>
            <a:endParaRPr sz="1200" b="0" i="0" u="none" strike="noStrike" cap="none">
              <a:solidFill>
                <a:srgbClr val="6ADBD9"/>
              </a:solidFill>
              <a:latin typeface="Open Sans"/>
              <a:ea typeface="Open Sans"/>
              <a:cs typeface="Open Sans"/>
              <a:sym typeface="Open Sans"/>
            </a:endParaRPr>
          </a:p>
        </p:txBody>
      </p:sp>
      <p:sp>
        <p:nvSpPr>
          <p:cNvPr id="616" name="Google Shape;616;p28"/>
          <p:cNvSpPr/>
          <p:nvPr/>
        </p:nvSpPr>
        <p:spPr>
          <a:xfrm>
            <a:off x="11529391" y="419378"/>
            <a:ext cx="274984" cy="251624"/>
          </a:xfrm>
          <a:prstGeom prst="pentagon">
            <a:avLst>
              <a:gd name="hf" fmla="val 105146"/>
              <a:gd name="vf" fmla="val 110557"/>
            </a:avLst>
          </a:prstGeom>
          <a:noFill/>
          <a:ln w="12700" cap="flat" cmpd="sng">
            <a:solidFill>
              <a:srgbClr val="6ADB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6ADBD9"/>
              </a:solidFill>
              <a:latin typeface="Open Sans"/>
              <a:ea typeface="Open Sans"/>
              <a:cs typeface="Open Sans"/>
              <a:sym typeface="Open Sans"/>
            </a:endParaRPr>
          </a:p>
        </p:txBody>
      </p:sp>
      <p:pic>
        <p:nvPicPr>
          <p:cNvPr id="617" name="Google Shape;617;p28"/>
          <p:cNvPicPr preferRelativeResize="0"/>
          <p:nvPr/>
        </p:nvPicPr>
        <p:blipFill rotWithShape="1">
          <a:blip r:embed="rId4">
            <a:alphaModFix/>
          </a:blip>
          <a:srcRect l="7580" t="41980" r="8724" b="41925"/>
          <a:stretch/>
        </p:blipFill>
        <p:spPr>
          <a:xfrm>
            <a:off x="6544277" y="6347292"/>
            <a:ext cx="1705361" cy="327947"/>
          </a:xfrm>
          <a:prstGeom prst="rect">
            <a:avLst/>
          </a:prstGeom>
          <a:noFill/>
          <a:ln>
            <a:noFill/>
          </a:ln>
        </p:spPr>
      </p:pic>
      <p:grpSp>
        <p:nvGrpSpPr>
          <p:cNvPr id="619" name="Google Shape;619;p28"/>
          <p:cNvGrpSpPr/>
          <p:nvPr/>
        </p:nvGrpSpPr>
        <p:grpSpPr>
          <a:xfrm>
            <a:off x="-12519" y="0"/>
            <a:ext cx="3445568" cy="6858002"/>
            <a:chOff x="0" y="0"/>
            <a:chExt cx="3445566" cy="6858001"/>
          </a:xfrm>
        </p:grpSpPr>
        <p:sp>
          <p:nvSpPr>
            <p:cNvPr id="620" name="Google Shape;620;p28"/>
            <p:cNvSpPr/>
            <p:nvPr/>
          </p:nvSpPr>
          <p:spPr>
            <a:xfrm>
              <a:off x="0" y="0"/>
              <a:ext cx="3445566" cy="68580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621" name="Google Shape;621;p28" descr="Google Shape;198;p28"/>
            <p:cNvPicPr preferRelativeResize="0"/>
            <p:nvPr/>
          </p:nvPicPr>
          <p:blipFill rotWithShape="1">
            <a:blip r:embed="rId3">
              <a:alphaModFix/>
            </a:blip>
            <a:srcRect/>
            <a:stretch/>
          </p:blipFill>
          <p:spPr>
            <a:xfrm flipH="1">
              <a:off x="1085430" y="5043720"/>
              <a:ext cx="2360136" cy="1814281"/>
            </a:xfrm>
            <a:prstGeom prst="rect">
              <a:avLst/>
            </a:prstGeom>
            <a:noFill/>
            <a:ln>
              <a:noFill/>
            </a:ln>
          </p:spPr>
        </p:pic>
      </p:grpSp>
      <p:sp>
        <p:nvSpPr>
          <p:cNvPr id="622" name="Google Shape;622;p28"/>
          <p:cNvSpPr txBox="1"/>
          <p:nvPr/>
        </p:nvSpPr>
        <p:spPr>
          <a:xfrm>
            <a:off x="45726" y="4471659"/>
            <a:ext cx="3354116" cy="713235"/>
          </a:xfrm>
          <a:prstGeom prst="rect">
            <a:avLst/>
          </a:prstGeom>
          <a:noFill/>
          <a:ln>
            <a:noFill/>
          </a:ln>
        </p:spPr>
        <p:txBody>
          <a:bodyPr spcFirstLastPara="1" wrap="square" lIns="45675" tIns="45675" rIns="45675" bIns="45675" anchor="ctr" anchorCtr="0">
            <a:normAutofit/>
          </a:bodyPr>
          <a:lstStyle/>
          <a:p>
            <a:pPr marL="0" marR="0" lvl="0" indent="0" algn="ctr" rtl="0">
              <a:spcBef>
                <a:spcPts val="0"/>
              </a:spcBef>
              <a:spcAft>
                <a:spcPts val="0"/>
              </a:spcAft>
              <a:buNone/>
            </a:pPr>
            <a:endParaRPr sz="2400" b="1">
              <a:solidFill>
                <a:srgbClr val="FFFFFF"/>
              </a:solidFill>
              <a:latin typeface="Open Sans"/>
              <a:ea typeface="Open Sans"/>
              <a:cs typeface="Open Sans"/>
              <a:sym typeface="Open Sans"/>
            </a:endParaRPr>
          </a:p>
        </p:txBody>
      </p:sp>
      <p:sp>
        <p:nvSpPr>
          <p:cNvPr id="625" name="Google Shape;625;p28"/>
          <p:cNvSpPr txBox="1"/>
          <p:nvPr/>
        </p:nvSpPr>
        <p:spPr>
          <a:xfrm>
            <a:off x="3588482" y="314551"/>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5.3. Random Forest</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PIADMI17 </a:t>
            </a:r>
            <a:endParaRPr dirty="0"/>
          </a:p>
        </p:txBody>
      </p:sp>
      <p:sp>
        <p:nvSpPr>
          <p:cNvPr id="626" name="Google Shape;626;p28"/>
          <p:cNvSpPr/>
          <p:nvPr/>
        </p:nvSpPr>
        <p:spPr>
          <a:xfrm>
            <a:off x="372332" y="3613409"/>
            <a:ext cx="2669007" cy="11695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b="1" dirty="0">
              <a:solidFill>
                <a:srgbClr val="434343"/>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pt-BR" sz="2800" b="1" dirty="0">
                <a:solidFill>
                  <a:schemeClr val="lt1"/>
                </a:solidFill>
                <a:latin typeface="Open Sans"/>
                <a:ea typeface="Open Sans"/>
                <a:cs typeface="Open Sans"/>
                <a:sym typeface="Open Sans"/>
              </a:rPr>
              <a:t>Random Forest</a:t>
            </a:r>
            <a:endParaRPr sz="1400" b="1" dirty="0">
              <a:solidFill>
                <a:schemeClr val="lt1"/>
              </a:solidFill>
              <a:latin typeface="Open Sans"/>
              <a:ea typeface="Open Sans"/>
              <a:cs typeface="Open Sans"/>
              <a:sym typeface="Open Sans"/>
            </a:endParaRPr>
          </a:p>
        </p:txBody>
      </p:sp>
      <p:pic>
        <p:nvPicPr>
          <p:cNvPr id="629" name="Google Shape;629;p28"/>
          <p:cNvPicPr preferRelativeResize="0"/>
          <p:nvPr/>
        </p:nvPicPr>
        <p:blipFill rotWithShape="1">
          <a:blip r:embed="rId5">
            <a:alphaModFix/>
          </a:blip>
          <a:srcRect/>
          <a:stretch/>
        </p:blipFill>
        <p:spPr>
          <a:xfrm>
            <a:off x="464611" y="1375375"/>
            <a:ext cx="2292972" cy="2292972"/>
          </a:xfrm>
          <a:prstGeom prst="rect">
            <a:avLst/>
          </a:prstGeom>
          <a:noFill/>
          <a:ln>
            <a:noFill/>
          </a:ln>
        </p:spPr>
      </p:pic>
      <p:sp>
        <p:nvSpPr>
          <p:cNvPr id="5" name="Google Shape;581;p26">
            <a:extLst>
              <a:ext uri="{FF2B5EF4-FFF2-40B4-BE49-F238E27FC236}">
                <a16:creationId xmlns:a16="http://schemas.microsoft.com/office/drawing/2014/main" id="{8CD4417F-F722-032E-FF34-B0FF2A4BC37F}"/>
              </a:ext>
            </a:extLst>
          </p:cNvPr>
          <p:cNvSpPr/>
          <p:nvPr/>
        </p:nvSpPr>
        <p:spPr>
          <a:xfrm>
            <a:off x="3429841" y="4750666"/>
            <a:ext cx="7850302" cy="124243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r>
              <a:rPr lang="pt-BR" sz="1400" dirty="0">
                <a:solidFill>
                  <a:srgbClr val="2E75B5"/>
                </a:solidFill>
                <a:latin typeface="Open Sans"/>
                <a:ea typeface="Open Sans"/>
                <a:cs typeface="Open Sans"/>
              </a:rPr>
              <a:t>Random Forest é um algoritmo de aprendizado de máquina que combina várias árvores de decisão para gerar uma "floresta", onde cada árvore contribui com uma predição e a classificação ou regressão final é decidida pelo voto majoritário ou pela média das predições das árvores, respectivamente</a:t>
            </a:r>
            <a:endParaRPr lang="pt-BR" sz="1400" dirty="0">
              <a:solidFill>
                <a:srgbClr val="2E75B5"/>
              </a:solidFill>
              <a:latin typeface="Open Sans"/>
              <a:ea typeface="Open Sans"/>
              <a:cs typeface="Open Sans"/>
              <a:sym typeface="Calibri"/>
            </a:endParaRPr>
          </a:p>
        </p:txBody>
      </p:sp>
      <p:pic>
        <p:nvPicPr>
          <p:cNvPr id="6" name="Picture 2">
            <a:extLst>
              <a:ext uri="{FF2B5EF4-FFF2-40B4-BE49-F238E27FC236}">
                <a16:creationId xmlns:a16="http://schemas.microsoft.com/office/drawing/2014/main" id="{66AF62EC-DE17-23AC-AAE2-83CB1A97B4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0225" y="948671"/>
            <a:ext cx="4871550" cy="371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2" name="Google Shape;579;p26">
            <a:extLst>
              <a:ext uri="{FF2B5EF4-FFF2-40B4-BE49-F238E27FC236}">
                <a16:creationId xmlns:a16="http://schemas.microsoft.com/office/drawing/2014/main" id="{A45E5DC2-B00C-878D-56AE-012A2B352D7E}"/>
              </a:ext>
            </a:extLst>
          </p:cNvPr>
          <p:cNvSpPr/>
          <p:nvPr/>
        </p:nvSpPr>
        <p:spPr>
          <a:xfrm>
            <a:off x="10083800" y="1575418"/>
            <a:ext cx="2108200" cy="1624982"/>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614" name="Google Shape;614;p28"/>
          <p:cNvPicPr preferRelativeResize="0"/>
          <p:nvPr/>
        </p:nvPicPr>
        <p:blipFill rotWithShape="1">
          <a:blip r:embed="rId3">
            <a:alphaModFix/>
          </a:blip>
          <a:srcRect/>
          <a:stretch/>
        </p:blipFill>
        <p:spPr>
          <a:xfrm flipH="1">
            <a:off x="9259381" y="4383155"/>
            <a:ext cx="2932619" cy="2474845"/>
          </a:xfrm>
          <a:prstGeom prst="rect">
            <a:avLst/>
          </a:prstGeom>
          <a:noFill/>
          <a:ln>
            <a:noFill/>
          </a:ln>
        </p:spPr>
      </p:pic>
      <p:sp>
        <p:nvSpPr>
          <p:cNvPr id="615" name="Google Shape;615;p28"/>
          <p:cNvSpPr txBox="1"/>
          <p:nvPr/>
        </p:nvSpPr>
        <p:spPr>
          <a:xfrm>
            <a:off x="11475031" y="419378"/>
            <a:ext cx="383704"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6ADBD9"/>
              </a:buClr>
              <a:buSzPts val="1200"/>
              <a:buFont typeface="Open Sans"/>
              <a:buNone/>
            </a:pPr>
            <a:fld id="{00000000-1234-1234-1234-123412341234}" type="slidenum">
              <a:rPr lang="pt-BR" sz="1200" b="0" i="0" u="none" strike="noStrike" cap="none">
                <a:solidFill>
                  <a:srgbClr val="6ADBD9"/>
                </a:solidFill>
                <a:latin typeface="Open Sans"/>
                <a:ea typeface="Open Sans"/>
                <a:cs typeface="Open Sans"/>
                <a:sym typeface="Open Sans"/>
              </a:rPr>
              <a:t>48</a:t>
            </a:fld>
            <a:endParaRPr sz="1200" b="0" i="0" u="none" strike="noStrike" cap="none">
              <a:solidFill>
                <a:srgbClr val="6ADBD9"/>
              </a:solidFill>
              <a:latin typeface="Open Sans"/>
              <a:ea typeface="Open Sans"/>
              <a:cs typeface="Open Sans"/>
              <a:sym typeface="Open Sans"/>
            </a:endParaRPr>
          </a:p>
        </p:txBody>
      </p:sp>
      <p:sp>
        <p:nvSpPr>
          <p:cNvPr id="616" name="Google Shape;616;p28"/>
          <p:cNvSpPr/>
          <p:nvPr/>
        </p:nvSpPr>
        <p:spPr>
          <a:xfrm>
            <a:off x="11529391" y="419378"/>
            <a:ext cx="274984" cy="251624"/>
          </a:xfrm>
          <a:prstGeom prst="pentagon">
            <a:avLst>
              <a:gd name="hf" fmla="val 105146"/>
              <a:gd name="vf" fmla="val 110557"/>
            </a:avLst>
          </a:prstGeom>
          <a:noFill/>
          <a:ln w="12700" cap="flat" cmpd="sng">
            <a:solidFill>
              <a:srgbClr val="6ADB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6ADBD9"/>
              </a:solidFill>
              <a:latin typeface="Open Sans"/>
              <a:ea typeface="Open Sans"/>
              <a:cs typeface="Open Sans"/>
              <a:sym typeface="Open Sans"/>
            </a:endParaRPr>
          </a:p>
        </p:txBody>
      </p:sp>
      <p:pic>
        <p:nvPicPr>
          <p:cNvPr id="617" name="Google Shape;617;p28"/>
          <p:cNvPicPr preferRelativeResize="0"/>
          <p:nvPr/>
        </p:nvPicPr>
        <p:blipFill rotWithShape="1">
          <a:blip r:embed="rId4">
            <a:alphaModFix/>
          </a:blip>
          <a:srcRect l="7580" t="41980" r="8724" b="41925"/>
          <a:stretch/>
        </p:blipFill>
        <p:spPr>
          <a:xfrm>
            <a:off x="6544277" y="6347292"/>
            <a:ext cx="1705361" cy="327947"/>
          </a:xfrm>
          <a:prstGeom prst="rect">
            <a:avLst/>
          </a:prstGeom>
          <a:noFill/>
          <a:ln>
            <a:noFill/>
          </a:ln>
        </p:spPr>
      </p:pic>
      <p:grpSp>
        <p:nvGrpSpPr>
          <p:cNvPr id="619" name="Google Shape;619;p28"/>
          <p:cNvGrpSpPr/>
          <p:nvPr/>
        </p:nvGrpSpPr>
        <p:grpSpPr>
          <a:xfrm>
            <a:off x="-12519" y="0"/>
            <a:ext cx="3445568" cy="6858002"/>
            <a:chOff x="0" y="0"/>
            <a:chExt cx="3445566" cy="6858001"/>
          </a:xfrm>
        </p:grpSpPr>
        <p:sp>
          <p:nvSpPr>
            <p:cNvPr id="620" name="Google Shape;620;p28"/>
            <p:cNvSpPr/>
            <p:nvPr/>
          </p:nvSpPr>
          <p:spPr>
            <a:xfrm>
              <a:off x="0" y="0"/>
              <a:ext cx="3445566" cy="68580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621" name="Google Shape;621;p28" descr="Google Shape;198;p28"/>
            <p:cNvPicPr preferRelativeResize="0"/>
            <p:nvPr/>
          </p:nvPicPr>
          <p:blipFill rotWithShape="1">
            <a:blip r:embed="rId3">
              <a:alphaModFix/>
            </a:blip>
            <a:srcRect/>
            <a:stretch/>
          </p:blipFill>
          <p:spPr>
            <a:xfrm flipH="1">
              <a:off x="1085430" y="5043720"/>
              <a:ext cx="2360136" cy="1814281"/>
            </a:xfrm>
            <a:prstGeom prst="rect">
              <a:avLst/>
            </a:prstGeom>
            <a:noFill/>
            <a:ln>
              <a:noFill/>
            </a:ln>
          </p:spPr>
        </p:pic>
      </p:grpSp>
      <p:sp>
        <p:nvSpPr>
          <p:cNvPr id="622" name="Google Shape;622;p28"/>
          <p:cNvSpPr txBox="1"/>
          <p:nvPr/>
        </p:nvSpPr>
        <p:spPr>
          <a:xfrm>
            <a:off x="45726" y="4471659"/>
            <a:ext cx="3354116" cy="713235"/>
          </a:xfrm>
          <a:prstGeom prst="rect">
            <a:avLst/>
          </a:prstGeom>
          <a:noFill/>
          <a:ln>
            <a:noFill/>
          </a:ln>
        </p:spPr>
        <p:txBody>
          <a:bodyPr spcFirstLastPara="1" wrap="square" lIns="45675" tIns="45675" rIns="45675" bIns="45675" anchor="ctr" anchorCtr="0">
            <a:normAutofit/>
          </a:bodyPr>
          <a:lstStyle/>
          <a:p>
            <a:pPr marL="0" marR="0" lvl="0" indent="0" algn="ctr" rtl="0">
              <a:spcBef>
                <a:spcPts val="0"/>
              </a:spcBef>
              <a:spcAft>
                <a:spcPts val="0"/>
              </a:spcAft>
              <a:buNone/>
            </a:pPr>
            <a:endParaRPr sz="2400" b="1">
              <a:solidFill>
                <a:srgbClr val="FFFFFF"/>
              </a:solidFill>
              <a:latin typeface="Open Sans"/>
              <a:ea typeface="Open Sans"/>
              <a:cs typeface="Open Sans"/>
              <a:sym typeface="Open Sans"/>
            </a:endParaRPr>
          </a:p>
        </p:txBody>
      </p:sp>
      <p:sp>
        <p:nvSpPr>
          <p:cNvPr id="625" name="Google Shape;625;p28"/>
          <p:cNvSpPr txBox="1"/>
          <p:nvPr/>
        </p:nvSpPr>
        <p:spPr>
          <a:xfrm>
            <a:off x="3588482" y="314551"/>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5.3. Random Forest</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PIADMI17 </a:t>
            </a:r>
            <a:endParaRPr dirty="0"/>
          </a:p>
        </p:txBody>
      </p:sp>
      <p:sp>
        <p:nvSpPr>
          <p:cNvPr id="626" name="Google Shape;626;p28"/>
          <p:cNvSpPr/>
          <p:nvPr/>
        </p:nvSpPr>
        <p:spPr>
          <a:xfrm>
            <a:off x="372332" y="3613409"/>
            <a:ext cx="2669007" cy="11695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b="1" dirty="0">
              <a:solidFill>
                <a:srgbClr val="434343"/>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pt-BR" sz="2800" b="1" dirty="0">
                <a:solidFill>
                  <a:schemeClr val="lt1"/>
                </a:solidFill>
                <a:latin typeface="Open Sans"/>
                <a:ea typeface="Open Sans"/>
                <a:cs typeface="Open Sans"/>
                <a:sym typeface="Open Sans"/>
              </a:rPr>
              <a:t>Random Forest</a:t>
            </a:r>
            <a:endParaRPr sz="1400" b="1" dirty="0">
              <a:solidFill>
                <a:schemeClr val="lt1"/>
              </a:solidFill>
              <a:latin typeface="Open Sans"/>
              <a:ea typeface="Open Sans"/>
              <a:cs typeface="Open Sans"/>
              <a:sym typeface="Open Sans"/>
            </a:endParaRPr>
          </a:p>
        </p:txBody>
      </p:sp>
      <p:pic>
        <p:nvPicPr>
          <p:cNvPr id="629" name="Google Shape;629;p28"/>
          <p:cNvPicPr preferRelativeResize="0"/>
          <p:nvPr/>
        </p:nvPicPr>
        <p:blipFill rotWithShape="1">
          <a:blip r:embed="rId5">
            <a:alphaModFix/>
          </a:blip>
          <a:srcRect/>
          <a:stretch/>
        </p:blipFill>
        <p:spPr>
          <a:xfrm>
            <a:off x="464611" y="1375375"/>
            <a:ext cx="2292972" cy="2292972"/>
          </a:xfrm>
          <a:prstGeom prst="rect">
            <a:avLst/>
          </a:prstGeom>
          <a:noFill/>
          <a:ln>
            <a:noFill/>
          </a:ln>
        </p:spPr>
      </p:pic>
      <p:sp>
        <p:nvSpPr>
          <p:cNvPr id="632" name="Google Shape;632;p28"/>
          <p:cNvSpPr/>
          <p:nvPr/>
        </p:nvSpPr>
        <p:spPr>
          <a:xfrm>
            <a:off x="3675857" y="4154978"/>
            <a:ext cx="7442200" cy="3385502"/>
          </a:xfrm>
          <a:prstGeom prst="rect">
            <a:avLst/>
          </a:prstGeom>
          <a:noFill/>
          <a:ln>
            <a:noFill/>
          </a:ln>
        </p:spPr>
        <p:txBody>
          <a:bodyPr spcFirstLastPara="1" wrap="square" lIns="91425" tIns="45700" rIns="91425" bIns="45700" anchor="t" anchorCtr="0">
            <a:spAutoFit/>
          </a:bodyPr>
          <a:lstStyle/>
          <a:p>
            <a:r>
              <a:rPr lang="pt-BR" sz="1000" b="1" i="0" dirty="0">
                <a:solidFill>
                  <a:srgbClr val="000000"/>
                </a:solidFill>
                <a:effectLst/>
                <a:latin typeface="Helvetica Neue"/>
              </a:rPr>
              <a:t>R2 (Coeficiente de Determinação): 0.7412143243268486</a:t>
            </a:r>
            <a:r>
              <a:rPr lang="pt-BR" sz="1000" b="0" i="0" dirty="0">
                <a:solidFill>
                  <a:srgbClr val="000000"/>
                </a:solidFill>
                <a:effectLst/>
                <a:latin typeface="Helvetica Neue"/>
              </a:rPr>
              <a:t>: O modelo está razoavelmente bom, explicando 74.12% da variação nos preços dos aluguéis. No entanto, há um erro médio de cerca de 201.68 euros (baseado no RMSE) nas previsões de </a:t>
            </a:r>
            <a:r>
              <a:rPr lang="pt-BR" sz="1000" b="0" i="0" dirty="0" err="1">
                <a:solidFill>
                  <a:srgbClr val="000000"/>
                </a:solidFill>
                <a:effectLst/>
                <a:latin typeface="Helvetica Neue"/>
              </a:rPr>
              <a:t>aluguel.por</a:t>
            </a:r>
            <a:r>
              <a:rPr lang="pt-BR" sz="1000" b="0" i="0" dirty="0">
                <a:solidFill>
                  <a:srgbClr val="000000"/>
                </a:solidFill>
                <a:effectLst/>
                <a:latin typeface="Helvetica Neue"/>
              </a:rPr>
              <a:t> exemplo, um erro de 201.68 euros.</a:t>
            </a:r>
          </a:p>
          <a:p>
            <a:pPr algn="l"/>
            <a:endParaRPr lang="pt-BR" sz="1000" b="0" i="0" dirty="0">
              <a:solidFill>
                <a:srgbClr val="000000"/>
              </a:solidFill>
              <a:effectLst/>
              <a:latin typeface="Helvetica Neue"/>
            </a:endParaRPr>
          </a:p>
          <a:p>
            <a:pPr algn="l"/>
            <a:r>
              <a:rPr lang="pt-BR" sz="1000" b="1" i="0" dirty="0">
                <a:solidFill>
                  <a:srgbClr val="000000"/>
                </a:solidFill>
                <a:effectLst/>
                <a:latin typeface="Helvetica Neue"/>
              </a:rPr>
              <a:t>RMSE (Raiz do Erro Quadrático Médio): 201.680130277539</a:t>
            </a:r>
            <a:r>
              <a:rPr lang="pt-BR" sz="1000" b="0" i="0" dirty="0">
                <a:solidFill>
                  <a:srgbClr val="000000"/>
                </a:solidFill>
                <a:effectLst/>
                <a:latin typeface="Helvetica Neue"/>
              </a:rPr>
              <a:t>: Nesse caso significa que, em média, o modelo erra o valor do aluguel por aproximadamente 201.68 euros. O RMSE dá uma boa ideia da magnitude do erro.</a:t>
            </a:r>
          </a:p>
          <a:p>
            <a:pPr algn="l"/>
            <a:endParaRPr lang="pt-BR" sz="1000" b="0" i="0" dirty="0">
              <a:solidFill>
                <a:srgbClr val="000000"/>
              </a:solidFill>
              <a:effectLst/>
              <a:latin typeface="Helvetica Neue"/>
            </a:endParaRPr>
          </a:p>
          <a:p>
            <a:pPr algn="l"/>
            <a:r>
              <a:rPr lang="pt-BR" sz="1000" b="1" i="0" dirty="0">
                <a:solidFill>
                  <a:srgbClr val="000000"/>
                </a:solidFill>
                <a:effectLst/>
                <a:latin typeface="Helvetica Neue"/>
              </a:rPr>
              <a:t>MAE (Erro Médio Absoluto): 142.06901208617973</a:t>
            </a:r>
            <a:r>
              <a:rPr lang="pt-BR" sz="1000" b="0" i="0" dirty="0">
                <a:solidFill>
                  <a:srgbClr val="000000"/>
                </a:solidFill>
                <a:effectLst/>
                <a:latin typeface="Helvetica Neue"/>
              </a:rPr>
              <a:t>:O MAE é a média dos valores absolutos dos erros. Ele fornece uma medida direta do erro médio em termos da variável de destino. Neste modelo tem, em média, um erro de 142.07 euros ao prever o valor do aluguel. A vantagem do MAE é que ele é menos sensível a erros extremos do que o MSE ou RMSE.</a:t>
            </a:r>
          </a:p>
          <a:p>
            <a:pPr algn="l"/>
            <a:endParaRPr lang="pt-BR" sz="1000" b="0" i="0" dirty="0">
              <a:solidFill>
                <a:srgbClr val="000000"/>
              </a:solidFill>
              <a:effectLst/>
              <a:latin typeface="Helvetica Neue"/>
            </a:endParaRPr>
          </a:p>
          <a:p>
            <a:r>
              <a:rPr lang="pt-BR" sz="1000" b="1" i="0" dirty="0">
                <a:solidFill>
                  <a:srgbClr val="000000"/>
                </a:solidFill>
                <a:effectLst/>
                <a:latin typeface="Helvetica Neue"/>
              </a:rPr>
              <a:t>MSE:40674.87</a:t>
            </a:r>
            <a:r>
              <a:rPr lang="pt-BR" sz="1000" b="0" i="0" dirty="0">
                <a:solidFill>
                  <a:srgbClr val="000000"/>
                </a:solidFill>
                <a:effectLst/>
                <a:latin typeface="Helvetica Neue"/>
              </a:rPr>
              <a:t>: pode ser considerado alto ou baixo dependendo da escala dos valores de aluguel em seu conjunto de dados. A vantagem do MSE é que ele penaliza grandes erros de forma mais dura do que pequenos erros, devido ao termo quadrático.</a:t>
            </a:r>
          </a:p>
          <a:p>
            <a:pPr algn="l"/>
            <a:endParaRPr lang="pt-BR" sz="1000" b="0" i="0" dirty="0">
              <a:solidFill>
                <a:srgbClr val="000000"/>
              </a:solidFill>
              <a:effectLst/>
              <a:latin typeface="Helvetica Neue"/>
            </a:endParaRPr>
          </a:p>
          <a:p>
            <a:pPr algn="l"/>
            <a:r>
              <a:rPr lang="pt-BR" sz="1000" b="0" i="0" dirty="0">
                <a:solidFill>
                  <a:srgbClr val="374151"/>
                </a:solidFill>
                <a:effectLst/>
                <a:latin typeface="Helvetica Neue"/>
              </a:rPr>
              <a:t>.</a:t>
            </a:r>
          </a:p>
          <a:p>
            <a:pPr marL="0" marR="0" lvl="0" indent="0" algn="l" rtl="0">
              <a:spcBef>
                <a:spcPts val="0"/>
              </a:spcBef>
              <a:spcAft>
                <a:spcPts val="0"/>
              </a:spcAft>
              <a:buNone/>
            </a:pPr>
            <a:endParaRPr sz="1600" dirty="0">
              <a:solidFill>
                <a:srgbClr val="434343"/>
              </a:solidFill>
              <a:latin typeface="Open Sans"/>
              <a:ea typeface="Open Sans"/>
              <a:cs typeface="Open Sans"/>
              <a:sym typeface="Open Sans"/>
            </a:endParaRPr>
          </a:p>
          <a:p>
            <a:pPr marL="285750" marR="0" lvl="0" indent="-184150" algn="l" rtl="0">
              <a:spcBef>
                <a:spcPts val="0"/>
              </a:spcBef>
              <a:spcAft>
                <a:spcPts val="0"/>
              </a:spcAft>
              <a:buClr>
                <a:schemeClr val="dk1"/>
              </a:buClr>
              <a:buSzPts val="1600"/>
              <a:buFont typeface="Arial"/>
              <a:buNone/>
            </a:pPr>
            <a:endParaRPr sz="1600" dirty="0">
              <a:solidFill>
                <a:srgbClr val="434343"/>
              </a:solidFill>
              <a:latin typeface="Open Sans"/>
              <a:ea typeface="Open Sans"/>
              <a:cs typeface="Open Sans"/>
              <a:sym typeface="Open Sans"/>
            </a:endParaRPr>
          </a:p>
          <a:p>
            <a:pPr marL="285750" marR="0" lvl="0" indent="-184150" algn="just" rtl="0">
              <a:lnSpc>
                <a:spcPct val="100000"/>
              </a:lnSpc>
              <a:spcBef>
                <a:spcPts val="0"/>
              </a:spcBef>
              <a:spcAft>
                <a:spcPts val="0"/>
              </a:spcAft>
              <a:buClr>
                <a:schemeClr val="dk1"/>
              </a:buClr>
              <a:buSzPts val="1600"/>
              <a:buFont typeface="Arial"/>
              <a:buNone/>
            </a:pPr>
            <a:endParaRPr sz="1600" dirty="0">
              <a:solidFill>
                <a:srgbClr val="434343"/>
              </a:solidFill>
              <a:latin typeface="Open Sans"/>
              <a:ea typeface="Open Sans"/>
              <a:cs typeface="Open Sans"/>
              <a:sym typeface="Open Sans"/>
            </a:endParaRPr>
          </a:p>
          <a:p>
            <a:pPr marL="0" marR="0" lvl="0" indent="0" algn="just" rtl="0">
              <a:lnSpc>
                <a:spcPct val="100000"/>
              </a:lnSpc>
              <a:spcBef>
                <a:spcPts val="0"/>
              </a:spcBef>
              <a:spcAft>
                <a:spcPts val="0"/>
              </a:spcAft>
              <a:buClr>
                <a:schemeClr val="dk1"/>
              </a:buClr>
              <a:buSzPts val="1600"/>
              <a:buFont typeface="Calibri"/>
              <a:buNone/>
            </a:pPr>
            <a:endParaRPr sz="1600" dirty="0">
              <a:solidFill>
                <a:srgbClr val="434343"/>
              </a:solidFill>
              <a:latin typeface="Open Sans"/>
              <a:ea typeface="Open Sans"/>
              <a:cs typeface="Open Sans"/>
              <a:sym typeface="Open Sans"/>
            </a:endParaRPr>
          </a:p>
        </p:txBody>
      </p:sp>
      <p:pic>
        <p:nvPicPr>
          <p:cNvPr id="3074" name="Picture 2">
            <a:extLst>
              <a:ext uri="{FF2B5EF4-FFF2-40B4-BE49-F238E27FC236}">
                <a16:creationId xmlns:a16="http://schemas.microsoft.com/office/drawing/2014/main" id="{A9454632-E446-5F7E-17FE-87BDC8BF8B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8482" y="1062864"/>
            <a:ext cx="4743504" cy="2976992"/>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039EABFB-44AD-E75D-3BC0-B0C445576BAA}"/>
              </a:ext>
            </a:extLst>
          </p:cNvPr>
          <p:cNvSpPr txBox="1"/>
          <p:nvPr/>
        </p:nvSpPr>
        <p:spPr>
          <a:xfrm>
            <a:off x="10169087" y="1684175"/>
            <a:ext cx="1937625" cy="1477328"/>
          </a:xfrm>
          <a:prstGeom prst="rect">
            <a:avLst/>
          </a:prstGeom>
          <a:noFill/>
        </p:spPr>
        <p:txBody>
          <a:bodyPr wrap="square">
            <a:spAutoFit/>
          </a:bodyPr>
          <a:lstStyle/>
          <a:p>
            <a:r>
              <a:rPr lang="pt-BR" b="1" dirty="0"/>
              <a:t>Métricas</a:t>
            </a:r>
          </a:p>
          <a:p>
            <a:r>
              <a:rPr lang="pt-BR" b="1" dirty="0"/>
              <a:t>MSE: </a:t>
            </a:r>
            <a:r>
              <a:rPr lang="pt-BR" dirty="0"/>
              <a:t>40674.87</a:t>
            </a:r>
          </a:p>
          <a:p>
            <a:r>
              <a:rPr lang="pt-BR" b="1" dirty="0"/>
              <a:t>RMSE: </a:t>
            </a:r>
            <a:r>
              <a:rPr lang="pt-BR" dirty="0"/>
              <a:t>201.68</a:t>
            </a:r>
          </a:p>
          <a:p>
            <a:r>
              <a:rPr lang="pt-BR" b="1" dirty="0"/>
              <a:t>MAE: </a:t>
            </a:r>
            <a:r>
              <a:rPr lang="pt-BR" dirty="0"/>
              <a:t>142.06</a:t>
            </a:r>
          </a:p>
          <a:p>
            <a:r>
              <a:rPr lang="pt-BR" b="1" dirty="0"/>
              <a:t>R2: </a:t>
            </a:r>
            <a:r>
              <a:rPr lang="pt-BR" dirty="0"/>
              <a:t>0.74</a:t>
            </a:r>
          </a:p>
        </p:txBody>
      </p:sp>
    </p:spTree>
    <p:extLst>
      <p:ext uri="{BB962C8B-B14F-4D97-AF65-F5344CB8AC3E}">
        <p14:creationId xmlns:p14="http://schemas.microsoft.com/office/powerpoint/2010/main" val="403265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grpSp>
        <p:nvGrpSpPr>
          <p:cNvPr id="548" name="Google Shape;548;p25"/>
          <p:cNvGrpSpPr/>
          <p:nvPr/>
        </p:nvGrpSpPr>
        <p:grpSpPr>
          <a:xfrm>
            <a:off x="-3251199" y="-304800"/>
            <a:ext cx="10893700" cy="7467600"/>
            <a:chOff x="-2438400" y="-228600"/>
            <a:chExt cx="8170275" cy="5600700"/>
          </a:xfrm>
        </p:grpSpPr>
        <p:grpSp>
          <p:nvGrpSpPr>
            <p:cNvPr id="549" name="Google Shape;549;p25"/>
            <p:cNvGrpSpPr/>
            <p:nvPr/>
          </p:nvGrpSpPr>
          <p:grpSpPr>
            <a:xfrm>
              <a:off x="-2438400" y="0"/>
              <a:ext cx="8017875" cy="5372100"/>
              <a:chOff x="-2438400" y="0"/>
              <a:chExt cx="8017875" cy="5372100"/>
            </a:xfrm>
          </p:grpSpPr>
          <p:pic>
            <p:nvPicPr>
              <p:cNvPr id="550" name="Google Shape;550;p25"/>
              <p:cNvPicPr preferRelativeResize="0"/>
              <p:nvPr/>
            </p:nvPicPr>
            <p:blipFill rotWithShape="1">
              <a:blip r:embed="rId3">
                <a:alphaModFix/>
              </a:blip>
              <a:srcRect l="-43947"/>
              <a:stretch/>
            </p:blipFill>
            <p:spPr>
              <a:xfrm rot="10800000" flipH="1">
                <a:off x="-2438400" y="0"/>
                <a:ext cx="7987800" cy="5143500"/>
              </a:xfrm>
              <a:prstGeom prst="trapezoid">
                <a:avLst>
                  <a:gd name="adj" fmla="val 41313"/>
                </a:avLst>
              </a:prstGeom>
              <a:noFill/>
              <a:ln>
                <a:noFill/>
              </a:ln>
            </p:spPr>
          </p:pic>
          <p:cxnSp>
            <p:nvCxnSpPr>
              <p:cNvPr id="551" name="Google Shape;551;p25"/>
              <p:cNvCxnSpPr/>
              <p:nvPr/>
            </p:nvCxnSpPr>
            <p:spPr>
              <a:xfrm flipH="1">
                <a:off x="3371775" y="0"/>
                <a:ext cx="2207700" cy="5372100"/>
              </a:xfrm>
              <a:prstGeom prst="straightConnector1">
                <a:avLst/>
              </a:prstGeom>
              <a:noFill/>
              <a:ln w="28575" cap="flat" cmpd="sng">
                <a:solidFill>
                  <a:srgbClr val="6ADBD9"/>
                </a:solidFill>
                <a:prstDash val="solid"/>
                <a:round/>
                <a:headEnd type="none" w="sm" len="sm"/>
                <a:tailEnd type="none" w="sm" len="sm"/>
              </a:ln>
            </p:spPr>
          </p:cxnSp>
        </p:grpSp>
        <p:cxnSp>
          <p:nvCxnSpPr>
            <p:cNvPr id="552" name="Google Shape;552;p25"/>
            <p:cNvCxnSpPr/>
            <p:nvPr/>
          </p:nvCxnSpPr>
          <p:spPr>
            <a:xfrm flipH="1">
              <a:off x="3524175" y="-228600"/>
              <a:ext cx="2207700" cy="5372100"/>
            </a:xfrm>
            <a:prstGeom prst="straightConnector1">
              <a:avLst/>
            </a:prstGeom>
            <a:noFill/>
            <a:ln w="19050" cap="flat" cmpd="sng">
              <a:solidFill>
                <a:srgbClr val="6ADBD9"/>
              </a:solidFill>
              <a:prstDash val="solid"/>
              <a:round/>
              <a:headEnd type="none" w="sm" len="sm"/>
              <a:tailEnd type="none" w="sm" len="sm"/>
            </a:ln>
          </p:spPr>
        </p:cxnSp>
      </p:grpSp>
      <p:grpSp>
        <p:nvGrpSpPr>
          <p:cNvPr id="553" name="Google Shape;553;p25"/>
          <p:cNvGrpSpPr/>
          <p:nvPr/>
        </p:nvGrpSpPr>
        <p:grpSpPr>
          <a:xfrm>
            <a:off x="16118" y="27970"/>
            <a:ext cx="5266000" cy="5143500"/>
            <a:chOff x="4063978" y="94597"/>
            <a:chExt cx="2977228" cy="2308431"/>
          </a:xfrm>
        </p:grpSpPr>
        <p:sp>
          <p:nvSpPr>
            <p:cNvPr id="554" name="Google Shape;554;p25"/>
            <p:cNvSpPr/>
            <p:nvPr/>
          </p:nvSpPr>
          <p:spPr>
            <a:xfrm rot="10800000">
              <a:off x="4063978" y="94597"/>
              <a:ext cx="2977228" cy="2308431"/>
            </a:xfrm>
            <a:prstGeom prst="rect">
              <a:avLst/>
            </a:prstGeom>
            <a:solidFill>
              <a:srgbClr val="6AD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555" name="Google Shape;555;p25"/>
            <p:cNvPicPr preferRelativeResize="0"/>
            <p:nvPr/>
          </p:nvPicPr>
          <p:blipFill rotWithShape="1">
            <a:blip r:embed="rId4">
              <a:alphaModFix/>
            </a:blip>
            <a:srcRect/>
            <a:stretch/>
          </p:blipFill>
          <p:spPr>
            <a:xfrm rot="10800000" flipH="1">
              <a:off x="4126949" y="96004"/>
              <a:ext cx="2027620" cy="1407280"/>
            </a:xfrm>
            <a:prstGeom prst="rect">
              <a:avLst/>
            </a:prstGeom>
            <a:noFill/>
            <a:ln>
              <a:noFill/>
            </a:ln>
          </p:spPr>
        </p:pic>
      </p:grpSp>
      <p:sp>
        <p:nvSpPr>
          <p:cNvPr id="556" name="Google Shape;556;p25"/>
          <p:cNvSpPr txBox="1"/>
          <p:nvPr/>
        </p:nvSpPr>
        <p:spPr>
          <a:xfrm>
            <a:off x="960560" y="3052219"/>
            <a:ext cx="4305794"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b="1" dirty="0">
                <a:solidFill>
                  <a:schemeClr val="lt1"/>
                </a:solidFill>
                <a:latin typeface="Open Sans"/>
                <a:ea typeface="Open Sans"/>
                <a:cs typeface="Open Sans"/>
                <a:sym typeface="Open Sans"/>
              </a:rPr>
              <a:t>Modelos de IA</a:t>
            </a:r>
            <a:endParaRPr dirty="0"/>
          </a:p>
        </p:txBody>
      </p:sp>
      <p:sp>
        <p:nvSpPr>
          <p:cNvPr id="557" name="Google Shape;557;p25"/>
          <p:cNvSpPr txBox="1"/>
          <p:nvPr/>
        </p:nvSpPr>
        <p:spPr>
          <a:xfrm>
            <a:off x="7937631" y="1928873"/>
            <a:ext cx="2661799" cy="16003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2000" dirty="0" err="1">
                <a:solidFill>
                  <a:srgbClr val="434343"/>
                </a:solidFill>
                <a:latin typeface="Open Sans"/>
                <a:ea typeface="Open Sans"/>
                <a:cs typeface="Open Sans"/>
                <a:sym typeface="Open Sans"/>
              </a:rPr>
              <a:t>Catboost</a:t>
            </a:r>
            <a:endParaRPr dirty="0"/>
          </a:p>
          <a:p>
            <a:pPr marL="0" marR="0" lvl="0" indent="0" algn="l" rtl="0">
              <a:lnSpc>
                <a:spcPct val="100000"/>
              </a:lnSpc>
              <a:spcBef>
                <a:spcPts val="0"/>
              </a:spcBef>
              <a:spcAft>
                <a:spcPts val="0"/>
              </a:spcAft>
              <a:buNone/>
            </a:pPr>
            <a:r>
              <a:rPr lang="en-US" sz="2000" b="0" i="0" u="none" strike="noStrike" cap="none" dirty="0">
                <a:solidFill>
                  <a:srgbClr val="434343"/>
                </a:solidFill>
                <a:latin typeface="Open Sans"/>
                <a:ea typeface="Open Sans"/>
                <a:cs typeface="Open Sans"/>
                <a:sym typeface="Open Sans"/>
              </a:rPr>
              <a:t>LGBM Regressor</a:t>
            </a:r>
          </a:p>
          <a:p>
            <a:pPr marL="0" marR="0" lvl="0" indent="0" algn="l" rtl="0">
              <a:lnSpc>
                <a:spcPct val="100000"/>
              </a:lnSpc>
              <a:spcBef>
                <a:spcPts val="0"/>
              </a:spcBef>
              <a:spcAft>
                <a:spcPts val="0"/>
              </a:spcAft>
              <a:buNone/>
            </a:pPr>
            <a:r>
              <a:rPr lang="en-US" sz="2000" dirty="0">
                <a:solidFill>
                  <a:srgbClr val="434343"/>
                </a:solidFill>
                <a:latin typeface="Open Sans"/>
                <a:ea typeface="Open Sans"/>
                <a:cs typeface="Open Sans"/>
                <a:sym typeface="Open Sans"/>
              </a:rPr>
              <a:t>XGB Regressor</a:t>
            </a:r>
          </a:p>
          <a:p>
            <a:pPr marL="0" marR="0" lvl="0" indent="0" algn="l" rtl="0">
              <a:lnSpc>
                <a:spcPct val="100000"/>
              </a:lnSpc>
              <a:spcBef>
                <a:spcPts val="0"/>
              </a:spcBef>
              <a:spcAft>
                <a:spcPts val="0"/>
              </a:spcAft>
              <a:buNone/>
            </a:pPr>
            <a:endParaRPr dirty="0"/>
          </a:p>
          <a:p>
            <a:pPr marL="0" marR="0" lvl="0" indent="0" algn="l" rtl="0">
              <a:lnSpc>
                <a:spcPct val="100000"/>
              </a:lnSpc>
              <a:spcBef>
                <a:spcPts val="0"/>
              </a:spcBef>
              <a:spcAft>
                <a:spcPts val="0"/>
              </a:spcAft>
              <a:buNone/>
            </a:pPr>
            <a:endParaRPr sz="2000" b="0" i="0" u="none" strike="noStrike" cap="none" dirty="0">
              <a:solidFill>
                <a:srgbClr val="434343"/>
              </a:solidFill>
              <a:latin typeface="Open Sans"/>
              <a:ea typeface="Open Sans"/>
              <a:cs typeface="Open Sans"/>
              <a:sym typeface="Open Sans"/>
            </a:endParaRPr>
          </a:p>
        </p:txBody>
      </p:sp>
      <p:pic>
        <p:nvPicPr>
          <p:cNvPr id="558" name="Google Shape;558;p25"/>
          <p:cNvPicPr preferRelativeResize="0"/>
          <p:nvPr/>
        </p:nvPicPr>
        <p:blipFill rotWithShape="1">
          <a:blip r:embed="rId5">
            <a:alphaModFix/>
          </a:blip>
          <a:srcRect/>
          <a:stretch/>
        </p:blipFill>
        <p:spPr>
          <a:xfrm>
            <a:off x="7334250" y="5305425"/>
            <a:ext cx="4857750" cy="1552575"/>
          </a:xfrm>
          <a:prstGeom prst="rect">
            <a:avLst/>
          </a:prstGeom>
          <a:noFill/>
          <a:ln>
            <a:noFill/>
          </a:ln>
        </p:spPr>
      </p:pic>
      <p:pic>
        <p:nvPicPr>
          <p:cNvPr id="559" name="Google Shape;559;p25"/>
          <p:cNvPicPr preferRelativeResize="0"/>
          <p:nvPr/>
        </p:nvPicPr>
        <p:blipFill rotWithShape="1">
          <a:blip r:embed="rId5">
            <a:alphaModFix/>
          </a:blip>
          <a:srcRect/>
          <a:stretch/>
        </p:blipFill>
        <p:spPr>
          <a:xfrm>
            <a:off x="5649749" y="5205154"/>
            <a:ext cx="4857750" cy="1552575"/>
          </a:xfrm>
          <a:prstGeom prst="rect">
            <a:avLst/>
          </a:prstGeom>
          <a:noFill/>
          <a:ln>
            <a:noFill/>
          </a:ln>
        </p:spPr>
      </p:pic>
      <p:pic>
        <p:nvPicPr>
          <p:cNvPr id="560" name="Google Shape;560;p25"/>
          <p:cNvPicPr preferRelativeResize="0"/>
          <p:nvPr/>
        </p:nvPicPr>
        <p:blipFill rotWithShape="1">
          <a:blip r:embed="rId5">
            <a:alphaModFix/>
          </a:blip>
          <a:srcRect/>
          <a:stretch/>
        </p:blipFill>
        <p:spPr>
          <a:xfrm rot="5400000">
            <a:off x="8946843" y="3088547"/>
            <a:ext cx="4857750" cy="1552575"/>
          </a:xfrm>
          <a:prstGeom prst="rect">
            <a:avLst/>
          </a:prstGeom>
          <a:noFill/>
          <a:ln>
            <a:noFill/>
          </a:ln>
        </p:spPr>
      </p:pic>
      <p:sp>
        <p:nvSpPr>
          <p:cNvPr id="561" name="Google Shape;561;p25"/>
          <p:cNvSpPr/>
          <p:nvPr/>
        </p:nvSpPr>
        <p:spPr>
          <a:xfrm>
            <a:off x="7716852" y="1632858"/>
            <a:ext cx="2943600" cy="1796142"/>
          </a:xfrm>
          <a:prstGeom prst="rect">
            <a:avLst/>
          </a:prstGeom>
          <a:noFill/>
          <a:ln w="60325" cap="flat" cmpd="dbl">
            <a:solidFill>
              <a:srgbClr val="6ADBD9"/>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9445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9259381" y="4383155"/>
            <a:ext cx="2932619" cy="2474845"/>
          </a:xfrm>
          <a:prstGeom prst="rect">
            <a:avLst/>
          </a:prstGeom>
          <a:noFill/>
          <a:ln>
            <a:noFill/>
          </a:ln>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5</a:t>
            </a:fld>
            <a:endParaRPr lang="pt-BR" dirty="0">
              <a:solidFill>
                <a:srgbClr val="6ADBD9"/>
              </a:solidFill>
              <a:latin typeface="Open Sans" panose="020B0604020202020204"/>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sp>
        <p:nvSpPr>
          <p:cNvPr id="16" name="Title Placeholder 1">
            <a:extLst>
              <a:ext uri="{FF2B5EF4-FFF2-40B4-BE49-F238E27FC236}">
                <a16:creationId xmlns:a16="http://schemas.microsoft.com/office/drawing/2014/main" id="{FE5B923B-7615-4D2B-8B10-CCD77CD5B3B9}"/>
              </a:ext>
            </a:extLst>
          </p:cNvPr>
          <p:cNvSpPr txBox="1">
            <a:spLocks/>
          </p:cNvSpPr>
          <p:nvPr/>
        </p:nvSpPr>
        <p:spPr>
          <a:xfrm>
            <a:off x="3647549" y="12575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pt-BR" dirty="0">
                <a:solidFill>
                  <a:srgbClr val="434343"/>
                </a:solidFill>
                <a:latin typeface="Open Sans" panose="020B0604020202020204" charset="0"/>
                <a:ea typeface="Open Sans" panose="020B0604020202020204" charset="0"/>
                <a:cs typeface="Open Sans" panose="020B0604020202020204" charset="0"/>
              </a:rPr>
              <a:t>1. Objetivo do Trabalho</a:t>
            </a:r>
          </a:p>
        </p:txBody>
      </p:sp>
      <p:sp>
        <p:nvSpPr>
          <p:cNvPr id="3" name="Retângulo 2">
            <a:extLst>
              <a:ext uri="{FF2B5EF4-FFF2-40B4-BE49-F238E27FC236}">
                <a16:creationId xmlns:a16="http://schemas.microsoft.com/office/drawing/2014/main" id="{ED072FB0-079E-451B-A8DE-04ADFF128F4D}"/>
              </a:ext>
            </a:extLst>
          </p:cNvPr>
          <p:cNvSpPr/>
          <p:nvPr/>
        </p:nvSpPr>
        <p:spPr>
          <a:xfrm>
            <a:off x="3966738" y="838984"/>
            <a:ext cx="7200000" cy="3108543"/>
          </a:xfrm>
          <a:prstGeom prst="rect">
            <a:avLst/>
          </a:prstGeom>
        </p:spPr>
        <p:txBody>
          <a:bodyPr wrap="square">
            <a:spAutoFit/>
          </a:bodyPr>
          <a:lstStyle/>
          <a:p>
            <a:pPr algn="just"/>
            <a:r>
              <a:rPr lang="pt-BR" sz="1400" dirty="0">
                <a:solidFill>
                  <a:srgbClr val="434343"/>
                </a:solidFill>
                <a:latin typeface="Open Sans" panose="020B0604020202020204" charset="0"/>
                <a:ea typeface="Open Sans" panose="020B0604020202020204" charset="0"/>
                <a:cs typeface="Open Sans" panose="020B0604020202020204" charset="0"/>
              </a:rPr>
              <a:t>O objetivo do trabalho é </a:t>
            </a:r>
            <a:r>
              <a:rPr lang="pt-BR" sz="1400" b="1" dirty="0">
                <a:solidFill>
                  <a:srgbClr val="434343"/>
                </a:solidFill>
                <a:latin typeface="Open Sans" panose="020B0604020202020204" charset="0"/>
                <a:ea typeface="Open Sans" panose="020B0604020202020204" charset="0"/>
                <a:cs typeface="Open Sans" panose="020B0604020202020204" charset="0"/>
              </a:rPr>
              <a:t>predizer o valor do aluguel de acordo com a região, quantidade de quartos e metros quadrados.</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pt-BR" sz="1400" dirty="0">
                <a:solidFill>
                  <a:srgbClr val="434343"/>
                </a:solidFill>
                <a:latin typeface="Open Sans" panose="020B0604020202020204" charset="0"/>
                <a:ea typeface="Open Sans" panose="020B0604020202020204" charset="0"/>
                <a:cs typeface="Open Sans" panose="020B0604020202020204" charset="0"/>
              </a:rPr>
              <a:t>A predição será realizada utilizando uma </a:t>
            </a:r>
            <a:r>
              <a:rPr lang="pt-BR" sz="1400" b="1" dirty="0">
                <a:solidFill>
                  <a:srgbClr val="434343"/>
                </a:solidFill>
                <a:latin typeface="Open Sans" panose="020B0604020202020204" charset="0"/>
                <a:ea typeface="Open Sans" panose="020B0604020202020204" charset="0"/>
                <a:cs typeface="Open Sans" panose="020B0604020202020204" charset="0"/>
              </a:rPr>
              <a:t>base extraída do site </a:t>
            </a:r>
            <a:r>
              <a:rPr lang="pt-BR" sz="1400" b="1" dirty="0">
                <a:solidFill>
                  <a:srgbClr val="434343"/>
                </a:solidFill>
                <a:latin typeface="Open Sans" panose="020B0604020202020204" charset="0"/>
                <a:ea typeface="Open Sans" panose="020B0604020202020204" charset="0"/>
                <a:cs typeface="Open Sans" panose="020B0604020202020204" charset="0"/>
                <a:hlinkClick r:id="rId3" action="ppaction://hlinkfile"/>
              </a:rPr>
              <a:t>Idealista.com</a:t>
            </a:r>
            <a:r>
              <a:rPr lang="pt-BR" sz="1400" b="1" dirty="0">
                <a:solidFill>
                  <a:srgbClr val="434343"/>
                </a:solidFill>
                <a:latin typeface="Open Sans" panose="020B0604020202020204" charset="0"/>
                <a:ea typeface="Open Sans" panose="020B0604020202020204" charset="0"/>
                <a:cs typeface="Open Sans" panose="020B0604020202020204" charset="0"/>
              </a:rPr>
              <a:t>, modelos estatísticos e algoritmos de Inteligência Artificial</a:t>
            </a:r>
            <a:r>
              <a:rPr lang="pt-BR" sz="1400" dirty="0">
                <a:solidFill>
                  <a:srgbClr val="434343"/>
                </a:solidFill>
                <a:latin typeface="Open Sans" panose="020B0604020202020204" charset="0"/>
                <a:ea typeface="Open Sans" panose="020B0604020202020204" charset="0"/>
                <a:cs typeface="Open Sans" panose="020B0604020202020204" charset="0"/>
              </a:rPr>
              <a:t>, que selecionarão as </a:t>
            </a:r>
            <a:r>
              <a:rPr lang="pt-BR" sz="1400" b="1" dirty="0">
                <a:solidFill>
                  <a:srgbClr val="434343"/>
                </a:solidFill>
                <a:latin typeface="Open Sans" panose="020B0604020202020204" charset="0"/>
                <a:ea typeface="Open Sans" panose="020B0604020202020204" charset="0"/>
                <a:cs typeface="Open Sans" panose="020B0604020202020204" charset="0"/>
              </a:rPr>
              <a:t>características mais relevantes</a:t>
            </a:r>
            <a:r>
              <a:rPr lang="pt-BR" sz="1400" dirty="0">
                <a:solidFill>
                  <a:srgbClr val="434343"/>
                </a:solidFill>
                <a:latin typeface="Open Sans" panose="020B0604020202020204" charset="0"/>
                <a:ea typeface="Open Sans" panose="020B0604020202020204" charset="0"/>
                <a:cs typeface="Open Sans" panose="020B0604020202020204" charset="0"/>
              </a:rPr>
              <a:t> que explicam o evento em questão.</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pt-BR" sz="1400" dirty="0">
                <a:solidFill>
                  <a:srgbClr val="434343"/>
                </a:solidFill>
                <a:latin typeface="Open Sans" panose="020B0604020202020204" charset="0"/>
                <a:ea typeface="Open Sans" panose="020B0604020202020204" charset="0"/>
                <a:cs typeface="Open Sans" panose="020B0604020202020204" charset="0"/>
              </a:rPr>
              <a:t>Desta formar será possível identificar o melhor as regiões com valores ideais de locação, bem como saber se o valor está na media praticada na região.</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pt-BR" sz="1400" dirty="0">
                <a:solidFill>
                  <a:srgbClr val="434343"/>
                </a:solidFill>
                <a:latin typeface="Open Sans" panose="020B0604020202020204" charset="0"/>
                <a:ea typeface="Open Sans" panose="020B0604020202020204" charset="0"/>
                <a:cs typeface="Open Sans" panose="020B0604020202020204" charset="0"/>
              </a:rPr>
              <a:t>Como próximo passo, este trabalho pode incluir uma analise do perfil do arrendador afim de realizar recomendações da local ideal, baseado no clima, comércios locais, hospitais, faixa etária e outras variáveis.</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17" name="Retângulo 16">
            <a:extLst>
              <a:ext uri="{FF2B5EF4-FFF2-40B4-BE49-F238E27FC236}">
                <a16:creationId xmlns:a16="http://schemas.microsoft.com/office/drawing/2014/main" id="{E7608045-A8D1-44D8-9177-8B5DDC17C401}"/>
              </a:ext>
            </a:extLst>
          </p:cNvPr>
          <p:cNvSpPr/>
          <p:nvPr/>
        </p:nvSpPr>
        <p:spPr>
          <a:xfrm>
            <a:off x="1438864" y="831681"/>
            <a:ext cx="1898401" cy="923330"/>
          </a:xfrm>
          <a:prstGeom prst="rect">
            <a:avLst/>
          </a:prstGeom>
        </p:spPr>
        <p:txBody>
          <a:bodyPr wrap="square">
            <a:spAutoFit/>
          </a:bodyPr>
          <a:lstStyle/>
          <a:p>
            <a:pPr algn="r"/>
            <a:r>
              <a:rPr lang="da-DK" dirty="0">
                <a:solidFill>
                  <a:schemeClr val="accent4"/>
                </a:solidFill>
                <a:latin typeface="Open Sans" panose="020B0604020202020204"/>
              </a:rPr>
              <a:t>Modificar imagem a seu critério</a:t>
            </a:r>
            <a:endParaRPr lang="pt-BR" dirty="0">
              <a:solidFill>
                <a:schemeClr val="accent4"/>
              </a:solidFill>
              <a:latin typeface="Open Sans" panose="020B0604020202020204"/>
            </a:endParaRPr>
          </a:p>
        </p:txBody>
      </p:sp>
      <p:pic>
        <p:nvPicPr>
          <p:cNvPr id="15" name="Imagem 14"/>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6544277" y="6347292"/>
            <a:ext cx="1705361" cy="327947"/>
          </a:xfrm>
          <a:prstGeom prst="rect">
            <a:avLst/>
          </a:prstGeom>
        </p:spPr>
      </p:pic>
      <p:pic>
        <p:nvPicPr>
          <p:cNvPr id="90114" name="Picture 2" descr="Portugal é melhor para morar ou para visitar">
            <a:extLst>
              <a:ext uri="{FF2B5EF4-FFF2-40B4-BE49-F238E27FC236}">
                <a16:creationId xmlns:a16="http://schemas.microsoft.com/office/drawing/2014/main" id="{7BF3400A-C69D-4593-8B2B-326CEE1495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238" r="11047"/>
          <a:stretch/>
        </p:blipFill>
        <p:spPr bwMode="auto">
          <a:xfrm>
            <a:off x="-21159" y="0"/>
            <a:ext cx="342863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2168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Agrupar 36">
            <a:extLst>
              <a:ext uri="{FF2B5EF4-FFF2-40B4-BE49-F238E27FC236}">
                <a16:creationId xmlns:a16="http://schemas.microsoft.com/office/drawing/2014/main" id="{D0344037-3C7F-4A99-ACBD-4633CC85829D}"/>
              </a:ext>
            </a:extLst>
          </p:cNvPr>
          <p:cNvGrpSpPr/>
          <p:nvPr/>
        </p:nvGrpSpPr>
        <p:grpSpPr>
          <a:xfrm>
            <a:off x="4100945" y="1948289"/>
            <a:ext cx="8091055" cy="2736498"/>
            <a:chOff x="8497038" y="155404"/>
            <a:chExt cx="2827606" cy="2308431"/>
          </a:xfrm>
        </p:grpSpPr>
        <p:sp>
          <p:nvSpPr>
            <p:cNvPr id="38" name="Retângulo 37">
              <a:extLst>
                <a:ext uri="{FF2B5EF4-FFF2-40B4-BE49-F238E27FC236}">
                  <a16:creationId xmlns:a16="http://schemas.microsoft.com/office/drawing/2014/main" id="{D902E99D-1B43-474C-AC5E-3E8665E2FA1E}"/>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10275555" y="193016"/>
              <a:ext cx="1028361" cy="2228017"/>
            </a:xfrm>
            <a:prstGeom prst="rect">
              <a:avLst/>
            </a:prstGeom>
            <a:noFill/>
            <a:ln>
              <a:noFill/>
            </a:ln>
          </p:spPr>
        </p:pic>
      </p:gr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410725" y="379620"/>
            <a:ext cx="43400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Imagem 19">
            <a:extLst>
              <a:ext uri="{FF2B5EF4-FFF2-40B4-BE49-F238E27FC236}">
                <a16:creationId xmlns:a16="http://schemas.microsoft.com/office/drawing/2014/main" id="{A0048961-CD76-49B1-8FA0-47C86D7D8242}"/>
              </a:ext>
            </a:extLst>
          </p:cNvPr>
          <p:cNvPicPr>
            <a:picLocks noChangeAspect="1"/>
          </p:cNvPicPr>
          <p:nvPr/>
        </p:nvPicPr>
        <p:blipFill rotWithShape="1">
          <a:blip r:embed="rId3"/>
          <a:srcRect l="7457" t="20485" r="70666" b="70204"/>
          <a:stretch/>
        </p:blipFill>
        <p:spPr>
          <a:xfrm>
            <a:off x="10606907" y="6397119"/>
            <a:ext cx="1197466" cy="283584"/>
          </a:xfrm>
          <a:prstGeom prst="rect">
            <a:avLst/>
          </a:prstGeom>
        </p:spPr>
      </p:pic>
      <p:sp>
        <p:nvSpPr>
          <p:cNvPr id="12" name="Retângulo 11">
            <a:extLst>
              <a:ext uri="{FF2B5EF4-FFF2-40B4-BE49-F238E27FC236}">
                <a16:creationId xmlns:a16="http://schemas.microsoft.com/office/drawing/2014/main" id="{9AF75BDE-2DA8-42CE-8B19-0AC78647E4C2}"/>
              </a:ext>
            </a:extLst>
          </p:cNvPr>
          <p:cNvSpPr/>
          <p:nvPr/>
        </p:nvSpPr>
        <p:spPr>
          <a:xfrm>
            <a:off x="4254634" y="2262611"/>
            <a:ext cx="6420609" cy="1600438"/>
          </a:xfrm>
          <a:prstGeom prst="rect">
            <a:avLst/>
          </a:prstGeom>
        </p:spPr>
        <p:txBody>
          <a:bodyPr wrap="square">
            <a:spAutoFit/>
          </a:bodyPr>
          <a:lstStyle/>
          <a:p>
            <a:r>
              <a:rPr lang="pt-BR" sz="1400" b="1" dirty="0">
                <a:solidFill>
                  <a:srgbClr val="434343"/>
                </a:solidFill>
                <a:latin typeface="Open Sans" panose="020B0604020202020204" charset="0"/>
                <a:ea typeface="Open Sans" panose="020B0604020202020204" charset="0"/>
                <a:cs typeface="Open Sans" panose="020B0604020202020204" charset="0"/>
              </a:rPr>
              <a:t>Tratamento das base de dados para modelagem</a:t>
            </a:r>
          </a:p>
          <a:p>
            <a:pPr marL="228600" indent="-228600">
              <a:buFont typeface="+mj-lt"/>
              <a:buAutoNum type="arabicPeriod"/>
            </a:pPr>
            <a:endParaRPr lang="pt-BR" sz="1400" b="1" dirty="0">
              <a:solidFill>
                <a:srgbClr val="434343"/>
              </a:solidFill>
              <a:latin typeface="Open Sans" panose="020B0604020202020204" charset="0"/>
              <a:ea typeface="Open Sans" panose="020B0604020202020204" charset="0"/>
              <a:cs typeface="Open Sans" panose="020B0604020202020204" charset="0"/>
            </a:endParaRPr>
          </a:p>
          <a:p>
            <a:pPr marL="228600" indent="-228600">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80% aleatório para treino e 20% para teste</a:t>
            </a:r>
          </a:p>
          <a:p>
            <a:pPr marL="742950" lvl="1" indent="-285750">
              <a:buFont typeface="Wingdings" panose="05000000000000000000" pitchFamily="2" charset="2"/>
              <a:buChar char="§"/>
            </a:pPr>
            <a:r>
              <a:rPr lang="pt-BR" sz="1400" dirty="0">
                <a:solidFill>
                  <a:srgbClr val="434343"/>
                </a:solidFill>
                <a:latin typeface="Open Sans" panose="020B0604020202020204" charset="0"/>
                <a:ea typeface="Open Sans" panose="020B0604020202020204" charset="0"/>
                <a:cs typeface="Open Sans" panose="020B0604020202020204" charset="0"/>
              </a:rPr>
              <a:t>Treino: 5.072 imóveis</a:t>
            </a:r>
          </a:p>
          <a:p>
            <a:pPr marL="742950" lvl="1" indent="-285750">
              <a:buFont typeface="Wingdings" panose="05000000000000000000" pitchFamily="2" charset="2"/>
              <a:buChar char="§"/>
            </a:pPr>
            <a:r>
              <a:rPr lang="pt-BR" sz="1400" dirty="0">
                <a:solidFill>
                  <a:srgbClr val="434343"/>
                </a:solidFill>
                <a:latin typeface="Open Sans" panose="020B0604020202020204" charset="0"/>
                <a:ea typeface="Open Sans" panose="020B0604020202020204" charset="0"/>
                <a:cs typeface="Open Sans" panose="020B0604020202020204" charset="0"/>
              </a:rPr>
              <a:t>Teste: 1.269 imóveis</a:t>
            </a:r>
          </a:p>
          <a:p>
            <a:pPr marL="285750" indent="-285750">
              <a:buFont typeface="Wingdings" panose="05000000000000000000" pitchFamily="2" charset="2"/>
              <a:buChar char="§"/>
            </a:pPr>
            <a:r>
              <a:rPr lang="pt-BR" sz="1400" dirty="0">
                <a:solidFill>
                  <a:srgbClr val="434343"/>
                </a:solidFill>
                <a:latin typeface="Open Sans" panose="020B0604020202020204" charset="0"/>
                <a:ea typeface="Open Sans" panose="020B0604020202020204" charset="0"/>
                <a:cs typeface="Open Sans" panose="020B0604020202020204" charset="0"/>
              </a:rPr>
              <a:t>Removemos o campo Preço por metro quadrado.</a:t>
            </a:r>
          </a:p>
          <a:p>
            <a:pPr marL="742950" lvl="1" indent="-285750">
              <a:buFont typeface="Wingdings" panose="05000000000000000000" pitchFamily="2" charset="2"/>
              <a:buChar char="§"/>
            </a:pPr>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pic>
        <p:nvPicPr>
          <p:cNvPr id="13" name="Picture 6" descr="Black and Gray Mining Rig">
            <a:extLst>
              <a:ext uri="{FF2B5EF4-FFF2-40B4-BE49-F238E27FC236}">
                <a16:creationId xmlns:a16="http://schemas.microsoft.com/office/drawing/2014/main" id="{C6C69585-8FF6-4739-8755-E6BAE9C5E0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1" y="1948289"/>
            <a:ext cx="4100945" cy="2736497"/>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Placeholder 1">
            <a:extLst>
              <a:ext uri="{FF2B5EF4-FFF2-40B4-BE49-F238E27FC236}">
                <a16:creationId xmlns:a16="http://schemas.microsoft.com/office/drawing/2014/main" id="{959083A9-F22A-4E5C-A958-DFA82D6457E4}"/>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5.i. </a:t>
            </a:r>
            <a:r>
              <a:rPr lang="en-US" dirty="0" err="1">
                <a:solidFill>
                  <a:srgbClr val="434343"/>
                </a:solidFill>
                <a:latin typeface="Open Sans" panose="020B0604020202020204" charset="0"/>
                <a:ea typeface="Open Sans" panose="020B0604020202020204" charset="0"/>
                <a:cs typeface="Open Sans" panose="020B0604020202020204" charset="0"/>
              </a:rPr>
              <a:t>Modelagem</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Inteligência</a:t>
            </a:r>
            <a:r>
              <a:rPr lang="en-US" dirty="0">
                <a:solidFill>
                  <a:srgbClr val="434343"/>
                </a:solidFill>
                <a:latin typeface="Open Sans" panose="020B0604020202020204" charset="0"/>
                <a:ea typeface="Open Sans" panose="020B0604020202020204" charset="0"/>
                <a:cs typeface="Open Sans" panose="020B0604020202020204" charset="0"/>
              </a:rPr>
              <a:t> Artificial</a:t>
            </a:r>
          </a:p>
          <a:p>
            <a:r>
              <a:rPr lang="en-US" sz="1100" dirty="0">
                <a:solidFill>
                  <a:srgbClr val="6ADBD9"/>
                </a:solidFill>
                <a:latin typeface="Open Sans" panose="020B0604020202020204" charset="0"/>
                <a:ea typeface="Open Sans" panose="020B0604020202020204" charset="0"/>
                <a:cs typeface="Open Sans" panose="020B0604020202020204" charset="0"/>
              </a:rPr>
              <a:t>BALANCEAMENTO | </a:t>
            </a:r>
            <a:r>
              <a:rPr lang="en-US" sz="1100" dirty="0">
                <a:solidFill>
                  <a:srgbClr val="434343"/>
                </a:solidFill>
                <a:latin typeface="Open Sans" panose="020B0604020202020204" charset="0"/>
                <a:ea typeface="Open Sans" panose="020B0604020202020204" charset="0"/>
                <a:cs typeface="Open Sans" panose="020B0604020202020204" charset="0"/>
              </a:rPr>
              <a:t>BASES DE TREINO E TESTE</a:t>
            </a:r>
          </a:p>
        </p:txBody>
      </p:sp>
    </p:spTree>
    <p:extLst>
      <p:ext uri="{BB962C8B-B14F-4D97-AF65-F5344CB8AC3E}">
        <p14:creationId xmlns:p14="http://schemas.microsoft.com/office/powerpoint/2010/main" val="190335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566" name="Google Shape;566;p26"/>
          <p:cNvPicPr preferRelativeResize="0"/>
          <p:nvPr/>
        </p:nvPicPr>
        <p:blipFill rotWithShape="1">
          <a:blip r:embed="rId3">
            <a:alphaModFix/>
          </a:blip>
          <a:srcRect/>
          <a:stretch/>
        </p:blipFill>
        <p:spPr>
          <a:xfrm flipH="1">
            <a:off x="9259381" y="4383155"/>
            <a:ext cx="2932619" cy="2474845"/>
          </a:xfrm>
          <a:prstGeom prst="rect">
            <a:avLst/>
          </a:prstGeom>
          <a:noFill/>
          <a:ln>
            <a:noFill/>
          </a:ln>
        </p:spPr>
      </p:pic>
      <p:sp>
        <p:nvSpPr>
          <p:cNvPr id="567" name="Google Shape;567;p26"/>
          <p:cNvSpPr txBox="1"/>
          <p:nvPr/>
        </p:nvSpPr>
        <p:spPr>
          <a:xfrm>
            <a:off x="11475031" y="419378"/>
            <a:ext cx="383704"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6ADBD9"/>
              </a:buClr>
              <a:buSzPts val="1200"/>
              <a:buFont typeface="Open Sans"/>
              <a:buNone/>
            </a:pPr>
            <a:fld id="{00000000-1234-1234-1234-123412341234}" type="slidenum">
              <a:rPr lang="pt-BR" sz="1200" b="0" i="0" u="none" strike="noStrike" cap="none">
                <a:solidFill>
                  <a:srgbClr val="6ADBD9"/>
                </a:solidFill>
                <a:latin typeface="Open Sans"/>
                <a:ea typeface="Open Sans"/>
                <a:cs typeface="Open Sans"/>
                <a:sym typeface="Open Sans"/>
              </a:rPr>
              <a:t>51</a:t>
            </a:fld>
            <a:endParaRPr sz="1200" b="0" i="0" u="none" strike="noStrike" cap="none">
              <a:solidFill>
                <a:srgbClr val="6ADBD9"/>
              </a:solidFill>
              <a:latin typeface="Open Sans"/>
              <a:ea typeface="Open Sans"/>
              <a:cs typeface="Open Sans"/>
              <a:sym typeface="Open Sans"/>
            </a:endParaRPr>
          </a:p>
        </p:txBody>
      </p:sp>
      <p:sp>
        <p:nvSpPr>
          <p:cNvPr id="568" name="Google Shape;568;p26"/>
          <p:cNvSpPr/>
          <p:nvPr/>
        </p:nvSpPr>
        <p:spPr>
          <a:xfrm>
            <a:off x="11529391" y="419378"/>
            <a:ext cx="274984" cy="251624"/>
          </a:xfrm>
          <a:prstGeom prst="pentagon">
            <a:avLst>
              <a:gd name="hf" fmla="val 105146"/>
              <a:gd name="vf" fmla="val 110557"/>
            </a:avLst>
          </a:prstGeom>
          <a:noFill/>
          <a:ln w="12700" cap="flat" cmpd="sng">
            <a:solidFill>
              <a:srgbClr val="6ADB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6ADBD9"/>
              </a:solidFill>
              <a:latin typeface="Open Sans"/>
              <a:ea typeface="Open Sans"/>
              <a:cs typeface="Open Sans"/>
              <a:sym typeface="Open Sans"/>
            </a:endParaRPr>
          </a:p>
        </p:txBody>
      </p:sp>
      <p:pic>
        <p:nvPicPr>
          <p:cNvPr id="569" name="Google Shape;569;p26"/>
          <p:cNvPicPr preferRelativeResize="0"/>
          <p:nvPr/>
        </p:nvPicPr>
        <p:blipFill rotWithShape="1">
          <a:blip r:embed="rId4">
            <a:alphaModFix/>
          </a:blip>
          <a:srcRect l="7580" t="41980" r="8724" b="41925"/>
          <a:stretch/>
        </p:blipFill>
        <p:spPr>
          <a:xfrm>
            <a:off x="6544277" y="6347292"/>
            <a:ext cx="1705361" cy="327947"/>
          </a:xfrm>
          <a:prstGeom prst="rect">
            <a:avLst/>
          </a:prstGeom>
          <a:noFill/>
          <a:ln>
            <a:noFill/>
          </a:ln>
        </p:spPr>
      </p:pic>
      <p:grpSp>
        <p:nvGrpSpPr>
          <p:cNvPr id="571" name="Google Shape;571;p26"/>
          <p:cNvGrpSpPr/>
          <p:nvPr/>
        </p:nvGrpSpPr>
        <p:grpSpPr>
          <a:xfrm>
            <a:off x="-12519" y="0"/>
            <a:ext cx="3445568" cy="6858002"/>
            <a:chOff x="0" y="0"/>
            <a:chExt cx="3445566" cy="6858001"/>
          </a:xfrm>
        </p:grpSpPr>
        <p:sp>
          <p:nvSpPr>
            <p:cNvPr id="572" name="Google Shape;572;p26"/>
            <p:cNvSpPr/>
            <p:nvPr/>
          </p:nvSpPr>
          <p:spPr>
            <a:xfrm>
              <a:off x="0" y="0"/>
              <a:ext cx="3445566" cy="68580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573" name="Google Shape;573;p26" descr="Google Shape;198;p28"/>
            <p:cNvPicPr preferRelativeResize="0"/>
            <p:nvPr/>
          </p:nvPicPr>
          <p:blipFill rotWithShape="1">
            <a:blip r:embed="rId3">
              <a:alphaModFix/>
            </a:blip>
            <a:srcRect/>
            <a:stretch/>
          </p:blipFill>
          <p:spPr>
            <a:xfrm flipH="1">
              <a:off x="1085430" y="5043720"/>
              <a:ext cx="2360136" cy="1814281"/>
            </a:xfrm>
            <a:prstGeom prst="rect">
              <a:avLst/>
            </a:prstGeom>
            <a:noFill/>
            <a:ln>
              <a:noFill/>
            </a:ln>
          </p:spPr>
        </p:pic>
      </p:grpSp>
      <p:sp>
        <p:nvSpPr>
          <p:cNvPr id="574" name="Google Shape;574;p26"/>
          <p:cNvSpPr txBox="1"/>
          <p:nvPr/>
        </p:nvSpPr>
        <p:spPr>
          <a:xfrm>
            <a:off x="45726" y="4471659"/>
            <a:ext cx="3354116" cy="713235"/>
          </a:xfrm>
          <a:prstGeom prst="rect">
            <a:avLst/>
          </a:prstGeom>
          <a:noFill/>
          <a:ln>
            <a:noFill/>
          </a:ln>
        </p:spPr>
        <p:txBody>
          <a:bodyPr spcFirstLastPara="1" wrap="square" lIns="45675" tIns="45675" rIns="45675" bIns="45675" anchor="ctr" anchorCtr="0">
            <a:normAutofit/>
          </a:bodyPr>
          <a:lstStyle/>
          <a:p>
            <a:pPr marL="0" marR="0" lvl="0" indent="0" algn="ctr" rtl="0">
              <a:spcBef>
                <a:spcPts val="0"/>
              </a:spcBef>
              <a:spcAft>
                <a:spcPts val="0"/>
              </a:spcAft>
              <a:buNone/>
            </a:pPr>
            <a:endParaRPr sz="2400" b="1">
              <a:solidFill>
                <a:srgbClr val="FFFFFF"/>
              </a:solidFill>
              <a:latin typeface="Open Sans"/>
              <a:ea typeface="Open Sans"/>
              <a:cs typeface="Open Sans"/>
              <a:sym typeface="Open Sans"/>
            </a:endParaRPr>
          </a:p>
        </p:txBody>
      </p:sp>
      <p:sp>
        <p:nvSpPr>
          <p:cNvPr id="577" name="Google Shape;577;p26"/>
          <p:cNvSpPr txBox="1"/>
          <p:nvPr/>
        </p:nvSpPr>
        <p:spPr>
          <a:xfrm>
            <a:off x="3588482" y="314551"/>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5.2. Modelagem de IA</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John Costa | </a:t>
            </a:r>
            <a:r>
              <a:rPr lang="pt-BR" sz="1100" dirty="0">
                <a:solidFill>
                  <a:srgbClr val="434343"/>
                </a:solidFill>
                <a:latin typeface="Poppins"/>
                <a:ea typeface="Poppins"/>
                <a:cs typeface="Poppins"/>
                <a:sym typeface="Poppins"/>
              </a:rPr>
              <a:t>PIADMI17 </a:t>
            </a:r>
            <a:endParaRPr dirty="0"/>
          </a:p>
        </p:txBody>
      </p:sp>
      <p:sp>
        <p:nvSpPr>
          <p:cNvPr id="578" name="Google Shape;578;p26"/>
          <p:cNvSpPr/>
          <p:nvPr/>
        </p:nvSpPr>
        <p:spPr>
          <a:xfrm>
            <a:off x="388280" y="2082719"/>
            <a:ext cx="2669007" cy="11695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b="1" dirty="0">
              <a:solidFill>
                <a:srgbClr val="434343"/>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pt-BR" sz="2800" b="1" dirty="0">
                <a:solidFill>
                  <a:schemeClr val="lt1"/>
                </a:solidFill>
                <a:latin typeface="Open Sans"/>
                <a:ea typeface="Open Sans"/>
                <a:cs typeface="Open Sans"/>
                <a:sym typeface="Open Sans"/>
              </a:rPr>
              <a:t>Avaliando</a:t>
            </a:r>
          </a:p>
          <a:p>
            <a:pPr marL="0" marR="0" lvl="0" indent="0" algn="ctr" rtl="0">
              <a:lnSpc>
                <a:spcPct val="100000"/>
              </a:lnSpc>
              <a:spcBef>
                <a:spcPts val="0"/>
              </a:spcBef>
              <a:spcAft>
                <a:spcPts val="0"/>
              </a:spcAft>
              <a:buNone/>
            </a:pPr>
            <a:r>
              <a:rPr lang="pt-BR" sz="2800" b="1" dirty="0">
                <a:solidFill>
                  <a:schemeClr val="lt1"/>
                </a:solidFill>
                <a:latin typeface="Open Sans"/>
                <a:ea typeface="Open Sans"/>
                <a:cs typeface="Open Sans"/>
                <a:sym typeface="Open Sans"/>
              </a:rPr>
              <a:t>Modelos</a:t>
            </a:r>
            <a:endParaRPr sz="1400" b="1" dirty="0">
              <a:solidFill>
                <a:schemeClr val="lt1"/>
              </a:solidFill>
              <a:latin typeface="Open Sans"/>
              <a:ea typeface="Open Sans"/>
              <a:cs typeface="Open Sans"/>
              <a:sym typeface="Open Sans"/>
            </a:endParaRPr>
          </a:p>
        </p:txBody>
      </p:sp>
      <p:sp>
        <p:nvSpPr>
          <p:cNvPr id="579" name="Google Shape;579;p26"/>
          <p:cNvSpPr/>
          <p:nvPr/>
        </p:nvSpPr>
        <p:spPr>
          <a:xfrm>
            <a:off x="5295900" y="822070"/>
            <a:ext cx="6826630" cy="483349"/>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580" name="Google Shape;580;p26"/>
          <p:cNvSpPr/>
          <p:nvPr/>
        </p:nvSpPr>
        <p:spPr>
          <a:xfrm>
            <a:off x="5453215" y="903804"/>
            <a:ext cx="2895269"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00" b="1" dirty="0">
                <a:solidFill>
                  <a:srgbClr val="434343"/>
                </a:solidFill>
                <a:latin typeface="Open Sans"/>
                <a:ea typeface="Open Sans"/>
                <a:cs typeface="Open Sans"/>
                <a:sym typeface="Open Sans"/>
              </a:rPr>
              <a:t>MÉTRICAS</a:t>
            </a:r>
          </a:p>
        </p:txBody>
      </p:sp>
      <p:sp>
        <p:nvSpPr>
          <p:cNvPr id="581" name="Google Shape;581;p26"/>
          <p:cNvSpPr/>
          <p:nvPr/>
        </p:nvSpPr>
        <p:spPr>
          <a:xfrm>
            <a:off x="3433049" y="4057610"/>
            <a:ext cx="7850302" cy="2053556"/>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82" name="Google Shape;582;p26"/>
          <p:cNvSpPr txBox="1"/>
          <p:nvPr/>
        </p:nvSpPr>
        <p:spPr>
          <a:xfrm>
            <a:off x="3540826" y="4161721"/>
            <a:ext cx="7742526" cy="1754286"/>
          </a:xfrm>
          <a:prstGeom prst="rect">
            <a:avLst/>
          </a:prstGeom>
          <a:noFill/>
          <a:ln>
            <a:noFill/>
          </a:ln>
        </p:spPr>
        <p:txBody>
          <a:bodyPr spcFirstLastPara="1" wrap="square" lIns="91425" tIns="45700" rIns="91425" bIns="45700" anchor="t" anchorCtr="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pt-BR" sz="1200" b="1" i="0" dirty="0" err="1">
                <a:effectLst/>
                <a:latin typeface="Söhne"/>
              </a:rPr>
              <a:t>CatBoost</a:t>
            </a:r>
            <a:r>
              <a:rPr lang="pt-BR" sz="1200" b="0" i="0" dirty="0">
                <a:solidFill>
                  <a:srgbClr val="374151"/>
                </a:solidFill>
                <a:effectLst/>
                <a:latin typeface="Söhne"/>
              </a:rPr>
              <a:t> e </a:t>
            </a:r>
            <a:r>
              <a:rPr lang="pt-BR" sz="1200" b="1" i="0" dirty="0">
                <a:effectLst/>
                <a:latin typeface="Söhne"/>
              </a:rPr>
              <a:t>LGBM</a:t>
            </a:r>
            <a:r>
              <a:rPr lang="pt-BR" sz="1200" b="0" i="0" dirty="0">
                <a:solidFill>
                  <a:srgbClr val="374151"/>
                </a:solidFill>
                <a:effectLst/>
                <a:latin typeface="Söhne"/>
              </a:rPr>
              <a:t> têm desempenhos muito semelhantes e são os modelos de melhor desempenho entre os listados, com o </a:t>
            </a:r>
            <a:r>
              <a:rPr lang="pt-BR" sz="1200" b="0" i="0" dirty="0" err="1">
                <a:solidFill>
                  <a:srgbClr val="374151"/>
                </a:solidFill>
                <a:effectLst/>
                <a:latin typeface="Söhne"/>
              </a:rPr>
              <a:t>CatBoost</a:t>
            </a:r>
            <a:r>
              <a:rPr lang="pt-BR" sz="1200" b="0" i="0" dirty="0">
                <a:solidFill>
                  <a:srgbClr val="374151"/>
                </a:solidFill>
                <a:effectLst/>
                <a:latin typeface="Söhne"/>
              </a:rPr>
              <a:t> ligeiramente à frente em ambas as métricas MAE e RMSE. </a:t>
            </a:r>
          </a:p>
          <a:p>
            <a:pPr marL="0" marR="0" lvl="0" indent="0" algn="l" defTabSz="914400" rtl="0" eaLnBrk="0" fontAlgn="base" latinLnBrk="0" hangingPunct="0">
              <a:lnSpc>
                <a:spcPct val="100000"/>
              </a:lnSpc>
              <a:spcBef>
                <a:spcPct val="0"/>
              </a:spcBef>
              <a:spcAft>
                <a:spcPct val="0"/>
              </a:spcAft>
              <a:buClrTx/>
              <a:buSzTx/>
              <a:buFontTx/>
              <a:buNone/>
              <a:tabLst/>
            </a:pPr>
            <a:endParaRPr lang="pt-BR" sz="1200" dirty="0">
              <a:solidFill>
                <a:srgbClr val="374151"/>
              </a:solidFill>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lang="pt-BR" sz="1200" b="1" i="0" dirty="0">
                <a:effectLst/>
                <a:latin typeface="Söhne"/>
              </a:rPr>
              <a:t>Random Forest</a:t>
            </a:r>
            <a:r>
              <a:rPr lang="pt-BR" sz="1200" b="0" i="0" dirty="0">
                <a:solidFill>
                  <a:srgbClr val="374151"/>
                </a:solidFill>
                <a:effectLst/>
                <a:latin typeface="Söhne"/>
              </a:rPr>
              <a:t> e </a:t>
            </a:r>
            <a:r>
              <a:rPr lang="pt-BR" sz="1200" b="1" i="0" dirty="0" err="1">
                <a:effectLst/>
                <a:latin typeface="Söhne"/>
              </a:rPr>
              <a:t>XGBoost</a:t>
            </a:r>
            <a:r>
              <a:rPr lang="pt-BR" sz="1200" b="0" i="0" dirty="0">
                <a:solidFill>
                  <a:srgbClr val="374151"/>
                </a:solidFill>
                <a:effectLst/>
                <a:latin typeface="Söhne"/>
              </a:rPr>
              <a:t> seguem em desempenho, com valores semelhantes entre eles, mas não tão bons quanto </a:t>
            </a:r>
            <a:r>
              <a:rPr lang="pt-BR" sz="1200" b="1" i="0" dirty="0" err="1">
                <a:solidFill>
                  <a:srgbClr val="374151"/>
                </a:solidFill>
                <a:effectLst/>
                <a:latin typeface="Söhne"/>
              </a:rPr>
              <a:t>CatBoost</a:t>
            </a:r>
            <a:r>
              <a:rPr lang="pt-BR" sz="1200" b="1" i="0" dirty="0">
                <a:solidFill>
                  <a:srgbClr val="374151"/>
                </a:solidFill>
                <a:effectLst/>
                <a:latin typeface="Söhne"/>
              </a:rPr>
              <a:t> e LGBM</a:t>
            </a:r>
            <a:r>
              <a:rPr lang="pt-BR" sz="1200" b="0" i="0" dirty="0">
                <a:solidFill>
                  <a:srgbClr val="374151"/>
                </a:solidFill>
                <a:effectLst/>
                <a:latin typeface="Söhne"/>
              </a:rPr>
              <a:t>. </a:t>
            </a:r>
          </a:p>
          <a:p>
            <a:pPr marL="0" marR="0" lvl="0" indent="0" algn="l" defTabSz="914400" rtl="0" eaLnBrk="0" fontAlgn="base" latinLnBrk="0" hangingPunct="0">
              <a:lnSpc>
                <a:spcPct val="100000"/>
              </a:lnSpc>
              <a:spcBef>
                <a:spcPct val="0"/>
              </a:spcBef>
              <a:spcAft>
                <a:spcPct val="0"/>
              </a:spcAft>
              <a:buClrTx/>
              <a:buSzTx/>
              <a:buFontTx/>
              <a:buNone/>
              <a:tabLst/>
            </a:pPr>
            <a:endParaRPr lang="pt-BR" sz="1200" dirty="0">
              <a:solidFill>
                <a:srgbClr val="374151"/>
              </a:solidFill>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lang="pt-BR" sz="1200" b="1" i="0" dirty="0" err="1">
                <a:effectLst/>
                <a:latin typeface="Söhne"/>
              </a:rPr>
              <a:t>Decision</a:t>
            </a:r>
            <a:r>
              <a:rPr lang="pt-BR" sz="1200" b="1" i="0" dirty="0">
                <a:effectLst/>
                <a:latin typeface="Söhne"/>
              </a:rPr>
              <a:t> </a:t>
            </a:r>
            <a:r>
              <a:rPr lang="pt-BR" sz="1200" b="1" i="0" dirty="0" err="1">
                <a:effectLst/>
                <a:latin typeface="Söhne"/>
              </a:rPr>
              <a:t>Tree</a:t>
            </a:r>
            <a:r>
              <a:rPr lang="pt-BR" sz="1200" b="0" i="0" dirty="0">
                <a:solidFill>
                  <a:srgbClr val="374151"/>
                </a:solidFill>
                <a:effectLst/>
                <a:latin typeface="Söhne"/>
              </a:rPr>
              <a:t> é o de pior desempenho entre os cinco, com um R2 muito menor e valores de erro muito mais altos, o que é esperado, pois as árvores de decisão individuais, sem qualquer forma de ensemble, tendem a ser mais suscetíveis a </a:t>
            </a:r>
            <a:r>
              <a:rPr lang="pt-BR" sz="1200" b="0" i="0" dirty="0" err="1">
                <a:solidFill>
                  <a:srgbClr val="374151"/>
                </a:solidFill>
                <a:effectLst/>
                <a:latin typeface="Söhne"/>
              </a:rPr>
              <a:t>overfitting</a:t>
            </a:r>
            <a:r>
              <a:rPr lang="pt-BR" sz="1200" b="0" i="0" dirty="0">
                <a:solidFill>
                  <a:srgbClr val="374151"/>
                </a:solidFill>
                <a:effectLst/>
                <a:latin typeface="Söhne"/>
              </a:rPr>
              <a:t>.</a:t>
            </a:r>
            <a:endParaRPr sz="1200" dirty="0">
              <a:solidFill>
                <a:schemeClr val="dk1"/>
              </a:solidFill>
              <a:latin typeface="Open Sans"/>
              <a:ea typeface="Open Sans"/>
              <a:cs typeface="Open Sans"/>
              <a:sym typeface="Open Sans"/>
            </a:endParaRPr>
          </a:p>
        </p:txBody>
      </p:sp>
      <p:pic>
        <p:nvPicPr>
          <p:cNvPr id="583" name="Google Shape;583;p26"/>
          <p:cNvPicPr preferRelativeResize="0"/>
          <p:nvPr/>
        </p:nvPicPr>
        <p:blipFill rotWithShape="1">
          <a:blip r:embed="rId5">
            <a:alphaModFix/>
          </a:blip>
          <a:srcRect/>
          <a:stretch/>
        </p:blipFill>
        <p:spPr>
          <a:xfrm>
            <a:off x="-70168" y="4403345"/>
            <a:ext cx="3816925" cy="2474845"/>
          </a:xfrm>
          <a:prstGeom prst="rect">
            <a:avLst/>
          </a:prstGeom>
          <a:noFill/>
          <a:ln>
            <a:noFill/>
          </a:ln>
        </p:spPr>
      </p:pic>
      <p:pic>
        <p:nvPicPr>
          <p:cNvPr id="4" name="Imagem 3">
            <a:extLst>
              <a:ext uri="{FF2B5EF4-FFF2-40B4-BE49-F238E27FC236}">
                <a16:creationId xmlns:a16="http://schemas.microsoft.com/office/drawing/2014/main" id="{7F90C562-EDA3-E25F-1EE5-4E1224B009FB}"/>
              </a:ext>
            </a:extLst>
          </p:cNvPr>
          <p:cNvPicPr>
            <a:picLocks noChangeAspect="1"/>
          </p:cNvPicPr>
          <p:nvPr/>
        </p:nvPicPr>
        <p:blipFill>
          <a:blip r:embed="rId6"/>
          <a:stretch>
            <a:fillRect/>
          </a:stretch>
        </p:blipFill>
        <p:spPr>
          <a:xfrm>
            <a:off x="5557401" y="1319492"/>
            <a:ext cx="3981618" cy="2494321"/>
          </a:xfrm>
          <a:prstGeom prst="rect">
            <a:avLst/>
          </a:prstGeom>
        </p:spPr>
      </p:pic>
    </p:spTree>
    <p:extLst>
      <p:ext uri="{BB962C8B-B14F-4D97-AF65-F5344CB8AC3E}">
        <p14:creationId xmlns:p14="http://schemas.microsoft.com/office/powerpoint/2010/main" val="28605905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566" name="Google Shape;566;p26"/>
          <p:cNvPicPr preferRelativeResize="0"/>
          <p:nvPr/>
        </p:nvPicPr>
        <p:blipFill rotWithShape="1">
          <a:blip r:embed="rId3">
            <a:alphaModFix/>
          </a:blip>
          <a:srcRect/>
          <a:stretch/>
        </p:blipFill>
        <p:spPr>
          <a:xfrm flipH="1">
            <a:off x="9259381" y="4383155"/>
            <a:ext cx="2932619" cy="2474845"/>
          </a:xfrm>
          <a:prstGeom prst="rect">
            <a:avLst/>
          </a:prstGeom>
          <a:noFill/>
          <a:ln>
            <a:noFill/>
          </a:ln>
        </p:spPr>
      </p:pic>
      <p:sp>
        <p:nvSpPr>
          <p:cNvPr id="567" name="Google Shape;567;p26"/>
          <p:cNvSpPr txBox="1"/>
          <p:nvPr/>
        </p:nvSpPr>
        <p:spPr>
          <a:xfrm>
            <a:off x="11475031" y="419378"/>
            <a:ext cx="383704"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6ADBD9"/>
              </a:buClr>
              <a:buSzPts val="1200"/>
              <a:buFont typeface="Open Sans"/>
              <a:buNone/>
            </a:pPr>
            <a:fld id="{00000000-1234-1234-1234-123412341234}" type="slidenum">
              <a:rPr lang="pt-BR" sz="1200" b="0" i="0" u="none" strike="noStrike" cap="none">
                <a:solidFill>
                  <a:srgbClr val="6ADBD9"/>
                </a:solidFill>
                <a:latin typeface="Open Sans"/>
                <a:ea typeface="Open Sans"/>
                <a:cs typeface="Open Sans"/>
                <a:sym typeface="Open Sans"/>
              </a:rPr>
              <a:t>52</a:t>
            </a:fld>
            <a:endParaRPr sz="1200" b="0" i="0" u="none" strike="noStrike" cap="none">
              <a:solidFill>
                <a:srgbClr val="6ADBD9"/>
              </a:solidFill>
              <a:latin typeface="Open Sans"/>
              <a:ea typeface="Open Sans"/>
              <a:cs typeface="Open Sans"/>
              <a:sym typeface="Open Sans"/>
            </a:endParaRPr>
          </a:p>
        </p:txBody>
      </p:sp>
      <p:sp>
        <p:nvSpPr>
          <p:cNvPr id="568" name="Google Shape;568;p26"/>
          <p:cNvSpPr/>
          <p:nvPr/>
        </p:nvSpPr>
        <p:spPr>
          <a:xfrm>
            <a:off x="11529391" y="419378"/>
            <a:ext cx="274984" cy="251624"/>
          </a:xfrm>
          <a:prstGeom prst="pentagon">
            <a:avLst>
              <a:gd name="hf" fmla="val 105146"/>
              <a:gd name="vf" fmla="val 110557"/>
            </a:avLst>
          </a:prstGeom>
          <a:noFill/>
          <a:ln w="12700" cap="flat" cmpd="sng">
            <a:solidFill>
              <a:srgbClr val="6ADB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6ADBD9"/>
              </a:solidFill>
              <a:latin typeface="Open Sans"/>
              <a:ea typeface="Open Sans"/>
              <a:cs typeface="Open Sans"/>
              <a:sym typeface="Open Sans"/>
            </a:endParaRPr>
          </a:p>
        </p:txBody>
      </p:sp>
      <p:pic>
        <p:nvPicPr>
          <p:cNvPr id="569" name="Google Shape;569;p26"/>
          <p:cNvPicPr preferRelativeResize="0"/>
          <p:nvPr/>
        </p:nvPicPr>
        <p:blipFill rotWithShape="1">
          <a:blip r:embed="rId4">
            <a:alphaModFix/>
          </a:blip>
          <a:srcRect l="7580" t="41980" r="8724" b="41925"/>
          <a:stretch/>
        </p:blipFill>
        <p:spPr>
          <a:xfrm>
            <a:off x="6544277" y="6347292"/>
            <a:ext cx="1705361" cy="327947"/>
          </a:xfrm>
          <a:prstGeom prst="rect">
            <a:avLst/>
          </a:prstGeom>
          <a:noFill/>
          <a:ln>
            <a:noFill/>
          </a:ln>
        </p:spPr>
      </p:pic>
      <p:grpSp>
        <p:nvGrpSpPr>
          <p:cNvPr id="571" name="Google Shape;571;p26"/>
          <p:cNvGrpSpPr/>
          <p:nvPr/>
        </p:nvGrpSpPr>
        <p:grpSpPr>
          <a:xfrm>
            <a:off x="-12519" y="0"/>
            <a:ext cx="3445568" cy="6858002"/>
            <a:chOff x="0" y="0"/>
            <a:chExt cx="3445566" cy="6858001"/>
          </a:xfrm>
        </p:grpSpPr>
        <p:sp>
          <p:nvSpPr>
            <p:cNvPr id="572" name="Google Shape;572;p26"/>
            <p:cNvSpPr/>
            <p:nvPr/>
          </p:nvSpPr>
          <p:spPr>
            <a:xfrm>
              <a:off x="0" y="0"/>
              <a:ext cx="3445566" cy="68580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573" name="Google Shape;573;p26" descr="Google Shape;198;p28"/>
            <p:cNvPicPr preferRelativeResize="0"/>
            <p:nvPr/>
          </p:nvPicPr>
          <p:blipFill rotWithShape="1">
            <a:blip r:embed="rId3">
              <a:alphaModFix/>
            </a:blip>
            <a:srcRect/>
            <a:stretch/>
          </p:blipFill>
          <p:spPr>
            <a:xfrm flipH="1">
              <a:off x="1085430" y="5043720"/>
              <a:ext cx="2360136" cy="1814281"/>
            </a:xfrm>
            <a:prstGeom prst="rect">
              <a:avLst/>
            </a:prstGeom>
            <a:noFill/>
            <a:ln>
              <a:noFill/>
            </a:ln>
          </p:spPr>
        </p:pic>
      </p:grpSp>
      <p:sp>
        <p:nvSpPr>
          <p:cNvPr id="574" name="Google Shape;574;p26"/>
          <p:cNvSpPr txBox="1"/>
          <p:nvPr/>
        </p:nvSpPr>
        <p:spPr>
          <a:xfrm>
            <a:off x="45726" y="4471659"/>
            <a:ext cx="3354116" cy="713235"/>
          </a:xfrm>
          <a:prstGeom prst="rect">
            <a:avLst/>
          </a:prstGeom>
          <a:noFill/>
          <a:ln>
            <a:noFill/>
          </a:ln>
        </p:spPr>
        <p:txBody>
          <a:bodyPr spcFirstLastPara="1" wrap="square" lIns="45675" tIns="45675" rIns="45675" bIns="45675" anchor="ctr" anchorCtr="0">
            <a:normAutofit/>
          </a:bodyPr>
          <a:lstStyle/>
          <a:p>
            <a:pPr marL="0" marR="0" lvl="0" indent="0" algn="ctr" rtl="0">
              <a:spcBef>
                <a:spcPts val="0"/>
              </a:spcBef>
              <a:spcAft>
                <a:spcPts val="0"/>
              </a:spcAft>
              <a:buNone/>
            </a:pPr>
            <a:endParaRPr sz="2400" b="1">
              <a:solidFill>
                <a:srgbClr val="FFFFFF"/>
              </a:solidFill>
              <a:latin typeface="Open Sans"/>
              <a:ea typeface="Open Sans"/>
              <a:cs typeface="Open Sans"/>
              <a:sym typeface="Open Sans"/>
            </a:endParaRPr>
          </a:p>
        </p:txBody>
      </p:sp>
      <p:sp>
        <p:nvSpPr>
          <p:cNvPr id="577" name="Google Shape;577;p26"/>
          <p:cNvSpPr txBox="1"/>
          <p:nvPr/>
        </p:nvSpPr>
        <p:spPr>
          <a:xfrm>
            <a:off x="3588482" y="314551"/>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5.2. Modelagem de IA</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John Costa | </a:t>
            </a:r>
            <a:r>
              <a:rPr lang="pt-BR" sz="1100" dirty="0">
                <a:solidFill>
                  <a:srgbClr val="434343"/>
                </a:solidFill>
                <a:latin typeface="Poppins"/>
                <a:ea typeface="Poppins"/>
                <a:cs typeface="Poppins"/>
                <a:sym typeface="Poppins"/>
              </a:rPr>
              <a:t>PIADMI17 </a:t>
            </a:r>
            <a:endParaRPr dirty="0"/>
          </a:p>
        </p:txBody>
      </p:sp>
      <p:sp>
        <p:nvSpPr>
          <p:cNvPr id="578" name="Google Shape;578;p26"/>
          <p:cNvSpPr/>
          <p:nvPr/>
        </p:nvSpPr>
        <p:spPr>
          <a:xfrm>
            <a:off x="388280" y="2082719"/>
            <a:ext cx="2669007" cy="11695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b="1" dirty="0">
              <a:solidFill>
                <a:srgbClr val="434343"/>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pt-BR" sz="2800" b="1" dirty="0">
                <a:solidFill>
                  <a:schemeClr val="lt1"/>
                </a:solidFill>
                <a:latin typeface="Open Sans"/>
                <a:ea typeface="Open Sans"/>
                <a:cs typeface="Open Sans"/>
                <a:sym typeface="Open Sans"/>
              </a:rPr>
              <a:t>Avaliando</a:t>
            </a:r>
          </a:p>
          <a:p>
            <a:pPr marL="0" marR="0" lvl="0" indent="0" algn="ctr" rtl="0">
              <a:lnSpc>
                <a:spcPct val="100000"/>
              </a:lnSpc>
              <a:spcBef>
                <a:spcPts val="0"/>
              </a:spcBef>
              <a:spcAft>
                <a:spcPts val="0"/>
              </a:spcAft>
              <a:buNone/>
            </a:pPr>
            <a:r>
              <a:rPr lang="pt-BR" sz="2800" b="1" dirty="0">
                <a:solidFill>
                  <a:schemeClr val="lt1"/>
                </a:solidFill>
                <a:latin typeface="Open Sans"/>
                <a:ea typeface="Open Sans"/>
                <a:cs typeface="Open Sans"/>
                <a:sym typeface="Open Sans"/>
              </a:rPr>
              <a:t>Modelos</a:t>
            </a:r>
            <a:endParaRPr sz="1400" b="1" dirty="0">
              <a:solidFill>
                <a:schemeClr val="lt1"/>
              </a:solidFill>
              <a:latin typeface="Open Sans"/>
              <a:ea typeface="Open Sans"/>
              <a:cs typeface="Open Sans"/>
              <a:sym typeface="Open Sans"/>
            </a:endParaRPr>
          </a:p>
        </p:txBody>
      </p:sp>
      <p:sp>
        <p:nvSpPr>
          <p:cNvPr id="579" name="Google Shape;579;p26"/>
          <p:cNvSpPr/>
          <p:nvPr/>
        </p:nvSpPr>
        <p:spPr>
          <a:xfrm>
            <a:off x="5295900" y="822070"/>
            <a:ext cx="6826630" cy="483349"/>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580" name="Google Shape;580;p26"/>
          <p:cNvSpPr/>
          <p:nvPr/>
        </p:nvSpPr>
        <p:spPr>
          <a:xfrm>
            <a:off x="5453215" y="903804"/>
            <a:ext cx="5024285"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00" b="1" dirty="0">
                <a:solidFill>
                  <a:srgbClr val="434343"/>
                </a:solidFill>
                <a:latin typeface="Open Sans"/>
                <a:ea typeface="Open Sans"/>
                <a:cs typeface="Open Sans"/>
                <a:sym typeface="Open Sans"/>
              </a:rPr>
              <a:t>Visualizando as Predições do </a:t>
            </a:r>
            <a:r>
              <a:rPr lang="pt-BR" sz="1400" b="1" dirty="0" err="1">
                <a:solidFill>
                  <a:srgbClr val="434343"/>
                </a:solidFill>
                <a:latin typeface="Open Sans"/>
                <a:ea typeface="Open Sans"/>
                <a:cs typeface="Open Sans"/>
                <a:sym typeface="Open Sans"/>
              </a:rPr>
              <a:t>Catboost</a:t>
            </a:r>
            <a:endParaRPr lang="pt-BR" sz="1400" b="1" dirty="0">
              <a:solidFill>
                <a:srgbClr val="434343"/>
              </a:solidFill>
              <a:latin typeface="Open Sans"/>
              <a:ea typeface="Open Sans"/>
              <a:cs typeface="Open Sans"/>
              <a:sym typeface="Open Sans"/>
            </a:endParaRPr>
          </a:p>
        </p:txBody>
      </p:sp>
      <p:sp>
        <p:nvSpPr>
          <p:cNvPr id="581" name="Google Shape;581;p26"/>
          <p:cNvSpPr/>
          <p:nvPr/>
        </p:nvSpPr>
        <p:spPr>
          <a:xfrm>
            <a:off x="3433049" y="4057609"/>
            <a:ext cx="7850302" cy="1557275"/>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82" name="Google Shape;582;p26"/>
          <p:cNvSpPr txBox="1"/>
          <p:nvPr/>
        </p:nvSpPr>
        <p:spPr>
          <a:xfrm>
            <a:off x="3540826" y="4161721"/>
            <a:ext cx="7742526" cy="1384954"/>
          </a:xfrm>
          <a:prstGeom prst="rect">
            <a:avLst/>
          </a:prstGeom>
          <a:noFill/>
          <a:ln>
            <a:noFill/>
          </a:ln>
        </p:spPr>
        <p:txBody>
          <a:bodyPr spcFirstLastPara="1" wrap="square" lIns="91425" tIns="45700" rIns="91425" bIns="45700" anchor="t" anchorCtr="0">
            <a:spAutoFit/>
          </a:bodyPr>
          <a:lstStyle/>
          <a:p>
            <a:pPr algn="l"/>
            <a:r>
              <a:rPr lang="pt-BR" sz="1200" b="1" i="0" dirty="0" err="1">
                <a:solidFill>
                  <a:srgbClr val="374151"/>
                </a:solidFill>
                <a:effectLst/>
                <a:latin typeface="Söhne"/>
              </a:rPr>
              <a:t>CatBoost</a:t>
            </a:r>
            <a:r>
              <a:rPr lang="pt-BR" sz="1200" b="0" i="0" dirty="0">
                <a:solidFill>
                  <a:srgbClr val="374151"/>
                </a:solidFill>
                <a:effectLst/>
                <a:latin typeface="Söhne"/>
              </a:rPr>
              <a:t>:</a:t>
            </a:r>
          </a:p>
          <a:p>
            <a:pPr algn="l">
              <a:buFont typeface="Arial" panose="020B0604020202020204" pitchFamily="34" charset="0"/>
              <a:buChar char="•"/>
            </a:pPr>
            <a:r>
              <a:rPr lang="pt-BR" sz="1200" b="1" i="0" dirty="0">
                <a:solidFill>
                  <a:srgbClr val="374151"/>
                </a:solidFill>
                <a:effectLst/>
                <a:latin typeface="Söhne"/>
              </a:rPr>
              <a:t>R2</a:t>
            </a:r>
            <a:r>
              <a:rPr lang="pt-BR" sz="1200" b="0" i="0" dirty="0">
                <a:solidFill>
                  <a:srgbClr val="374151"/>
                </a:solidFill>
                <a:effectLst/>
                <a:latin typeface="Söhne"/>
              </a:rPr>
              <a:t>: 0.76: Explica 76% da variação nos dados.</a:t>
            </a:r>
          </a:p>
          <a:p>
            <a:pPr algn="l">
              <a:buFont typeface="Arial" panose="020B0604020202020204" pitchFamily="34" charset="0"/>
              <a:buChar char="•"/>
            </a:pPr>
            <a:r>
              <a:rPr lang="pt-BR" sz="1200" b="1" i="0" dirty="0">
                <a:solidFill>
                  <a:srgbClr val="374151"/>
                </a:solidFill>
                <a:effectLst/>
                <a:latin typeface="Söhne"/>
              </a:rPr>
              <a:t>MAE</a:t>
            </a:r>
            <a:r>
              <a:rPr lang="pt-BR" sz="1200" b="0" i="0" dirty="0">
                <a:solidFill>
                  <a:srgbClr val="374151"/>
                </a:solidFill>
                <a:effectLst/>
                <a:latin typeface="Söhne"/>
              </a:rPr>
              <a:t>: 139.52: As previsões desviam, em média, 139.52 unidades dos valores reais.</a:t>
            </a:r>
          </a:p>
          <a:p>
            <a:pPr algn="l">
              <a:buFont typeface="Arial" panose="020B0604020202020204" pitchFamily="34" charset="0"/>
              <a:buChar char="•"/>
            </a:pPr>
            <a:r>
              <a:rPr lang="pt-BR" sz="1200" b="1" i="0" dirty="0">
                <a:solidFill>
                  <a:srgbClr val="374151"/>
                </a:solidFill>
                <a:effectLst/>
                <a:latin typeface="Söhne"/>
              </a:rPr>
              <a:t>RMSE</a:t>
            </a:r>
            <a:r>
              <a:rPr lang="pt-BR" sz="1200" b="0" i="0" dirty="0">
                <a:solidFill>
                  <a:srgbClr val="374151"/>
                </a:solidFill>
                <a:effectLst/>
                <a:latin typeface="Söhne"/>
              </a:rPr>
              <a:t>: 190.53: Indica que os erros entre as previsões e os valores verdadeiros têm uma magnitude média de 190.53.</a:t>
            </a:r>
          </a:p>
          <a:p>
            <a:pPr algn="l">
              <a:buFont typeface="Arial" panose="020B0604020202020204" pitchFamily="34" charset="0"/>
              <a:buChar char="•"/>
            </a:pPr>
            <a:endParaRPr lang="pt-BR" sz="1200" dirty="0">
              <a:solidFill>
                <a:srgbClr val="374151"/>
              </a:solidFill>
              <a:latin typeface="Söhne"/>
            </a:endParaRPr>
          </a:p>
          <a:p>
            <a:pPr algn="l">
              <a:buFont typeface="Arial" panose="020B0604020202020204" pitchFamily="34" charset="0"/>
              <a:buChar char="•"/>
            </a:pPr>
            <a:r>
              <a:rPr lang="pt-BR" sz="1200" b="1" i="0" dirty="0" err="1">
                <a:solidFill>
                  <a:srgbClr val="374151"/>
                </a:solidFill>
                <a:effectLst/>
                <a:latin typeface="Söhne"/>
              </a:rPr>
              <a:t>Feature</a:t>
            </a:r>
            <a:r>
              <a:rPr lang="pt-BR" sz="1200" b="1" i="0" dirty="0">
                <a:solidFill>
                  <a:srgbClr val="374151"/>
                </a:solidFill>
                <a:effectLst/>
                <a:latin typeface="Söhne"/>
              </a:rPr>
              <a:t> </a:t>
            </a:r>
            <a:r>
              <a:rPr lang="pt-BR" sz="1200" b="1" i="0" dirty="0" err="1">
                <a:solidFill>
                  <a:srgbClr val="374151"/>
                </a:solidFill>
                <a:effectLst/>
                <a:latin typeface="Söhne"/>
              </a:rPr>
              <a:t>Selection</a:t>
            </a:r>
            <a:r>
              <a:rPr lang="pt-BR" sz="1200" b="1" i="0" dirty="0">
                <a:solidFill>
                  <a:srgbClr val="374151"/>
                </a:solidFill>
                <a:effectLst/>
                <a:latin typeface="Söhne"/>
              </a:rPr>
              <a:t>: </a:t>
            </a:r>
            <a:r>
              <a:rPr lang="pt-BR" sz="1200" i="0" dirty="0">
                <a:solidFill>
                  <a:srgbClr val="374151"/>
                </a:solidFill>
                <a:effectLst/>
                <a:latin typeface="Söhne"/>
              </a:rPr>
              <a:t>Realizamos a seleção de </a:t>
            </a:r>
            <a:r>
              <a:rPr lang="pt-BR" sz="1200" i="0" dirty="0" err="1">
                <a:solidFill>
                  <a:srgbClr val="374151"/>
                </a:solidFill>
                <a:effectLst/>
                <a:latin typeface="Söhne"/>
              </a:rPr>
              <a:t>features</a:t>
            </a:r>
            <a:r>
              <a:rPr lang="pt-BR" sz="1200" i="0" dirty="0">
                <a:solidFill>
                  <a:srgbClr val="374151"/>
                </a:solidFill>
                <a:effectLst/>
                <a:latin typeface="Söhne"/>
              </a:rPr>
              <a:t>, para ver se havia alguma melhora no desempenho, entretanto, c</a:t>
            </a:r>
            <a:r>
              <a:rPr lang="pt-BR" sz="1200" dirty="0">
                <a:solidFill>
                  <a:srgbClr val="374151"/>
                </a:solidFill>
                <a:latin typeface="Söhne"/>
              </a:rPr>
              <a:t>om menos variáveis não conseguimos melhorar o R2 e o RMSE, enquanto o MAE ficou na mesma faixa.</a:t>
            </a:r>
          </a:p>
        </p:txBody>
      </p:sp>
      <p:pic>
        <p:nvPicPr>
          <p:cNvPr id="583" name="Google Shape;583;p26"/>
          <p:cNvPicPr preferRelativeResize="0"/>
          <p:nvPr/>
        </p:nvPicPr>
        <p:blipFill rotWithShape="1">
          <a:blip r:embed="rId5">
            <a:alphaModFix/>
          </a:blip>
          <a:srcRect/>
          <a:stretch/>
        </p:blipFill>
        <p:spPr>
          <a:xfrm>
            <a:off x="-70168" y="4403345"/>
            <a:ext cx="3816925" cy="2474845"/>
          </a:xfrm>
          <a:prstGeom prst="rect">
            <a:avLst/>
          </a:prstGeom>
          <a:noFill/>
          <a:ln>
            <a:noFill/>
          </a:ln>
        </p:spPr>
      </p:pic>
      <p:pic>
        <p:nvPicPr>
          <p:cNvPr id="7170" name="Picture 2">
            <a:extLst>
              <a:ext uri="{FF2B5EF4-FFF2-40B4-BE49-F238E27FC236}">
                <a16:creationId xmlns:a16="http://schemas.microsoft.com/office/drawing/2014/main" id="{2D01EB06-60E7-21FB-80AB-F1DAD86DA6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0826" y="1447666"/>
            <a:ext cx="8077825" cy="2562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0565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grpSp>
        <p:nvGrpSpPr>
          <p:cNvPr id="548" name="Google Shape;548;p25"/>
          <p:cNvGrpSpPr/>
          <p:nvPr/>
        </p:nvGrpSpPr>
        <p:grpSpPr>
          <a:xfrm>
            <a:off x="-3251199" y="-304800"/>
            <a:ext cx="10893700" cy="7467600"/>
            <a:chOff x="-2438400" y="-228600"/>
            <a:chExt cx="8170275" cy="5600700"/>
          </a:xfrm>
        </p:grpSpPr>
        <p:grpSp>
          <p:nvGrpSpPr>
            <p:cNvPr id="549" name="Google Shape;549;p25"/>
            <p:cNvGrpSpPr/>
            <p:nvPr/>
          </p:nvGrpSpPr>
          <p:grpSpPr>
            <a:xfrm>
              <a:off x="-2438400" y="0"/>
              <a:ext cx="8017875" cy="5372100"/>
              <a:chOff x="-2438400" y="0"/>
              <a:chExt cx="8017875" cy="5372100"/>
            </a:xfrm>
          </p:grpSpPr>
          <p:pic>
            <p:nvPicPr>
              <p:cNvPr id="550" name="Google Shape;550;p25"/>
              <p:cNvPicPr preferRelativeResize="0"/>
              <p:nvPr/>
            </p:nvPicPr>
            <p:blipFill rotWithShape="1">
              <a:blip r:embed="rId3">
                <a:alphaModFix/>
              </a:blip>
              <a:srcRect l="-43947"/>
              <a:stretch/>
            </p:blipFill>
            <p:spPr>
              <a:xfrm rot="10800000" flipH="1">
                <a:off x="-2438400" y="0"/>
                <a:ext cx="7987800" cy="5143500"/>
              </a:xfrm>
              <a:prstGeom prst="trapezoid">
                <a:avLst>
                  <a:gd name="adj" fmla="val 41313"/>
                </a:avLst>
              </a:prstGeom>
              <a:noFill/>
              <a:ln>
                <a:noFill/>
              </a:ln>
            </p:spPr>
          </p:pic>
          <p:cxnSp>
            <p:nvCxnSpPr>
              <p:cNvPr id="551" name="Google Shape;551;p25"/>
              <p:cNvCxnSpPr/>
              <p:nvPr/>
            </p:nvCxnSpPr>
            <p:spPr>
              <a:xfrm flipH="1">
                <a:off x="3371775" y="0"/>
                <a:ext cx="2207700" cy="5372100"/>
              </a:xfrm>
              <a:prstGeom prst="straightConnector1">
                <a:avLst/>
              </a:prstGeom>
              <a:noFill/>
              <a:ln w="28575" cap="flat" cmpd="sng">
                <a:solidFill>
                  <a:srgbClr val="6ADBD9"/>
                </a:solidFill>
                <a:prstDash val="solid"/>
                <a:round/>
                <a:headEnd type="none" w="sm" len="sm"/>
                <a:tailEnd type="none" w="sm" len="sm"/>
              </a:ln>
            </p:spPr>
          </p:cxnSp>
        </p:grpSp>
        <p:cxnSp>
          <p:nvCxnSpPr>
            <p:cNvPr id="552" name="Google Shape;552;p25"/>
            <p:cNvCxnSpPr/>
            <p:nvPr/>
          </p:nvCxnSpPr>
          <p:spPr>
            <a:xfrm flipH="1">
              <a:off x="3524175" y="-228600"/>
              <a:ext cx="2207700" cy="5372100"/>
            </a:xfrm>
            <a:prstGeom prst="straightConnector1">
              <a:avLst/>
            </a:prstGeom>
            <a:noFill/>
            <a:ln w="19050" cap="flat" cmpd="sng">
              <a:solidFill>
                <a:srgbClr val="6ADBD9"/>
              </a:solidFill>
              <a:prstDash val="solid"/>
              <a:round/>
              <a:headEnd type="none" w="sm" len="sm"/>
              <a:tailEnd type="none" w="sm" len="sm"/>
            </a:ln>
          </p:spPr>
        </p:cxnSp>
      </p:grpSp>
      <p:grpSp>
        <p:nvGrpSpPr>
          <p:cNvPr id="553" name="Google Shape;553;p25"/>
          <p:cNvGrpSpPr/>
          <p:nvPr/>
        </p:nvGrpSpPr>
        <p:grpSpPr>
          <a:xfrm>
            <a:off x="16118" y="27970"/>
            <a:ext cx="5266000" cy="5143500"/>
            <a:chOff x="4063978" y="94597"/>
            <a:chExt cx="2977228" cy="2308431"/>
          </a:xfrm>
        </p:grpSpPr>
        <p:sp>
          <p:nvSpPr>
            <p:cNvPr id="554" name="Google Shape;554;p25"/>
            <p:cNvSpPr/>
            <p:nvPr/>
          </p:nvSpPr>
          <p:spPr>
            <a:xfrm rot="10800000">
              <a:off x="4063978" y="94597"/>
              <a:ext cx="2977228" cy="2308431"/>
            </a:xfrm>
            <a:prstGeom prst="rect">
              <a:avLst/>
            </a:prstGeom>
            <a:solidFill>
              <a:srgbClr val="6AD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555" name="Google Shape;555;p25"/>
            <p:cNvPicPr preferRelativeResize="0"/>
            <p:nvPr/>
          </p:nvPicPr>
          <p:blipFill rotWithShape="1">
            <a:blip r:embed="rId4">
              <a:alphaModFix/>
            </a:blip>
            <a:srcRect/>
            <a:stretch/>
          </p:blipFill>
          <p:spPr>
            <a:xfrm rot="10800000" flipH="1">
              <a:off x="4126949" y="96004"/>
              <a:ext cx="2027620" cy="1407280"/>
            </a:xfrm>
            <a:prstGeom prst="rect">
              <a:avLst/>
            </a:prstGeom>
            <a:noFill/>
            <a:ln>
              <a:noFill/>
            </a:ln>
          </p:spPr>
        </p:pic>
      </p:grpSp>
      <p:sp>
        <p:nvSpPr>
          <p:cNvPr id="556" name="Google Shape;556;p25"/>
          <p:cNvSpPr txBox="1"/>
          <p:nvPr/>
        </p:nvSpPr>
        <p:spPr>
          <a:xfrm>
            <a:off x="960560" y="3052219"/>
            <a:ext cx="4305794"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lt1"/>
                </a:solidFill>
                <a:latin typeface="Open Sans"/>
                <a:ea typeface="Open Sans"/>
                <a:cs typeface="Open Sans"/>
                <a:sym typeface="Open Sans"/>
              </a:rPr>
              <a:t>A</a:t>
            </a:r>
            <a:r>
              <a:rPr lang="pt-BR" sz="4000" b="1" dirty="0">
                <a:solidFill>
                  <a:schemeClr val="lt1"/>
                </a:solidFill>
                <a:latin typeface="Open Sans"/>
                <a:ea typeface="Open Sans"/>
                <a:cs typeface="Open Sans"/>
                <a:sym typeface="Open Sans"/>
              </a:rPr>
              <a:t>UTO ML</a:t>
            </a:r>
            <a:endParaRPr dirty="0"/>
          </a:p>
        </p:txBody>
      </p:sp>
      <p:sp>
        <p:nvSpPr>
          <p:cNvPr id="557" name="Google Shape;557;p25"/>
          <p:cNvSpPr txBox="1"/>
          <p:nvPr/>
        </p:nvSpPr>
        <p:spPr>
          <a:xfrm>
            <a:off x="7937631" y="1928873"/>
            <a:ext cx="2661799" cy="98484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dirty="0" err="1">
                <a:solidFill>
                  <a:srgbClr val="434343"/>
                </a:solidFill>
                <a:latin typeface="Open Sans"/>
                <a:ea typeface="Open Sans"/>
                <a:cs typeface="Open Sans"/>
                <a:sym typeface="Open Sans"/>
              </a:rPr>
              <a:t>Pycaret</a:t>
            </a:r>
            <a:endParaRPr lang="en-US" sz="2000" dirty="0">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None/>
            </a:pPr>
            <a:endParaRPr dirty="0"/>
          </a:p>
          <a:p>
            <a:pPr marL="0" marR="0" lvl="0" indent="0" algn="l" rtl="0">
              <a:lnSpc>
                <a:spcPct val="100000"/>
              </a:lnSpc>
              <a:spcBef>
                <a:spcPts val="0"/>
              </a:spcBef>
              <a:spcAft>
                <a:spcPts val="0"/>
              </a:spcAft>
              <a:buNone/>
            </a:pPr>
            <a:endParaRPr sz="2000" b="0" i="0" u="none" strike="noStrike" cap="none" dirty="0">
              <a:solidFill>
                <a:srgbClr val="434343"/>
              </a:solidFill>
              <a:latin typeface="Open Sans"/>
              <a:ea typeface="Open Sans"/>
              <a:cs typeface="Open Sans"/>
              <a:sym typeface="Open Sans"/>
            </a:endParaRPr>
          </a:p>
        </p:txBody>
      </p:sp>
      <p:pic>
        <p:nvPicPr>
          <p:cNvPr id="558" name="Google Shape;558;p25"/>
          <p:cNvPicPr preferRelativeResize="0"/>
          <p:nvPr/>
        </p:nvPicPr>
        <p:blipFill rotWithShape="1">
          <a:blip r:embed="rId5">
            <a:alphaModFix/>
          </a:blip>
          <a:srcRect/>
          <a:stretch/>
        </p:blipFill>
        <p:spPr>
          <a:xfrm>
            <a:off x="7334250" y="5305425"/>
            <a:ext cx="4857750" cy="1552575"/>
          </a:xfrm>
          <a:prstGeom prst="rect">
            <a:avLst/>
          </a:prstGeom>
          <a:noFill/>
          <a:ln>
            <a:noFill/>
          </a:ln>
        </p:spPr>
      </p:pic>
      <p:pic>
        <p:nvPicPr>
          <p:cNvPr id="559" name="Google Shape;559;p25"/>
          <p:cNvPicPr preferRelativeResize="0"/>
          <p:nvPr/>
        </p:nvPicPr>
        <p:blipFill rotWithShape="1">
          <a:blip r:embed="rId5">
            <a:alphaModFix/>
          </a:blip>
          <a:srcRect/>
          <a:stretch/>
        </p:blipFill>
        <p:spPr>
          <a:xfrm>
            <a:off x="5649749" y="5205154"/>
            <a:ext cx="4857750" cy="1552575"/>
          </a:xfrm>
          <a:prstGeom prst="rect">
            <a:avLst/>
          </a:prstGeom>
          <a:noFill/>
          <a:ln>
            <a:noFill/>
          </a:ln>
        </p:spPr>
      </p:pic>
      <p:pic>
        <p:nvPicPr>
          <p:cNvPr id="560" name="Google Shape;560;p25"/>
          <p:cNvPicPr preferRelativeResize="0"/>
          <p:nvPr/>
        </p:nvPicPr>
        <p:blipFill rotWithShape="1">
          <a:blip r:embed="rId5">
            <a:alphaModFix/>
          </a:blip>
          <a:srcRect/>
          <a:stretch/>
        </p:blipFill>
        <p:spPr>
          <a:xfrm rot="5400000">
            <a:off x="8946843" y="3088547"/>
            <a:ext cx="4857750" cy="1552575"/>
          </a:xfrm>
          <a:prstGeom prst="rect">
            <a:avLst/>
          </a:prstGeom>
          <a:noFill/>
          <a:ln>
            <a:noFill/>
          </a:ln>
        </p:spPr>
      </p:pic>
      <p:sp>
        <p:nvSpPr>
          <p:cNvPr id="561" name="Google Shape;561;p25"/>
          <p:cNvSpPr/>
          <p:nvPr/>
        </p:nvSpPr>
        <p:spPr>
          <a:xfrm>
            <a:off x="7796730" y="1789225"/>
            <a:ext cx="2943600" cy="851262"/>
          </a:xfrm>
          <a:prstGeom prst="rect">
            <a:avLst/>
          </a:prstGeom>
          <a:noFill/>
          <a:ln w="60325" cap="flat" cmpd="dbl">
            <a:solidFill>
              <a:srgbClr val="6ADBD9"/>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pt-BR" sz="1800">
              <a:solidFill>
                <a:schemeClr val="dk1"/>
              </a:solidFill>
              <a:latin typeface="Calibri"/>
              <a:ea typeface="Calibri"/>
              <a:cs typeface="Calibri"/>
              <a:sym typeface="Calibri"/>
            </a:endParaRPr>
          </a:p>
        </p:txBody>
      </p:sp>
      <p:pic>
        <p:nvPicPr>
          <p:cNvPr id="8194" name="Picture 2" descr="PyCaret">
            <a:extLst>
              <a:ext uri="{FF2B5EF4-FFF2-40B4-BE49-F238E27FC236}">
                <a16:creationId xmlns:a16="http://schemas.microsoft.com/office/drawing/2014/main" id="{B098FD04-9DD4-2C24-38C6-D6022132B0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56" y="2120959"/>
            <a:ext cx="5505361" cy="367024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C00BF0DF-F056-360A-63E3-9602CCE6C9A3}"/>
              </a:ext>
            </a:extLst>
          </p:cNvPr>
          <p:cNvSpPr txBox="1"/>
          <p:nvPr/>
        </p:nvSpPr>
        <p:spPr>
          <a:xfrm>
            <a:off x="6610917" y="3345379"/>
            <a:ext cx="5155469" cy="2308324"/>
          </a:xfrm>
          <a:prstGeom prst="rect">
            <a:avLst/>
          </a:prstGeom>
          <a:noFill/>
        </p:spPr>
        <p:txBody>
          <a:bodyPr wrap="square">
            <a:spAutoFit/>
          </a:bodyPr>
          <a:lstStyle/>
          <a:p>
            <a:pPr algn="ctr"/>
            <a:r>
              <a:rPr lang="pt-BR" sz="1800" b="1" i="0" dirty="0" err="1">
                <a:effectLst/>
                <a:latin typeface="Söhne"/>
              </a:rPr>
              <a:t>PyCaret</a:t>
            </a:r>
            <a:r>
              <a:rPr lang="pt-BR" sz="1800" b="0" i="0" dirty="0">
                <a:solidFill>
                  <a:srgbClr val="374151"/>
                </a:solidFill>
                <a:effectLst/>
                <a:latin typeface="Söhne"/>
              </a:rPr>
              <a:t> é uma biblioteca de automação de aprendizado de máquina (</a:t>
            </a:r>
            <a:r>
              <a:rPr lang="pt-BR" sz="1800" b="0" i="0" dirty="0" err="1">
                <a:solidFill>
                  <a:srgbClr val="374151"/>
                </a:solidFill>
                <a:effectLst/>
                <a:latin typeface="Söhne"/>
              </a:rPr>
              <a:t>AutoML</a:t>
            </a:r>
            <a:r>
              <a:rPr lang="pt-BR" sz="1800" b="0" i="0" dirty="0">
                <a:solidFill>
                  <a:srgbClr val="374151"/>
                </a:solidFill>
                <a:effectLst/>
                <a:latin typeface="Söhne"/>
              </a:rPr>
              <a:t>) em Python que ajuda a simplificar e agilizar o fluxo de trabalho típico de um projeto de ciência de dados. Ele é projetado para fornecer um conjunto abrangente de funcionalidades com uma API de alto nível, tornando mais fácil e rápido ir da preparação de dados à inferência.</a:t>
            </a:r>
            <a:endParaRPr lang="pt-BR" sz="1800" dirty="0"/>
          </a:p>
        </p:txBody>
      </p:sp>
    </p:spTree>
    <p:extLst>
      <p:ext uri="{BB962C8B-B14F-4D97-AF65-F5344CB8AC3E}">
        <p14:creationId xmlns:p14="http://schemas.microsoft.com/office/powerpoint/2010/main" val="22816794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410725" y="379620"/>
            <a:ext cx="43400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Imagem 19">
            <a:extLst>
              <a:ext uri="{FF2B5EF4-FFF2-40B4-BE49-F238E27FC236}">
                <a16:creationId xmlns:a16="http://schemas.microsoft.com/office/drawing/2014/main" id="{A0048961-CD76-49B1-8FA0-47C86D7D8242}"/>
              </a:ext>
            </a:extLst>
          </p:cNvPr>
          <p:cNvPicPr>
            <a:picLocks noChangeAspect="1"/>
          </p:cNvPicPr>
          <p:nvPr/>
        </p:nvPicPr>
        <p:blipFill rotWithShape="1">
          <a:blip r:embed="rId2"/>
          <a:srcRect l="7457" t="20485" r="70666" b="70204"/>
          <a:stretch/>
        </p:blipFill>
        <p:spPr>
          <a:xfrm>
            <a:off x="10606907" y="6397119"/>
            <a:ext cx="1197466" cy="283584"/>
          </a:xfrm>
          <a:prstGeom prst="rect">
            <a:avLst/>
          </a:prstGeom>
        </p:spPr>
      </p:pic>
      <p:sp>
        <p:nvSpPr>
          <p:cNvPr id="15" name="Title Placeholder 1">
            <a:extLst>
              <a:ext uri="{FF2B5EF4-FFF2-40B4-BE49-F238E27FC236}">
                <a16:creationId xmlns:a16="http://schemas.microsoft.com/office/drawing/2014/main" id="{959083A9-F22A-4E5C-A958-DFA82D6457E4}"/>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5.i. Auto Machine Learn com </a:t>
            </a:r>
            <a:r>
              <a:rPr lang="en-US" dirty="0" err="1">
                <a:solidFill>
                  <a:srgbClr val="434343"/>
                </a:solidFill>
                <a:latin typeface="Open Sans" panose="020B0604020202020204" charset="0"/>
                <a:ea typeface="Open Sans" panose="020B0604020202020204" charset="0"/>
                <a:cs typeface="Open Sans" panose="020B0604020202020204" charset="0"/>
              </a:rPr>
              <a:t>Pycaret</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pic>
        <p:nvPicPr>
          <p:cNvPr id="7" name="Imagem 6">
            <a:extLst>
              <a:ext uri="{FF2B5EF4-FFF2-40B4-BE49-F238E27FC236}">
                <a16:creationId xmlns:a16="http://schemas.microsoft.com/office/drawing/2014/main" id="{CD7EB398-75D7-3BA2-CE8F-A621BDDC5B0A}"/>
              </a:ext>
            </a:extLst>
          </p:cNvPr>
          <p:cNvPicPr>
            <a:picLocks noChangeAspect="1"/>
          </p:cNvPicPr>
          <p:nvPr/>
        </p:nvPicPr>
        <p:blipFill>
          <a:blip r:embed="rId3"/>
          <a:stretch>
            <a:fillRect/>
          </a:stretch>
        </p:blipFill>
        <p:spPr>
          <a:xfrm>
            <a:off x="1843908" y="1989591"/>
            <a:ext cx="8155225" cy="4177764"/>
          </a:xfrm>
          <a:prstGeom prst="rect">
            <a:avLst/>
          </a:prstGeom>
        </p:spPr>
      </p:pic>
      <p:sp>
        <p:nvSpPr>
          <p:cNvPr id="9" name="CaixaDeTexto 8">
            <a:extLst>
              <a:ext uri="{FF2B5EF4-FFF2-40B4-BE49-F238E27FC236}">
                <a16:creationId xmlns:a16="http://schemas.microsoft.com/office/drawing/2014/main" id="{A593965A-1864-F3CF-4CA1-AA22ECEE0E31}"/>
              </a:ext>
            </a:extLst>
          </p:cNvPr>
          <p:cNvSpPr txBox="1"/>
          <p:nvPr/>
        </p:nvSpPr>
        <p:spPr>
          <a:xfrm>
            <a:off x="507999" y="878834"/>
            <a:ext cx="11021391" cy="523220"/>
          </a:xfrm>
          <a:prstGeom prst="rect">
            <a:avLst/>
          </a:prstGeom>
          <a:noFill/>
        </p:spPr>
        <p:txBody>
          <a:bodyPr wrap="square">
            <a:spAutoFit/>
          </a:bodyPr>
          <a:lstStyle/>
          <a:p>
            <a:r>
              <a:rPr lang="pt-BR" sz="1400" i="0" dirty="0">
                <a:effectLst/>
                <a:latin typeface="Söhne"/>
              </a:rPr>
              <a:t>Para o modelo de predição do valor do arrendamento, identificamos que melhor </a:t>
            </a:r>
            <a:r>
              <a:rPr lang="pt-BR" sz="1400" i="0" dirty="0" err="1">
                <a:effectLst/>
                <a:latin typeface="Söhne"/>
              </a:rPr>
              <a:t>metria</a:t>
            </a:r>
            <a:r>
              <a:rPr lang="pt-BR" sz="1400" i="0" dirty="0">
                <a:effectLst/>
                <a:latin typeface="Söhne"/>
              </a:rPr>
              <a:t> é o R2. Na tabela abaixo podemos ver os modelos testados com destaque para o </a:t>
            </a:r>
            <a:r>
              <a:rPr lang="pt-BR" sz="1400" i="0" dirty="0" err="1">
                <a:effectLst/>
                <a:latin typeface="Söhne"/>
              </a:rPr>
              <a:t>Catboost</a:t>
            </a:r>
            <a:r>
              <a:rPr lang="pt-BR" sz="1400" i="0" dirty="0">
                <a:effectLst/>
                <a:latin typeface="Söhne"/>
              </a:rPr>
              <a:t> e </a:t>
            </a:r>
            <a:r>
              <a:rPr lang="pt-BR" sz="1400" i="0" dirty="0" err="1">
                <a:effectLst/>
                <a:latin typeface="Söhne"/>
              </a:rPr>
              <a:t>Lightgbm</a:t>
            </a:r>
            <a:r>
              <a:rPr lang="pt-BR" sz="1400" dirty="0">
                <a:latin typeface="Söhne"/>
              </a:rPr>
              <a:t>.</a:t>
            </a:r>
            <a:endParaRPr lang="pt-BR" sz="1400" dirty="0"/>
          </a:p>
        </p:txBody>
      </p:sp>
    </p:spTree>
    <p:extLst>
      <p:ext uri="{BB962C8B-B14F-4D97-AF65-F5344CB8AC3E}">
        <p14:creationId xmlns:p14="http://schemas.microsoft.com/office/powerpoint/2010/main" val="34330970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566" name="Google Shape;566;p26"/>
          <p:cNvPicPr preferRelativeResize="0"/>
          <p:nvPr/>
        </p:nvPicPr>
        <p:blipFill rotWithShape="1">
          <a:blip r:embed="rId3">
            <a:alphaModFix/>
          </a:blip>
          <a:srcRect/>
          <a:stretch/>
        </p:blipFill>
        <p:spPr>
          <a:xfrm flipH="1">
            <a:off x="9259381" y="4383155"/>
            <a:ext cx="2932619" cy="2474845"/>
          </a:xfrm>
          <a:prstGeom prst="rect">
            <a:avLst/>
          </a:prstGeom>
          <a:noFill/>
          <a:ln>
            <a:noFill/>
          </a:ln>
        </p:spPr>
      </p:pic>
      <p:sp>
        <p:nvSpPr>
          <p:cNvPr id="567" name="Google Shape;567;p26"/>
          <p:cNvSpPr txBox="1"/>
          <p:nvPr/>
        </p:nvSpPr>
        <p:spPr>
          <a:xfrm>
            <a:off x="11475031" y="419378"/>
            <a:ext cx="383704"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6ADBD9"/>
              </a:buClr>
              <a:buSzPts val="1200"/>
              <a:buFont typeface="Open Sans"/>
              <a:buNone/>
            </a:pPr>
            <a:fld id="{00000000-1234-1234-1234-123412341234}" type="slidenum">
              <a:rPr lang="pt-BR" sz="1200" b="0" i="0" u="none" strike="noStrike" cap="none">
                <a:solidFill>
                  <a:srgbClr val="6ADBD9"/>
                </a:solidFill>
                <a:latin typeface="Open Sans"/>
                <a:ea typeface="Open Sans"/>
                <a:cs typeface="Open Sans"/>
                <a:sym typeface="Open Sans"/>
              </a:rPr>
              <a:t>55</a:t>
            </a:fld>
            <a:endParaRPr sz="1200" b="0" i="0" u="none" strike="noStrike" cap="none">
              <a:solidFill>
                <a:srgbClr val="6ADBD9"/>
              </a:solidFill>
              <a:latin typeface="Open Sans"/>
              <a:ea typeface="Open Sans"/>
              <a:cs typeface="Open Sans"/>
              <a:sym typeface="Open Sans"/>
            </a:endParaRPr>
          </a:p>
        </p:txBody>
      </p:sp>
      <p:sp>
        <p:nvSpPr>
          <p:cNvPr id="568" name="Google Shape;568;p26"/>
          <p:cNvSpPr/>
          <p:nvPr/>
        </p:nvSpPr>
        <p:spPr>
          <a:xfrm>
            <a:off x="11529391" y="419378"/>
            <a:ext cx="274984" cy="251624"/>
          </a:xfrm>
          <a:prstGeom prst="pentagon">
            <a:avLst>
              <a:gd name="hf" fmla="val 105146"/>
              <a:gd name="vf" fmla="val 110557"/>
            </a:avLst>
          </a:prstGeom>
          <a:noFill/>
          <a:ln w="12700" cap="flat" cmpd="sng">
            <a:solidFill>
              <a:srgbClr val="6ADB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6ADBD9"/>
              </a:solidFill>
              <a:latin typeface="Open Sans"/>
              <a:ea typeface="Open Sans"/>
              <a:cs typeface="Open Sans"/>
              <a:sym typeface="Open Sans"/>
            </a:endParaRPr>
          </a:p>
        </p:txBody>
      </p:sp>
      <p:pic>
        <p:nvPicPr>
          <p:cNvPr id="569" name="Google Shape;569;p26"/>
          <p:cNvPicPr preferRelativeResize="0"/>
          <p:nvPr/>
        </p:nvPicPr>
        <p:blipFill rotWithShape="1">
          <a:blip r:embed="rId4">
            <a:alphaModFix/>
          </a:blip>
          <a:srcRect l="7580" t="41980" r="8724" b="41925"/>
          <a:stretch/>
        </p:blipFill>
        <p:spPr>
          <a:xfrm>
            <a:off x="6544277" y="6347292"/>
            <a:ext cx="1705361" cy="327947"/>
          </a:xfrm>
          <a:prstGeom prst="rect">
            <a:avLst/>
          </a:prstGeom>
          <a:noFill/>
          <a:ln>
            <a:noFill/>
          </a:ln>
        </p:spPr>
      </p:pic>
      <p:grpSp>
        <p:nvGrpSpPr>
          <p:cNvPr id="571" name="Google Shape;571;p26"/>
          <p:cNvGrpSpPr/>
          <p:nvPr/>
        </p:nvGrpSpPr>
        <p:grpSpPr>
          <a:xfrm>
            <a:off x="-12519" y="0"/>
            <a:ext cx="3445568" cy="6858002"/>
            <a:chOff x="0" y="0"/>
            <a:chExt cx="3445566" cy="6858001"/>
          </a:xfrm>
        </p:grpSpPr>
        <p:sp>
          <p:nvSpPr>
            <p:cNvPr id="572" name="Google Shape;572;p26"/>
            <p:cNvSpPr/>
            <p:nvPr/>
          </p:nvSpPr>
          <p:spPr>
            <a:xfrm>
              <a:off x="0" y="0"/>
              <a:ext cx="3445566" cy="68580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573" name="Google Shape;573;p26" descr="Google Shape;198;p28"/>
            <p:cNvPicPr preferRelativeResize="0"/>
            <p:nvPr/>
          </p:nvPicPr>
          <p:blipFill rotWithShape="1">
            <a:blip r:embed="rId3">
              <a:alphaModFix/>
            </a:blip>
            <a:srcRect/>
            <a:stretch/>
          </p:blipFill>
          <p:spPr>
            <a:xfrm flipH="1">
              <a:off x="1085430" y="5043720"/>
              <a:ext cx="2360136" cy="1814281"/>
            </a:xfrm>
            <a:prstGeom prst="rect">
              <a:avLst/>
            </a:prstGeom>
            <a:noFill/>
            <a:ln>
              <a:noFill/>
            </a:ln>
          </p:spPr>
        </p:pic>
      </p:grpSp>
      <p:sp>
        <p:nvSpPr>
          <p:cNvPr id="574" name="Google Shape;574;p26"/>
          <p:cNvSpPr txBox="1"/>
          <p:nvPr/>
        </p:nvSpPr>
        <p:spPr>
          <a:xfrm>
            <a:off x="45726" y="4471659"/>
            <a:ext cx="3354116" cy="713235"/>
          </a:xfrm>
          <a:prstGeom prst="rect">
            <a:avLst/>
          </a:prstGeom>
          <a:noFill/>
          <a:ln>
            <a:noFill/>
          </a:ln>
        </p:spPr>
        <p:txBody>
          <a:bodyPr spcFirstLastPara="1" wrap="square" lIns="45675" tIns="45675" rIns="45675" bIns="45675" anchor="ctr" anchorCtr="0">
            <a:normAutofit/>
          </a:bodyPr>
          <a:lstStyle/>
          <a:p>
            <a:pPr marL="0" marR="0" lvl="0" indent="0" algn="ctr" rtl="0">
              <a:spcBef>
                <a:spcPts val="0"/>
              </a:spcBef>
              <a:spcAft>
                <a:spcPts val="0"/>
              </a:spcAft>
              <a:buNone/>
            </a:pPr>
            <a:endParaRPr sz="2400" b="1">
              <a:solidFill>
                <a:srgbClr val="FFFFFF"/>
              </a:solidFill>
              <a:latin typeface="Open Sans"/>
              <a:ea typeface="Open Sans"/>
              <a:cs typeface="Open Sans"/>
              <a:sym typeface="Open Sans"/>
            </a:endParaRPr>
          </a:p>
        </p:txBody>
      </p:sp>
      <p:sp>
        <p:nvSpPr>
          <p:cNvPr id="577" name="Google Shape;577;p26"/>
          <p:cNvSpPr txBox="1"/>
          <p:nvPr/>
        </p:nvSpPr>
        <p:spPr>
          <a:xfrm>
            <a:off x="3588482" y="314551"/>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5.2. Auto Machine Learning</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John Costa | </a:t>
            </a:r>
            <a:r>
              <a:rPr lang="pt-BR" sz="1100" dirty="0">
                <a:solidFill>
                  <a:srgbClr val="434343"/>
                </a:solidFill>
                <a:latin typeface="Poppins"/>
                <a:ea typeface="Poppins"/>
                <a:cs typeface="Poppins"/>
                <a:sym typeface="Poppins"/>
              </a:rPr>
              <a:t>PIADMI17 </a:t>
            </a:r>
            <a:endParaRPr dirty="0"/>
          </a:p>
        </p:txBody>
      </p:sp>
      <p:sp>
        <p:nvSpPr>
          <p:cNvPr id="578" name="Google Shape;578;p26"/>
          <p:cNvSpPr/>
          <p:nvPr/>
        </p:nvSpPr>
        <p:spPr>
          <a:xfrm>
            <a:off x="388280" y="2082719"/>
            <a:ext cx="2669007" cy="11695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b="1" dirty="0">
              <a:solidFill>
                <a:srgbClr val="434343"/>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pt-BR" sz="2800" b="1" dirty="0">
                <a:solidFill>
                  <a:schemeClr val="lt1"/>
                </a:solidFill>
                <a:latin typeface="Open Sans"/>
                <a:ea typeface="Open Sans"/>
                <a:cs typeface="Open Sans"/>
                <a:sym typeface="Open Sans"/>
              </a:rPr>
              <a:t>Avaliando</a:t>
            </a:r>
          </a:p>
          <a:p>
            <a:pPr marL="0" marR="0" lvl="0" indent="0" algn="ctr" rtl="0">
              <a:lnSpc>
                <a:spcPct val="100000"/>
              </a:lnSpc>
              <a:spcBef>
                <a:spcPts val="0"/>
              </a:spcBef>
              <a:spcAft>
                <a:spcPts val="0"/>
              </a:spcAft>
              <a:buNone/>
            </a:pPr>
            <a:r>
              <a:rPr lang="pt-BR" sz="2800" b="1" dirty="0">
                <a:solidFill>
                  <a:schemeClr val="lt1"/>
                </a:solidFill>
                <a:latin typeface="Open Sans"/>
                <a:ea typeface="Open Sans"/>
                <a:cs typeface="Open Sans"/>
                <a:sym typeface="Open Sans"/>
              </a:rPr>
              <a:t>Modelos</a:t>
            </a:r>
            <a:endParaRPr sz="1400" b="1" dirty="0">
              <a:solidFill>
                <a:schemeClr val="lt1"/>
              </a:solidFill>
              <a:latin typeface="Open Sans"/>
              <a:ea typeface="Open Sans"/>
              <a:cs typeface="Open Sans"/>
              <a:sym typeface="Open Sans"/>
            </a:endParaRPr>
          </a:p>
        </p:txBody>
      </p:sp>
      <p:sp>
        <p:nvSpPr>
          <p:cNvPr id="579" name="Google Shape;579;p26"/>
          <p:cNvSpPr/>
          <p:nvPr/>
        </p:nvSpPr>
        <p:spPr>
          <a:xfrm>
            <a:off x="5295900" y="822070"/>
            <a:ext cx="6826630" cy="483349"/>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580" name="Google Shape;580;p26"/>
          <p:cNvSpPr/>
          <p:nvPr/>
        </p:nvSpPr>
        <p:spPr>
          <a:xfrm>
            <a:off x="5453215" y="903804"/>
            <a:ext cx="5024285"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00" b="1" dirty="0">
                <a:solidFill>
                  <a:srgbClr val="434343"/>
                </a:solidFill>
                <a:latin typeface="Open Sans"/>
                <a:ea typeface="Open Sans"/>
                <a:cs typeface="Open Sans"/>
                <a:sym typeface="Open Sans"/>
              </a:rPr>
              <a:t>Visualizando as Predições do </a:t>
            </a:r>
            <a:r>
              <a:rPr lang="pt-BR" sz="1400" b="1" dirty="0" err="1">
                <a:solidFill>
                  <a:srgbClr val="434343"/>
                </a:solidFill>
                <a:latin typeface="Open Sans"/>
                <a:ea typeface="Open Sans"/>
                <a:cs typeface="Open Sans"/>
                <a:sym typeface="Open Sans"/>
              </a:rPr>
              <a:t>Catboost</a:t>
            </a:r>
            <a:endParaRPr lang="pt-BR" sz="1400" b="1" dirty="0">
              <a:solidFill>
                <a:srgbClr val="434343"/>
              </a:solidFill>
              <a:latin typeface="Open Sans"/>
              <a:ea typeface="Open Sans"/>
              <a:cs typeface="Open Sans"/>
              <a:sym typeface="Open Sans"/>
            </a:endParaRPr>
          </a:p>
        </p:txBody>
      </p:sp>
      <p:sp>
        <p:nvSpPr>
          <p:cNvPr id="581" name="Google Shape;581;p26"/>
          <p:cNvSpPr/>
          <p:nvPr/>
        </p:nvSpPr>
        <p:spPr>
          <a:xfrm>
            <a:off x="3402947" y="4812213"/>
            <a:ext cx="7850302" cy="1557275"/>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82" name="Google Shape;582;p26"/>
          <p:cNvSpPr txBox="1"/>
          <p:nvPr/>
        </p:nvSpPr>
        <p:spPr>
          <a:xfrm>
            <a:off x="3525694" y="4822241"/>
            <a:ext cx="7742526" cy="646290"/>
          </a:xfrm>
          <a:prstGeom prst="rect">
            <a:avLst/>
          </a:prstGeom>
          <a:noFill/>
          <a:ln>
            <a:noFill/>
          </a:ln>
        </p:spPr>
        <p:txBody>
          <a:bodyPr spcFirstLastPara="1" wrap="square" lIns="91425" tIns="45700" rIns="91425" bIns="45700" anchor="t" anchorCtr="0">
            <a:spAutoFit/>
          </a:bodyPr>
          <a:lstStyle/>
          <a:p>
            <a:pPr algn="l"/>
            <a:r>
              <a:rPr lang="pt-BR" sz="1200" i="0" dirty="0">
                <a:solidFill>
                  <a:srgbClr val="374151"/>
                </a:solidFill>
                <a:effectLst/>
                <a:latin typeface="Söhne"/>
              </a:rPr>
              <a:t>O melhor modelo encontrado foi o </a:t>
            </a:r>
            <a:r>
              <a:rPr lang="pt-BR" sz="1200" b="1" i="0" dirty="0" err="1">
                <a:solidFill>
                  <a:srgbClr val="374151"/>
                </a:solidFill>
                <a:effectLst/>
                <a:latin typeface="Söhne"/>
              </a:rPr>
              <a:t>catboost</a:t>
            </a:r>
            <a:r>
              <a:rPr lang="pt-BR" sz="1200" i="0" dirty="0">
                <a:solidFill>
                  <a:srgbClr val="374151"/>
                </a:solidFill>
                <a:effectLst/>
                <a:latin typeface="Söhne"/>
              </a:rPr>
              <a:t> novamente.</a:t>
            </a:r>
          </a:p>
          <a:p>
            <a:pPr algn="l"/>
            <a:r>
              <a:rPr lang="pt-BR" sz="1200" dirty="0">
                <a:solidFill>
                  <a:srgbClr val="374151"/>
                </a:solidFill>
                <a:latin typeface="Söhne"/>
              </a:rPr>
              <a:t>Tentamos realizar a otimização de parâmetros, entretanto não conseguimos melhorar o modelo original, mesmo aumentando a quantidade de iterações para 30</a:t>
            </a:r>
          </a:p>
        </p:txBody>
      </p:sp>
      <p:pic>
        <p:nvPicPr>
          <p:cNvPr id="583" name="Google Shape;583;p26"/>
          <p:cNvPicPr preferRelativeResize="0"/>
          <p:nvPr/>
        </p:nvPicPr>
        <p:blipFill rotWithShape="1">
          <a:blip r:embed="rId5">
            <a:alphaModFix/>
          </a:blip>
          <a:srcRect/>
          <a:stretch/>
        </p:blipFill>
        <p:spPr>
          <a:xfrm>
            <a:off x="-70168" y="4403345"/>
            <a:ext cx="3816925" cy="2474845"/>
          </a:xfrm>
          <a:prstGeom prst="rect">
            <a:avLst/>
          </a:prstGeom>
          <a:noFill/>
          <a:ln>
            <a:noFill/>
          </a:ln>
        </p:spPr>
      </p:pic>
      <p:pic>
        <p:nvPicPr>
          <p:cNvPr id="2050" name="Picture 2">
            <a:extLst>
              <a:ext uri="{FF2B5EF4-FFF2-40B4-BE49-F238E27FC236}">
                <a16:creationId xmlns:a16="http://schemas.microsoft.com/office/drawing/2014/main" id="{7211AF1D-9453-11C4-D5D0-2CB9EE0828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6873" y="1456190"/>
            <a:ext cx="4758253" cy="3186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1835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4" name="Google Shape;581;p26">
            <a:extLst>
              <a:ext uri="{FF2B5EF4-FFF2-40B4-BE49-F238E27FC236}">
                <a16:creationId xmlns:a16="http://schemas.microsoft.com/office/drawing/2014/main" id="{921C55FD-883D-4A1F-8406-5B4396D02743}"/>
              </a:ext>
            </a:extLst>
          </p:cNvPr>
          <p:cNvSpPr/>
          <p:nvPr/>
        </p:nvSpPr>
        <p:spPr>
          <a:xfrm>
            <a:off x="3375124" y="4057610"/>
            <a:ext cx="5070121" cy="1557275"/>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566" name="Google Shape;566;p26"/>
          <p:cNvPicPr preferRelativeResize="0"/>
          <p:nvPr/>
        </p:nvPicPr>
        <p:blipFill rotWithShape="1">
          <a:blip r:embed="rId3">
            <a:alphaModFix/>
          </a:blip>
          <a:srcRect/>
          <a:stretch/>
        </p:blipFill>
        <p:spPr>
          <a:xfrm rot="5400000" flipH="1">
            <a:off x="3211873" y="4154268"/>
            <a:ext cx="2932619" cy="2474845"/>
          </a:xfrm>
          <a:prstGeom prst="rect">
            <a:avLst/>
          </a:prstGeom>
          <a:noFill/>
          <a:ln>
            <a:noFill/>
          </a:ln>
        </p:spPr>
      </p:pic>
      <p:sp>
        <p:nvSpPr>
          <p:cNvPr id="567" name="Google Shape;567;p26"/>
          <p:cNvSpPr txBox="1"/>
          <p:nvPr/>
        </p:nvSpPr>
        <p:spPr>
          <a:xfrm>
            <a:off x="11475031" y="419378"/>
            <a:ext cx="383704"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6ADBD9"/>
              </a:buClr>
              <a:buSzPts val="1200"/>
              <a:buFont typeface="Open Sans"/>
              <a:buNone/>
            </a:pPr>
            <a:fld id="{00000000-1234-1234-1234-123412341234}" type="slidenum">
              <a:rPr lang="pt-BR" sz="1200" b="0" i="0" u="none" strike="noStrike" cap="none">
                <a:solidFill>
                  <a:srgbClr val="6ADBD9"/>
                </a:solidFill>
                <a:latin typeface="Open Sans"/>
                <a:ea typeface="Open Sans"/>
                <a:cs typeface="Open Sans"/>
                <a:sym typeface="Open Sans"/>
              </a:rPr>
              <a:t>56</a:t>
            </a:fld>
            <a:endParaRPr sz="1200" b="0" i="0" u="none" strike="noStrike" cap="none">
              <a:solidFill>
                <a:srgbClr val="6ADBD9"/>
              </a:solidFill>
              <a:latin typeface="Open Sans"/>
              <a:ea typeface="Open Sans"/>
              <a:cs typeface="Open Sans"/>
              <a:sym typeface="Open Sans"/>
            </a:endParaRPr>
          </a:p>
        </p:txBody>
      </p:sp>
      <p:sp>
        <p:nvSpPr>
          <p:cNvPr id="568" name="Google Shape;568;p26"/>
          <p:cNvSpPr/>
          <p:nvPr/>
        </p:nvSpPr>
        <p:spPr>
          <a:xfrm>
            <a:off x="11529391" y="419378"/>
            <a:ext cx="274984" cy="251624"/>
          </a:xfrm>
          <a:prstGeom prst="pentagon">
            <a:avLst>
              <a:gd name="hf" fmla="val 105146"/>
              <a:gd name="vf" fmla="val 110557"/>
            </a:avLst>
          </a:prstGeom>
          <a:noFill/>
          <a:ln w="12700" cap="flat" cmpd="sng">
            <a:solidFill>
              <a:srgbClr val="6ADB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6ADBD9"/>
              </a:solidFill>
              <a:latin typeface="Open Sans"/>
              <a:ea typeface="Open Sans"/>
              <a:cs typeface="Open Sans"/>
              <a:sym typeface="Open Sans"/>
            </a:endParaRPr>
          </a:p>
        </p:txBody>
      </p:sp>
      <p:pic>
        <p:nvPicPr>
          <p:cNvPr id="569" name="Google Shape;569;p26"/>
          <p:cNvPicPr preferRelativeResize="0"/>
          <p:nvPr/>
        </p:nvPicPr>
        <p:blipFill rotWithShape="1">
          <a:blip r:embed="rId4">
            <a:alphaModFix/>
          </a:blip>
          <a:srcRect l="7580" t="41980" r="8724" b="41925"/>
          <a:stretch/>
        </p:blipFill>
        <p:spPr>
          <a:xfrm>
            <a:off x="6544277" y="6347292"/>
            <a:ext cx="1705361" cy="327947"/>
          </a:xfrm>
          <a:prstGeom prst="rect">
            <a:avLst/>
          </a:prstGeom>
          <a:noFill/>
          <a:ln>
            <a:noFill/>
          </a:ln>
        </p:spPr>
      </p:pic>
      <p:grpSp>
        <p:nvGrpSpPr>
          <p:cNvPr id="571" name="Google Shape;571;p26"/>
          <p:cNvGrpSpPr/>
          <p:nvPr/>
        </p:nvGrpSpPr>
        <p:grpSpPr>
          <a:xfrm>
            <a:off x="-12519" y="0"/>
            <a:ext cx="3445568" cy="6858002"/>
            <a:chOff x="0" y="0"/>
            <a:chExt cx="3445566" cy="6858001"/>
          </a:xfrm>
        </p:grpSpPr>
        <p:sp>
          <p:nvSpPr>
            <p:cNvPr id="572" name="Google Shape;572;p26"/>
            <p:cNvSpPr/>
            <p:nvPr/>
          </p:nvSpPr>
          <p:spPr>
            <a:xfrm>
              <a:off x="0" y="0"/>
              <a:ext cx="3445566" cy="68580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573" name="Google Shape;573;p26" descr="Google Shape;198;p28"/>
            <p:cNvPicPr preferRelativeResize="0"/>
            <p:nvPr/>
          </p:nvPicPr>
          <p:blipFill rotWithShape="1">
            <a:blip r:embed="rId3">
              <a:alphaModFix/>
            </a:blip>
            <a:srcRect/>
            <a:stretch/>
          </p:blipFill>
          <p:spPr>
            <a:xfrm flipH="1">
              <a:off x="1085430" y="5043720"/>
              <a:ext cx="2360136" cy="1814281"/>
            </a:xfrm>
            <a:prstGeom prst="rect">
              <a:avLst/>
            </a:prstGeom>
            <a:noFill/>
            <a:ln>
              <a:noFill/>
            </a:ln>
          </p:spPr>
        </p:pic>
      </p:grpSp>
      <p:sp>
        <p:nvSpPr>
          <p:cNvPr id="574" name="Google Shape;574;p26"/>
          <p:cNvSpPr txBox="1"/>
          <p:nvPr/>
        </p:nvSpPr>
        <p:spPr>
          <a:xfrm>
            <a:off x="45726" y="4471659"/>
            <a:ext cx="3354116" cy="713235"/>
          </a:xfrm>
          <a:prstGeom prst="rect">
            <a:avLst/>
          </a:prstGeom>
          <a:noFill/>
          <a:ln>
            <a:noFill/>
          </a:ln>
        </p:spPr>
        <p:txBody>
          <a:bodyPr spcFirstLastPara="1" wrap="square" lIns="45675" tIns="45675" rIns="45675" bIns="45675" anchor="ctr" anchorCtr="0">
            <a:normAutofit/>
          </a:bodyPr>
          <a:lstStyle/>
          <a:p>
            <a:pPr marL="0" marR="0" lvl="0" indent="0" algn="ctr" rtl="0">
              <a:spcBef>
                <a:spcPts val="0"/>
              </a:spcBef>
              <a:spcAft>
                <a:spcPts val="0"/>
              </a:spcAft>
              <a:buNone/>
            </a:pPr>
            <a:endParaRPr sz="2400" b="1">
              <a:solidFill>
                <a:srgbClr val="FFFFFF"/>
              </a:solidFill>
              <a:latin typeface="Open Sans"/>
              <a:ea typeface="Open Sans"/>
              <a:cs typeface="Open Sans"/>
              <a:sym typeface="Open Sans"/>
            </a:endParaRPr>
          </a:p>
        </p:txBody>
      </p:sp>
      <p:sp>
        <p:nvSpPr>
          <p:cNvPr id="577" name="Google Shape;577;p26"/>
          <p:cNvSpPr txBox="1"/>
          <p:nvPr/>
        </p:nvSpPr>
        <p:spPr>
          <a:xfrm>
            <a:off x="3588482" y="314551"/>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5.2. Auto Machine Learning</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John Costa | </a:t>
            </a:r>
            <a:r>
              <a:rPr lang="pt-BR" sz="1100" dirty="0">
                <a:solidFill>
                  <a:srgbClr val="434343"/>
                </a:solidFill>
                <a:latin typeface="Poppins"/>
                <a:ea typeface="Poppins"/>
                <a:cs typeface="Poppins"/>
                <a:sym typeface="Poppins"/>
              </a:rPr>
              <a:t>PIADMI17 </a:t>
            </a:r>
            <a:endParaRPr dirty="0"/>
          </a:p>
        </p:txBody>
      </p:sp>
      <p:sp>
        <p:nvSpPr>
          <p:cNvPr id="578" name="Google Shape;578;p26"/>
          <p:cNvSpPr/>
          <p:nvPr/>
        </p:nvSpPr>
        <p:spPr>
          <a:xfrm>
            <a:off x="388280" y="2082719"/>
            <a:ext cx="2669007" cy="11695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b="1" dirty="0">
              <a:solidFill>
                <a:srgbClr val="434343"/>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pt-BR" sz="2800" b="1" dirty="0">
                <a:solidFill>
                  <a:schemeClr val="lt1"/>
                </a:solidFill>
                <a:latin typeface="Open Sans"/>
                <a:ea typeface="Open Sans"/>
                <a:cs typeface="Open Sans"/>
                <a:sym typeface="Open Sans"/>
              </a:rPr>
              <a:t>Avaliando</a:t>
            </a:r>
          </a:p>
          <a:p>
            <a:pPr marL="0" marR="0" lvl="0" indent="0" algn="ctr" rtl="0">
              <a:lnSpc>
                <a:spcPct val="100000"/>
              </a:lnSpc>
              <a:spcBef>
                <a:spcPts val="0"/>
              </a:spcBef>
              <a:spcAft>
                <a:spcPts val="0"/>
              </a:spcAft>
              <a:buNone/>
            </a:pPr>
            <a:r>
              <a:rPr lang="pt-BR" sz="2800" b="1" dirty="0">
                <a:solidFill>
                  <a:schemeClr val="lt1"/>
                </a:solidFill>
                <a:latin typeface="Open Sans"/>
                <a:ea typeface="Open Sans"/>
                <a:cs typeface="Open Sans"/>
                <a:sym typeface="Open Sans"/>
              </a:rPr>
              <a:t>Modelos</a:t>
            </a:r>
            <a:endParaRPr sz="1400" b="1" dirty="0">
              <a:solidFill>
                <a:schemeClr val="lt1"/>
              </a:solidFill>
              <a:latin typeface="Open Sans"/>
              <a:ea typeface="Open Sans"/>
              <a:cs typeface="Open Sans"/>
              <a:sym typeface="Open Sans"/>
            </a:endParaRPr>
          </a:p>
        </p:txBody>
      </p:sp>
      <p:sp>
        <p:nvSpPr>
          <p:cNvPr id="579" name="Google Shape;579;p26"/>
          <p:cNvSpPr/>
          <p:nvPr/>
        </p:nvSpPr>
        <p:spPr>
          <a:xfrm>
            <a:off x="5295900" y="822070"/>
            <a:ext cx="6826630" cy="483349"/>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580" name="Google Shape;580;p26"/>
          <p:cNvSpPr/>
          <p:nvPr/>
        </p:nvSpPr>
        <p:spPr>
          <a:xfrm>
            <a:off x="5453215" y="903804"/>
            <a:ext cx="5024285"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00" b="1" dirty="0">
                <a:solidFill>
                  <a:srgbClr val="434343"/>
                </a:solidFill>
                <a:latin typeface="Open Sans"/>
                <a:ea typeface="Open Sans"/>
                <a:cs typeface="Open Sans"/>
                <a:sym typeface="Open Sans"/>
              </a:rPr>
              <a:t>Visualizando as Predições do </a:t>
            </a:r>
            <a:r>
              <a:rPr lang="pt-BR" sz="1400" b="1" dirty="0" err="1">
                <a:solidFill>
                  <a:srgbClr val="434343"/>
                </a:solidFill>
                <a:latin typeface="Open Sans"/>
                <a:ea typeface="Open Sans"/>
                <a:cs typeface="Open Sans"/>
                <a:sym typeface="Open Sans"/>
              </a:rPr>
              <a:t>Catboost</a:t>
            </a:r>
            <a:endParaRPr lang="pt-BR" sz="1400" b="1" dirty="0">
              <a:solidFill>
                <a:srgbClr val="434343"/>
              </a:solidFill>
              <a:latin typeface="Open Sans"/>
              <a:ea typeface="Open Sans"/>
              <a:cs typeface="Open Sans"/>
              <a:sym typeface="Open Sans"/>
            </a:endParaRPr>
          </a:p>
        </p:txBody>
      </p:sp>
      <p:pic>
        <p:nvPicPr>
          <p:cNvPr id="583" name="Google Shape;583;p26"/>
          <p:cNvPicPr preferRelativeResize="0"/>
          <p:nvPr/>
        </p:nvPicPr>
        <p:blipFill rotWithShape="1">
          <a:blip r:embed="rId5">
            <a:alphaModFix/>
          </a:blip>
          <a:srcRect/>
          <a:stretch/>
        </p:blipFill>
        <p:spPr>
          <a:xfrm>
            <a:off x="-70168" y="4403345"/>
            <a:ext cx="3816925" cy="2474845"/>
          </a:xfrm>
          <a:prstGeom prst="rect">
            <a:avLst/>
          </a:prstGeom>
          <a:noFill/>
          <a:ln>
            <a:noFill/>
          </a:ln>
        </p:spPr>
      </p:pic>
      <p:pic>
        <p:nvPicPr>
          <p:cNvPr id="2052" name="Picture 4">
            <a:extLst>
              <a:ext uri="{FF2B5EF4-FFF2-40B4-BE49-F238E27FC236}">
                <a16:creationId xmlns:a16="http://schemas.microsoft.com/office/drawing/2014/main" id="{23881C1E-60CB-0751-01BF-9181086A5A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7465" y="1452992"/>
            <a:ext cx="4797521" cy="23834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2732ED02-509A-4674-AC30-DEAD3938E4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59402" y="1455864"/>
            <a:ext cx="3433049" cy="505540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FEDC0C5C-A55F-29E7-9A93-438034190401}"/>
              </a:ext>
            </a:extLst>
          </p:cNvPr>
          <p:cNvSpPr txBox="1"/>
          <p:nvPr/>
        </p:nvSpPr>
        <p:spPr>
          <a:xfrm>
            <a:off x="3911173" y="4168553"/>
            <a:ext cx="4420027" cy="1200329"/>
          </a:xfrm>
          <a:prstGeom prst="rect">
            <a:avLst/>
          </a:prstGeom>
          <a:noFill/>
        </p:spPr>
        <p:txBody>
          <a:bodyPr wrap="square">
            <a:spAutoFit/>
          </a:bodyPr>
          <a:lstStyle/>
          <a:p>
            <a:r>
              <a:rPr lang="pt-BR" dirty="0"/>
              <a:t>Valor área útil do imóvel é a variável que mais influencia no valor do arrendamento, </a:t>
            </a:r>
          </a:p>
          <a:p>
            <a:r>
              <a:rPr lang="pt-BR" dirty="0"/>
              <a:t>seguido por Longitude, Latitude e Numero de banheiros. </a:t>
            </a:r>
          </a:p>
        </p:txBody>
      </p:sp>
    </p:spTree>
    <p:extLst>
      <p:ext uri="{BB962C8B-B14F-4D97-AF65-F5344CB8AC3E}">
        <p14:creationId xmlns:p14="http://schemas.microsoft.com/office/powerpoint/2010/main" val="29084286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pic>
        <p:nvPicPr>
          <p:cNvPr id="662" name="Google Shape;662;p31"/>
          <p:cNvPicPr preferRelativeResize="0"/>
          <p:nvPr/>
        </p:nvPicPr>
        <p:blipFill rotWithShape="1">
          <a:blip r:embed="rId3">
            <a:alphaModFix/>
          </a:blip>
          <a:srcRect/>
          <a:stretch/>
        </p:blipFill>
        <p:spPr>
          <a:xfrm flipH="1">
            <a:off x="9259381" y="4383155"/>
            <a:ext cx="2932619" cy="2474845"/>
          </a:xfrm>
          <a:prstGeom prst="rect">
            <a:avLst/>
          </a:prstGeom>
          <a:noFill/>
          <a:ln>
            <a:noFill/>
          </a:ln>
        </p:spPr>
      </p:pic>
      <p:sp>
        <p:nvSpPr>
          <p:cNvPr id="663" name="Google Shape;663;p31"/>
          <p:cNvSpPr txBox="1"/>
          <p:nvPr/>
        </p:nvSpPr>
        <p:spPr>
          <a:xfrm>
            <a:off x="11475031" y="419378"/>
            <a:ext cx="383704"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6ADBD9"/>
              </a:buClr>
              <a:buSzPts val="1200"/>
              <a:buFont typeface="Open Sans"/>
              <a:buNone/>
            </a:pPr>
            <a:fld id="{00000000-1234-1234-1234-123412341234}" type="slidenum">
              <a:rPr lang="pt-BR" sz="1200" b="0" i="0" u="none" strike="noStrike" cap="none">
                <a:solidFill>
                  <a:srgbClr val="6ADBD9"/>
                </a:solidFill>
                <a:latin typeface="Open Sans"/>
                <a:ea typeface="Open Sans"/>
                <a:cs typeface="Open Sans"/>
                <a:sym typeface="Open Sans"/>
              </a:rPr>
              <a:t>57</a:t>
            </a:fld>
            <a:endParaRPr sz="1200" b="0" i="0" u="none" strike="noStrike" cap="none">
              <a:solidFill>
                <a:srgbClr val="6ADBD9"/>
              </a:solidFill>
              <a:latin typeface="Open Sans"/>
              <a:ea typeface="Open Sans"/>
              <a:cs typeface="Open Sans"/>
              <a:sym typeface="Open Sans"/>
            </a:endParaRPr>
          </a:p>
        </p:txBody>
      </p:sp>
      <p:sp>
        <p:nvSpPr>
          <p:cNvPr id="664" name="Google Shape;664;p31"/>
          <p:cNvSpPr/>
          <p:nvPr/>
        </p:nvSpPr>
        <p:spPr>
          <a:xfrm>
            <a:off x="11529391" y="419378"/>
            <a:ext cx="274984" cy="251624"/>
          </a:xfrm>
          <a:prstGeom prst="pentagon">
            <a:avLst>
              <a:gd name="hf" fmla="val 105146"/>
              <a:gd name="vf" fmla="val 110557"/>
            </a:avLst>
          </a:prstGeom>
          <a:noFill/>
          <a:ln w="12700" cap="flat" cmpd="sng">
            <a:solidFill>
              <a:srgbClr val="6ADB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6ADBD9"/>
              </a:solidFill>
              <a:latin typeface="Open Sans"/>
              <a:ea typeface="Open Sans"/>
              <a:cs typeface="Open Sans"/>
              <a:sym typeface="Open Sans"/>
            </a:endParaRPr>
          </a:p>
        </p:txBody>
      </p:sp>
      <p:pic>
        <p:nvPicPr>
          <p:cNvPr id="665" name="Google Shape;665;p31"/>
          <p:cNvPicPr preferRelativeResize="0"/>
          <p:nvPr/>
        </p:nvPicPr>
        <p:blipFill rotWithShape="1">
          <a:blip r:embed="rId4">
            <a:alphaModFix/>
          </a:blip>
          <a:srcRect l="7580" t="41980" r="8724" b="41925"/>
          <a:stretch/>
        </p:blipFill>
        <p:spPr>
          <a:xfrm>
            <a:off x="6544277" y="6347292"/>
            <a:ext cx="1705361" cy="327947"/>
          </a:xfrm>
          <a:prstGeom prst="rect">
            <a:avLst/>
          </a:prstGeom>
          <a:noFill/>
          <a:ln>
            <a:noFill/>
          </a:ln>
        </p:spPr>
      </p:pic>
      <p:grpSp>
        <p:nvGrpSpPr>
          <p:cNvPr id="666" name="Google Shape;666;p31"/>
          <p:cNvGrpSpPr/>
          <p:nvPr/>
        </p:nvGrpSpPr>
        <p:grpSpPr>
          <a:xfrm>
            <a:off x="-12519" y="0"/>
            <a:ext cx="3445568" cy="6858002"/>
            <a:chOff x="0" y="0"/>
            <a:chExt cx="3445566" cy="6858001"/>
          </a:xfrm>
        </p:grpSpPr>
        <p:sp>
          <p:nvSpPr>
            <p:cNvPr id="667" name="Google Shape;667;p31"/>
            <p:cNvSpPr/>
            <p:nvPr/>
          </p:nvSpPr>
          <p:spPr>
            <a:xfrm>
              <a:off x="0" y="0"/>
              <a:ext cx="3445566" cy="68580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668" name="Google Shape;668;p31" descr="Google Shape;198;p28"/>
            <p:cNvPicPr preferRelativeResize="0"/>
            <p:nvPr/>
          </p:nvPicPr>
          <p:blipFill rotWithShape="1">
            <a:blip r:embed="rId3">
              <a:alphaModFix/>
            </a:blip>
            <a:srcRect/>
            <a:stretch/>
          </p:blipFill>
          <p:spPr>
            <a:xfrm flipH="1">
              <a:off x="1085430" y="5043720"/>
              <a:ext cx="2360136" cy="1814281"/>
            </a:xfrm>
            <a:prstGeom prst="rect">
              <a:avLst/>
            </a:prstGeom>
            <a:noFill/>
            <a:ln>
              <a:noFill/>
            </a:ln>
          </p:spPr>
        </p:pic>
      </p:grpSp>
      <p:sp>
        <p:nvSpPr>
          <p:cNvPr id="669" name="Google Shape;669;p31"/>
          <p:cNvSpPr txBox="1"/>
          <p:nvPr/>
        </p:nvSpPr>
        <p:spPr>
          <a:xfrm>
            <a:off x="45726" y="4471659"/>
            <a:ext cx="3354116" cy="713235"/>
          </a:xfrm>
          <a:prstGeom prst="rect">
            <a:avLst/>
          </a:prstGeom>
          <a:noFill/>
          <a:ln>
            <a:noFill/>
          </a:ln>
        </p:spPr>
        <p:txBody>
          <a:bodyPr spcFirstLastPara="1" wrap="square" lIns="45675" tIns="45675" rIns="45675" bIns="45675" anchor="ctr" anchorCtr="0">
            <a:normAutofit/>
          </a:bodyPr>
          <a:lstStyle/>
          <a:p>
            <a:pPr marL="0" marR="0" lvl="0" indent="0" algn="ctr" rtl="0">
              <a:spcBef>
                <a:spcPts val="0"/>
              </a:spcBef>
              <a:spcAft>
                <a:spcPts val="0"/>
              </a:spcAft>
              <a:buNone/>
            </a:pPr>
            <a:endParaRPr sz="2400" b="1">
              <a:solidFill>
                <a:srgbClr val="FFFFFF"/>
              </a:solidFill>
              <a:latin typeface="Open Sans"/>
              <a:ea typeface="Open Sans"/>
              <a:cs typeface="Open Sans"/>
              <a:sym typeface="Open Sans"/>
            </a:endParaRPr>
          </a:p>
        </p:txBody>
      </p:sp>
      <p:sp>
        <p:nvSpPr>
          <p:cNvPr id="670" name="Google Shape;670;p31"/>
          <p:cNvSpPr txBox="1"/>
          <p:nvPr/>
        </p:nvSpPr>
        <p:spPr>
          <a:xfrm>
            <a:off x="3588482" y="314551"/>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5.4. Desempenho dos Modelos</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 </a:t>
            </a:r>
            <a:r>
              <a:rPr lang="pt-BR" sz="1100" dirty="0">
                <a:solidFill>
                  <a:srgbClr val="434343"/>
                </a:solidFill>
                <a:latin typeface="Poppins"/>
                <a:ea typeface="Poppins"/>
                <a:cs typeface="Poppins"/>
                <a:sym typeface="Poppins"/>
              </a:rPr>
              <a:t>PIADMI17 </a:t>
            </a:r>
            <a:endParaRPr dirty="0"/>
          </a:p>
        </p:txBody>
      </p:sp>
      <p:sp>
        <p:nvSpPr>
          <p:cNvPr id="671" name="Google Shape;671;p31"/>
          <p:cNvSpPr/>
          <p:nvPr/>
        </p:nvSpPr>
        <p:spPr>
          <a:xfrm>
            <a:off x="372332" y="3613409"/>
            <a:ext cx="2669007"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b="1">
              <a:solidFill>
                <a:srgbClr val="434343"/>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pt-BR" sz="2800" b="1">
                <a:solidFill>
                  <a:schemeClr val="lt1"/>
                </a:solidFill>
                <a:latin typeface="Open Sans"/>
                <a:ea typeface="Open Sans"/>
                <a:cs typeface="Open Sans"/>
                <a:sym typeface="Open Sans"/>
              </a:rPr>
              <a:t>Desempenho</a:t>
            </a:r>
            <a:endParaRPr sz="1400" b="1">
              <a:solidFill>
                <a:schemeClr val="lt1"/>
              </a:solidFill>
              <a:latin typeface="Open Sans"/>
              <a:ea typeface="Open Sans"/>
              <a:cs typeface="Open Sans"/>
              <a:sym typeface="Open Sans"/>
            </a:endParaRPr>
          </a:p>
        </p:txBody>
      </p:sp>
      <p:sp>
        <p:nvSpPr>
          <p:cNvPr id="672" name="Google Shape;672;p31"/>
          <p:cNvSpPr/>
          <p:nvPr/>
        </p:nvSpPr>
        <p:spPr>
          <a:xfrm>
            <a:off x="4043925" y="1228301"/>
            <a:ext cx="7622958" cy="1751208"/>
          </a:xfrm>
          <a:prstGeom prst="rect">
            <a:avLst/>
          </a:prstGeom>
          <a:noFill/>
          <a:ln>
            <a:noFill/>
          </a:ln>
        </p:spPr>
        <p:txBody>
          <a:bodyPr spcFirstLastPara="1" wrap="square" lIns="91425" tIns="45700" rIns="91425" bIns="45700" anchor="t" anchorCtr="0">
            <a:spAutoFit/>
          </a:bodyPr>
          <a:lstStyle/>
          <a:p>
            <a:pPr marL="171450" indent="-171450" algn="just" eaLnBrk="0" hangingPunct="0">
              <a:lnSpc>
                <a:spcPct val="110000"/>
              </a:lnSpc>
              <a:buClr>
                <a:srgbClr val="434343"/>
              </a:buClr>
              <a:buFont typeface="Arial" panose="020B0604020202020204" pitchFamily="34" charset="0"/>
              <a:buChar char="•"/>
            </a:pPr>
            <a:r>
              <a:rPr lang="pt-BR" altLang="pt-BR" sz="1400" b="0" dirty="0">
                <a:solidFill>
                  <a:srgbClr val="434343"/>
                </a:solidFill>
                <a:latin typeface="Open sans" panose="020B0604020202020204"/>
                <a:cs typeface="Arial"/>
              </a:rPr>
              <a:t>Na Modelagem </a:t>
            </a:r>
            <a:r>
              <a:rPr lang="pt-BR" altLang="pt-BR" sz="1400" b="0" dirty="0" err="1">
                <a:solidFill>
                  <a:srgbClr val="434343"/>
                </a:solidFill>
                <a:latin typeface="Open sans" panose="020B0604020202020204"/>
                <a:cs typeface="Arial"/>
              </a:rPr>
              <a:t>Trandicional</a:t>
            </a:r>
            <a:r>
              <a:rPr lang="pt-BR" altLang="pt-BR" sz="1400" b="0" dirty="0">
                <a:solidFill>
                  <a:srgbClr val="434343"/>
                </a:solidFill>
                <a:latin typeface="Open sans" panose="020B0604020202020204"/>
                <a:cs typeface="Arial"/>
              </a:rPr>
              <a:t> </a:t>
            </a:r>
            <a:r>
              <a:rPr lang="pt-BR" altLang="pt-BR" sz="1400" dirty="0">
                <a:solidFill>
                  <a:srgbClr val="434343"/>
                </a:solidFill>
                <a:latin typeface="Open sans" panose="020B0604020202020204"/>
                <a:cs typeface="Arial"/>
              </a:rPr>
              <a:t>Random Forest </a:t>
            </a:r>
            <a:r>
              <a:rPr lang="pt-BR" altLang="pt-BR" sz="1400" b="0" dirty="0">
                <a:solidFill>
                  <a:srgbClr val="434343"/>
                </a:solidFill>
                <a:latin typeface="Open sans" panose="020B0604020202020204"/>
                <a:cs typeface="Arial"/>
              </a:rPr>
              <a:t>teve maior acerto geral que a </a:t>
            </a:r>
            <a:r>
              <a:rPr lang="pt-BR" altLang="pt-BR" sz="1400" dirty="0">
                <a:solidFill>
                  <a:srgbClr val="434343"/>
                </a:solidFill>
                <a:latin typeface="Open sans" panose="020B0604020202020204"/>
                <a:cs typeface="Arial"/>
              </a:rPr>
              <a:t>Regressão Linear </a:t>
            </a:r>
            <a:r>
              <a:rPr lang="pt-BR" altLang="pt-BR" sz="1400" b="0" dirty="0">
                <a:solidFill>
                  <a:srgbClr val="434343"/>
                </a:solidFill>
                <a:latin typeface="Open sans" panose="020B0604020202020204"/>
                <a:cs typeface="Arial"/>
              </a:rPr>
              <a:t>74</a:t>
            </a:r>
            <a:r>
              <a:rPr lang="pt-BR" altLang="pt-BR" sz="1400" dirty="0">
                <a:solidFill>
                  <a:srgbClr val="434343"/>
                </a:solidFill>
                <a:latin typeface="Open sans" panose="020B0604020202020204"/>
                <a:cs typeface="Arial"/>
              </a:rPr>
              <a:t> </a:t>
            </a:r>
            <a:r>
              <a:rPr lang="pt-BR" altLang="pt-BR" sz="1400" b="0" dirty="0">
                <a:solidFill>
                  <a:srgbClr val="434343"/>
                </a:solidFill>
                <a:latin typeface="Open sans" panose="020B0604020202020204"/>
                <a:cs typeface="Arial"/>
              </a:rPr>
              <a:t>% x 66%.</a:t>
            </a:r>
          </a:p>
          <a:p>
            <a:pPr marL="171450" indent="-171450" algn="just" eaLnBrk="0" hangingPunct="0">
              <a:lnSpc>
                <a:spcPct val="110000"/>
              </a:lnSpc>
              <a:buClr>
                <a:srgbClr val="434343"/>
              </a:buClr>
              <a:buFont typeface="Arial" panose="020B0604020202020204" pitchFamily="34" charset="0"/>
              <a:buChar char="•"/>
            </a:pPr>
            <a:r>
              <a:rPr lang="pt-BR" altLang="pt-BR" sz="1400" b="0" dirty="0">
                <a:solidFill>
                  <a:srgbClr val="434343"/>
                </a:solidFill>
                <a:latin typeface="Open sans" panose="020B0604020202020204"/>
                <a:ea typeface="Open sans" panose="020B0604020202020204"/>
                <a:cs typeface="Arial"/>
              </a:rPr>
              <a:t>Random Forest teve menores valores para ambas métricas de MSE e RMSE, indicando que ele faz previsões mais precisas em comparação com a regressão linear.</a:t>
            </a:r>
          </a:p>
          <a:p>
            <a:pPr marL="171450" indent="-171450" algn="just" eaLnBrk="0" hangingPunct="0">
              <a:lnSpc>
                <a:spcPct val="110000"/>
              </a:lnSpc>
              <a:buClr>
                <a:srgbClr val="434343"/>
              </a:buClr>
              <a:buFont typeface="Arial" panose="020B0604020202020204" pitchFamily="34" charset="0"/>
              <a:buChar char="•"/>
            </a:pPr>
            <a:endParaRPr lang="pt-BR" altLang="pt-BR" sz="1400" b="0" dirty="0">
              <a:solidFill>
                <a:srgbClr val="434343"/>
              </a:solidFill>
              <a:latin typeface="Open sans" panose="020B0604020202020204"/>
              <a:ea typeface="Open sans" panose="020B0604020202020204"/>
              <a:cs typeface="Arial"/>
            </a:endParaRPr>
          </a:p>
          <a:p>
            <a:pPr marL="171450" indent="-171450" algn="just" eaLnBrk="0" hangingPunct="0">
              <a:lnSpc>
                <a:spcPct val="110000"/>
              </a:lnSpc>
              <a:buClr>
                <a:srgbClr val="434343"/>
              </a:buClr>
              <a:buFont typeface="Arial" panose="020B0604020202020204" pitchFamily="34" charset="0"/>
              <a:buChar char="•"/>
            </a:pPr>
            <a:r>
              <a:rPr lang="pt-BR" sz="1400" b="0" dirty="0">
                <a:solidFill>
                  <a:srgbClr val="434343"/>
                </a:solidFill>
                <a:latin typeface="Open Sans" panose="020B0604020202020204" charset="0"/>
                <a:ea typeface="Open Sans" panose="020B0604020202020204" charset="0"/>
                <a:cs typeface="Open Sans" panose="020B0604020202020204" charset="0"/>
              </a:rPr>
              <a:t>Nas técnicas mais avançadas o </a:t>
            </a:r>
            <a:r>
              <a:rPr lang="pt-BR" sz="1400" b="1" dirty="0" err="1">
                <a:solidFill>
                  <a:srgbClr val="434343"/>
                </a:solidFill>
                <a:latin typeface="Open Sans" panose="020B0604020202020204" charset="0"/>
                <a:ea typeface="Open Sans" panose="020B0604020202020204" charset="0"/>
                <a:cs typeface="Open Sans" panose="020B0604020202020204" charset="0"/>
              </a:rPr>
              <a:t>Catboost</a:t>
            </a:r>
            <a:r>
              <a:rPr lang="pt-BR" sz="1400" b="0" dirty="0">
                <a:solidFill>
                  <a:srgbClr val="434343"/>
                </a:solidFill>
                <a:latin typeface="Open Sans" panose="020B0604020202020204" charset="0"/>
                <a:ea typeface="Open Sans" panose="020B0604020202020204" charset="0"/>
                <a:cs typeface="Open Sans" panose="020B0604020202020204" charset="0"/>
              </a:rPr>
              <a:t> apresentou melhor desempenho em comparação a todos outros modelos, com R2 de 77%</a:t>
            </a:r>
          </a:p>
        </p:txBody>
      </p:sp>
      <p:sp>
        <p:nvSpPr>
          <p:cNvPr id="673" name="Google Shape;673;p31"/>
          <p:cNvSpPr/>
          <p:nvPr/>
        </p:nvSpPr>
        <p:spPr>
          <a:xfrm>
            <a:off x="3433049" y="5411679"/>
            <a:ext cx="5859539" cy="573686"/>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74" name="Google Shape;674;p31"/>
          <p:cNvSpPr txBox="1"/>
          <p:nvPr/>
        </p:nvSpPr>
        <p:spPr>
          <a:xfrm>
            <a:off x="3493167" y="5443229"/>
            <a:ext cx="6102220" cy="55331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pt-BR" sz="1400" dirty="0">
                <a:solidFill>
                  <a:srgbClr val="434343"/>
                </a:solidFill>
                <a:latin typeface="Open Sans"/>
                <a:ea typeface="Open Sans"/>
                <a:cs typeface="Open Sans"/>
                <a:sym typeface="Open Sans"/>
              </a:rPr>
              <a:t>Portanto, o modelo escolhido foi: </a:t>
            </a:r>
            <a:r>
              <a:rPr lang="pt-BR" sz="1400" dirty="0" err="1">
                <a:solidFill>
                  <a:srgbClr val="434343"/>
                </a:solidFill>
                <a:latin typeface="Open Sans"/>
                <a:ea typeface="Open Sans"/>
                <a:cs typeface="Open Sans"/>
                <a:sym typeface="Open Sans"/>
              </a:rPr>
              <a:t>Catboost</a:t>
            </a:r>
            <a:r>
              <a:rPr lang="pt-BR" sz="1400" dirty="0">
                <a:solidFill>
                  <a:srgbClr val="434343"/>
                </a:solidFill>
                <a:latin typeface="Open Sans"/>
                <a:ea typeface="Open Sans"/>
                <a:cs typeface="Open Sans"/>
                <a:sym typeface="Open Sans"/>
              </a:rPr>
              <a:t>, pois se mostrou mais robusta. </a:t>
            </a:r>
            <a:endParaRPr sz="1200" dirty="0">
              <a:solidFill>
                <a:srgbClr val="434343"/>
              </a:solidFill>
              <a:latin typeface="Open Sans"/>
              <a:ea typeface="Open Sans"/>
              <a:cs typeface="Open Sans"/>
              <a:sym typeface="Open Sans"/>
            </a:endParaRPr>
          </a:p>
        </p:txBody>
      </p:sp>
      <p:pic>
        <p:nvPicPr>
          <p:cNvPr id="675" name="Google Shape;675;p31"/>
          <p:cNvPicPr preferRelativeResize="0"/>
          <p:nvPr/>
        </p:nvPicPr>
        <p:blipFill rotWithShape="1">
          <a:blip r:embed="rId5">
            <a:alphaModFix/>
          </a:blip>
          <a:srcRect/>
          <a:stretch/>
        </p:blipFill>
        <p:spPr>
          <a:xfrm>
            <a:off x="127450" y="1030034"/>
            <a:ext cx="3155594" cy="315559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pic>
        <p:nvPicPr>
          <p:cNvPr id="680" name="Google Shape;680;p32"/>
          <p:cNvPicPr preferRelativeResize="0"/>
          <p:nvPr/>
        </p:nvPicPr>
        <p:blipFill rotWithShape="1">
          <a:blip r:embed="rId3">
            <a:alphaModFix/>
          </a:blip>
          <a:srcRect/>
          <a:stretch/>
        </p:blipFill>
        <p:spPr>
          <a:xfrm flipH="1">
            <a:off x="9259381" y="4383155"/>
            <a:ext cx="2932619" cy="2474845"/>
          </a:xfrm>
          <a:prstGeom prst="rect">
            <a:avLst/>
          </a:prstGeom>
          <a:noFill/>
          <a:ln>
            <a:noFill/>
          </a:ln>
        </p:spPr>
      </p:pic>
      <p:sp>
        <p:nvSpPr>
          <p:cNvPr id="681" name="Google Shape;681;p32"/>
          <p:cNvSpPr txBox="1"/>
          <p:nvPr/>
        </p:nvSpPr>
        <p:spPr>
          <a:xfrm>
            <a:off x="11475031" y="419378"/>
            <a:ext cx="383704"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6ADBD9"/>
              </a:buClr>
              <a:buSzPts val="1200"/>
              <a:buFont typeface="Open Sans"/>
              <a:buNone/>
            </a:pPr>
            <a:fld id="{00000000-1234-1234-1234-123412341234}" type="slidenum">
              <a:rPr lang="pt-BR" sz="1200" b="0" i="0" u="none" strike="noStrike" cap="none">
                <a:solidFill>
                  <a:srgbClr val="6ADBD9"/>
                </a:solidFill>
                <a:latin typeface="Open Sans"/>
                <a:ea typeface="Open Sans"/>
                <a:cs typeface="Open Sans"/>
                <a:sym typeface="Open Sans"/>
              </a:rPr>
              <a:t>58</a:t>
            </a:fld>
            <a:endParaRPr sz="1200" b="0" i="0" u="none" strike="noStrike" cap="none">
              <a:solidFill>
                <a:srgbClr val="6ADBD9"/>
              </a:solidFill>
              <a:latin typeface="Open Sans"/>
              <a:ea typeface="Open Sans"/>
              <a:cs typeface="Open Sans"/>
              <a:sym typeface="Open Sans"/>
            </a:endParaRPr>
          </a:p>
        </p:txBody>
      </p:sp>
      <p:sp>
        <p:nvSpPr>
          <p:cNvPr id="682" name="Google Shape;682;p32"/>
          <p:cNvSpPr/>
          <p:nvPr/>
        </p:nvSpPr>
        <p:spPr>
          <a:xfrm>
            <a:off x="11529391" y="419378"/>
            <a:ext cx="274984" cy="251624"/>
          </a:xfrm>
          <a:prstGeom prst="pentagon">
            <a:avLst>
              <a:gd name="hf" fmla="val 105146"/>
              <a:gd name="vf" fmla="val 110557"/>
            </a:avLst>
          </a:prstGeom>
          <a:noFill/>
          <a:ln w="12700" cap="flat" cmpd="sng">
            <a:solidFill>
              <a:srgbClr val="6ADB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6ADBD9"/>
              </a:solidFill>
              <a:latin typeface="Open Sans"/>
              <a:ea typeface="Open Sans"/>
              <a:cs typeface="Open Sans"/>
              <a:sym typeface="Open Sans"/>
            </a:endParaRPr>
          </a:p>
        </p:txBody>
      </p:sp>
      <p:pic>
        <p:nvPicPr>
          <p:cNvPr id="683" name="Google Shape;683;p32"/>
          <p:cNvPicPr preferRelativeResize="0"/>
          <p:nvPr/>
        </p:nvPicPr>
        <p:blipFill rotWithShape="1">
          <a:blip r:embed="rId4">
            <a:alphaModFix/>
          </a:blip>
          <a:srcRect l="7580" t="41980" r="8724" b="41925"/>
          <a:stretch/>
        </p:blipFill>
        <p:spPr>
          <a:xfrm>
            <a:off x="6544277" y="6347292"/>
            <a:ext cx="1705361" cy="327947"/>
          </a:xfrm>
          <a:prstGeom prst="rect">
            <a:avLst/>
          </a:prstGeom>
          <a:noFill/>
          <a:ln>
            <a:noFill/>
          </a:ln>
        </p:spPr>
      </p:pic>
      <p:grpSp>
        <p:nvGrpSpPr>
          <p:cNvPr id="684" name="Google Shape;684;p32"/>
          <p:cNvGrpSpPr/>
          <p:nvPr/>
        </p:nvGrpSpPr>
        <p:grpSpPr>
          <a:xfrm>
            <a:off x="-12519" y="0"/>
            <a:ext cx="3445568" cy="6858002"/>
            <a:chOff x="0" y="0"/>
            <a:chExt cx="3445566" cy="6858001"/>
          </a:xfrm>
        </p:grpSpPr>
        <p:sp>
          <p:nvSpPr>
            <p:cNvPr id="685" name="Google Shape;685;p32"/>
            <p:cNvSpPr/>
            <p:nvPr/>
          </p:nvSpPr>
          <p:spPr>
            <a:xfrm>
              <a:off x="0" y="0"/>
              <a:ext cx="3445566" cy="68580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686" name="Google Shape;686;p32" descr="Google Shape;198;p28"/>
            <p:cNvPicPr preferRelativeResize="0"/>
            <p:nvPr/>
          </p:nvPicPr>
          <p:blipFill rotWithShape="1">
            <a:blip r:embed="rId3">
              <a:alphaModFix/>
            </a:blip>
            <a:srcRect/>
            <a:stretch/>
          </p:blipFill>
          <p:spPr>
            <a:xfrm flipH="1">
              <a:off x="1085430" y="5043720"/>
              <a:ext cx="2360136" cy="1814281"/>
            </a:xfrm>
            <a:prstGeom prst="rect">
              <a:avLst/>
            </a:prstGeom>
            <a:noFill/>
            <a:ln>
              <a:noFill/>
            </a:ln>
          </p:spPr>
        </p:pic>
      </p:grpSp>
      <p:sp>
        <p:nvSpPr>
          <p:cNvPr id="687" name="Google Shape;687;p32"/>
          <p:cNvSpPr txBox="1"/>
          <p:nvPr/>
        </p:nvSpPr>
        <p:spPr>
          <a:xfrm>
            <a:off x="45726" y="4471659"/>
            <a:ext cx="3354116" cy="713235"/>
          </a:xfrm>
          <a:prstGeom prst="rect">
            <a:avLst/>
          </a:prstGeom>
          <a:noFill/>
          <a:ln>
            <a:noFill/>
          </a:ln>
        </p:spPr>
        <p:txBody>
          <a:bodyPr spcFirstLastPara="1" wrap="square" lIns="45675" tIns="45675" rIns="45675" bIns="45675" anchor="ctr" anchorCtr="0">
            <a:normAutofit/>
          </a:bodyPr>
          <a:lstStyle/>
          <a:p>
            <a:pPr marL="0" marR="0" lvl="0" indent="0" algn="ctr" rtl="0">
              <a:spcBef>
                <a:spcPts val="0"/>
              </a:spcBef>
              <a:spcAft>
                <a:spcPts val="0"/>
              </a:spcAft>
              <a:buNone/>
            </a:pPr>
            <a:endParaRPr sz="2400" b="1">
              <a:solidFill>
                <a:srgbClr val="FFFFFF"/>
              </a:solidFill>
              <a:latin typeface="Open Sans"/>
              <a:ea typeface="Open Sans"/>
              <a:cs typeface="Open Sans"/>
              <a:sym typeface="Open Sans"/>
            </a:endParaRPr>
          </a:p>
        </p:txBody>
      </p:sp>
      <p:sp>
        <p:nvSpPr>
          <p:cNvPr id="688" name="Google Shape;688;p32"/>
          <p:cNvSpPr txBox="1"/>
          <p:nvPr/>
        </p:nvSpPr>
        <p:spPr>
          <a:xfrm>
            <a:off x="3588482" y="314551"/>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6. Recomendações e próximos passos</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 </a:t>
            </a:r>
            <a:r>
              <a:rPr lang="pt-BR" sz="1100" dirty="0">
                <a:solidFill>
                  <a:srgbClr val="434343"/>
                </a:solidFill>
                <a:latin typeface="Poppins"/>
                <a:ea typeface="Poppins"/>
                <a:cs typeface="Poppins"/>
                <a:sym typeface="Poppins"/>
              </a:rPr>
              <a:t>PIADMI17 </a:t>
            </a:r>
            <a:endParaRPr dirty="0"/>
          </a:p>
        </p:txBody>
      </p:sp>
      <p:sp>
        <p:nvSpPr>
          <p:cNvPr id="689" name="Google Shape;689;p32"/>
          <p:cNvSpPr/>
          <p:nvPr/>
        </p:nvSpPr>
        <p:spPr>
          <a:xfrm>
            <a:off x="372332" y="3613409"/>
            <a:ext cx="266900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b="1">
              <a:solidFill>
                <a:srgbClr val="434343"/>
              </a:solidFill>
              <a:latin typeface="Open Sans"/>
              <a:ea typeface="Open Sans"/>
              <a:cs typeface="Open Sans"/>
              <a:sym typeface="Open Sans"/>
            </a:endParaRPr>
          </a:p>
          <a:p>
            <a:pPr marL="0" marR="0" lvl="0" indent="0" algn="ctr" rtl="0">
              <a:lnSpc>
                <a:spcPct val="100000"/>
              </a:lnSpc>
              <a:spcBef>
                <a:spcPts val="0"/>
              </a:spcBef>
              <a:spcAft>
                <a:spcPts val="0"/>
              </a:spcAft>
              <a:buNone/>
            </a:pPr>
            <a:endParaRPr sz="1400" b="1">
              <a:solidFill>
                <a:schemeClr val="lt1"/>
              </a:solidFill>
              <a:latin typeface="Open Sans"/>
              <a:ea typeface="Open Sans"/>
              <a:cs typeface="Open Sans"/>
              <a:sym typeface="Open Sans"/>
            </a:endParaRPr>
          </a:p>
        </p:txBody>
      </p:sp>
      <p:sp>
        <p:nvSpPr>
          <p:cNvPr id="690" name="Google Shape;690;p32"/>
          <p:cNvSpPr/>
          <p:nvPr/>
        </p:nvSpPr>
        <p:spPr>
          <a:xfrm>
            <a:off x="4043925" y="1702173"/>
            <a:ext cx="7622958" cy="1381725"/>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endParaRPr sz="1600">
              <a:solidFill>
                <a:srgbClr val="434343"/>
              </a:solidFill>
              <a:latin typeface="Open Sans"/>
              <a:ea typeface="Open Sans"/>
              <a:cs typeface="Open Sans"/>
              <a:sym typeface="Open Sans"/>
            </a:endParaRPr>
          </a:p>
          <a:p>
            <a:pPr marL="285750" marR="0" lvl="0" indent="-209550" algn="l" rtl="0">
              <a:spcBef>
                <a:spcPts val="800"/>
              </a:spcBef>
              <a:spcAft>
                <a:spcPts val="0"/>
              </a:spcAft>
              <a:buClr>
                <a:schemeClr val="dk1"/>
              </a:buClr>
              <a:buSzPts val="1200"/>
              <a:buFont typeface="Arial"/>
              <a:buNone/>
            </a:pPr>
            <a:endParaRPr sz="1200">
              <a:solidFill>
                <a:srgbClr val="434343"/>
              </a:solidFill>
              <a:latin typeface="Open Sans"/>
              <a:ea typeface="Open Sans"/>
              <a:cs typeface="Open Sans"/>
              <a:sym typeface="Open Sans"/>
            </a:endParaRPr>
          </a:p>
          <a:p>
            <a:pPr marL="0" marR="0" lvl="0" indent="0" algn="l" rtl="0">
              <a:spcBef>
                <a:spcPts val="0"/>
              </a:spcBef>
              <a:spcAft>
                <a:spcPts val="0"/>
              </a:spcAft>
              <a:buNone/>
            </a:pPr>
            <a:endParaRPr sz="1200">
              <a:solidFill>
                <a:srgbClr val="434343"/>
              </a:solidFill>
              <a:latin typeface="Open Sans"/>
              <a:ea typeface="Open Sans"/>
              <a:cs typeface="Open Sans"/>
              <a:sym typeface="Open Sans"/>
            </a:endParaRPr>
          </a:p>
          <a:p>
            <a:pPr marL="285750" marR="0" lvl="0" indent="-209550" algn="l" rtl="0">
              <a:spcBef>
                <a:spcPts val="0"/>
              </a:spcBef>
              <a:spcAft>
                <a:spcPts val="0"/>
              </a:spcAft>
              <a:buClr>
                <a:schemeClr val="dk1"/>
              </a:buClr>
              <a:buSzPts val="1200"/>
              <a:buFont typeface="Arial"/>
              <a:buNone/>
            </a:pPr>
            <a:endParaRPr sz="1200">
              <a:solidFill>
                <a:srgbClr val="434343"/>
              </a:solidFill>
              <a:latin typeface="Open Sans"/>
              <a:ea typeface="Open Sans"/>
              <a:cs typeface="Open Sans"/>
              <a:sym typeface="Open Sans"/>
            </a:endParaRPr>
          </a:p>
          <a:p>
            <a:pPr marL="285750" marR="0" lvl="0" indent="-209550" algn="just" rtl="0">
              <a:lnSpc>
                <a:spcPct val="100000"/>
              </a:lnSpc>
              <a:spcBef>
                <a:spcPts val="0"/>
              </a:spcBef>
              <a:spcAft>
                <a:spcPts val="0"/>
              </a:spcAft>
              <a:buClr>
                <a:schemeClr val="dk1"/>
              </a:buClr>
              <a:buSzPts val="1200"/>
              <a:buFont typeface="Arial"/>
              <a:buNone/>
            </a:pPr>
            <a:endParaRPr sz="1200">
              <a:solidFill>
                <a:srgbClr val="434343"/>
              </a:solidFill>
              <a:latin typeface="Open Sans"/>
              <a:ea typeface="Open Sans"/>
              <a:cs typeface="Open Sans"/>
              <a:sym typeface="Open Sans"/>
            </a:endParaRPr>
          </a:p>
          <a:p>
            <a:pPr marL="0" marR="0" lvl="0" indent="0" algn="just" rtl="0">
              <a:lnSpc>
                <a:spcPct val="100000"/>
              </a:lnSpc>
              <a:spcBef>
                <a:spcPts val="0"/>
              </a:spcBef>
              <a:spcAft>
                <a:spcPts val="0"/>
              </a:spcAft>
              <a:buClr>
                <a:schemeClr val="dk1"/>
              </a:buClr>
              <a:buSzPts val="1200"/>
              <a:buFont typeface="Calibri"/>
              <a:buNone/>
            </a:pPr>
            <a:endParaRPr sz="1200">
              <a:solidFill>
                <a:srgbClr val="434343"/>
              </a:solidFill>
              <a:latin typeface="Open Sans"/>
              <a:ea typeface="Open Sans"/>
              <a:cs typeface="Open Sans"/>
              <a:sym typeface="Open Sans"/>
            </a:endParaRPr>
          </a:p>
        </p:txBody>
      </p:sp>
      <p:sp>
        <p:nvSpPr>
          <p:cNvPr id="691" name="Google Shape;691;p32"/>
          <p:cNvSpPr/>
          <p:nvPr/>
        </p:nvSpPr>
        <p:spPr>
          <a:xfrm>
            <a:off x="4316337" y="1080513"/>
            <a:ext cx="6513031" cy="4595064"/>
          </a:xfrm>
          <a:prstGeom prst="rect">
            <a:avLst/>
          </a:prstGeom>
          <a:noFill/>
          <a:ln>
            <a:noFill/>
          </a:ln>
        </p:spPr>
        <p:txBody>
          <a:bodyPr spcFirstLastPara="1" wrap="square" lIns="91425" tIns="45700" rIns="91425" bIns="45700" anchor="t" anchorCtr="0">
            <a:spAutoFit/>
          </a:bodyPr>
          <a:lstStyle/>
          <a:p>
            <a:pPr marL="0" marR="0" lvl="0" indent="0" algn="just" rtl="0">
              <a:lnSpc>
                <a:spcPct val="110000"/>
              </a:lnSpc>
              <a:spcBef>
                <a:spcPts val="0"/>
              </a:spcBef>
              <a:spcAft>
                <a:spcPts val="0"/>
              </a:spcAft>
              <a:buNone/>
            </a:pPr>
            <a:r>
              <a:rPr lang="pt-BR" sz="1400" b="0" dirty="0">
                <a:solidFill>
                  <a:srgbClr val="434343"/>
                </a:solidFill>
                <a:latin typeface="Open Sans"/>
                <a:ea typeface="Open Sans"/>
                <a:cs typeface="Open Sans"/>
                <a:sym typeface="Open Sans"/>
              </a:rPr>
              <a:t>Ao finalizar este trabalho foi possível elucidar, mediante os modelos estatísticos utilizados, as variáveis determinantes que impactam o valor dos arrendamentos em Portugal.</a:t>
            </a:r>
          </a:p>
          <a:p>
            <a:pPr marL="0" marR="0" lvl="0" indent="0" algn="just" rtl="0">
              <a:lnSpc>
                <a:spcPct val="110000"/>
              </a:lnSpc>
              <a:spcBef>
                <a:spcPts val="0"/>
              </a:spcBef>
              <a:spcAft>
                <a:spcPts val="0"/>
              </a:spcAft>
              <a:buNone/>
            </a:pPr>
            <a:endParaRPr lang="pt-BR" sz="1400" b="0" dirty="0">
              <a:solidFill>
                <a:srgbClr val="434343"/>
              </a:solidFill>
              <a:latin typeface="Open Sans"/>
              <a:ea typeface="Open Sans"/>
              <a:cs typeface="Open Sans"/>
              <a:sym typeface="Open Sans"/>
            </a:endParaRPr>
          </a:p>
          <a:p>
            <a:pPr marL="0" marR="0" lvl="0" indent="0" algn="just" rtl="0">
              <a:lnSpc>
                <a:spcPct val="110000"/>
              </a:lnSpc>
              <a:spcBef>
                <a:spcPts val="0"/>
              </a:spcBef>
              <a:spcAft>
                <a:spcPts val="0"/>
              </a:spcAft>
              <a:buNone/>
            </a:pPr>
            <a:r>
              <a:rPr lang="pt-BR" sz="1400" b="0" dirty="0">
                <a:solidFill>
                  <a:srgbClr val="434343"/>
                </a:solidFill>
                <a:latin typeface="Open Sans"/>
                <a:ea typeface="Open Sans"/>
                <a:cs typeface="Open Sans"/>
                <a:sym typeface="Open Sans"/>
              </a:rPr>
              <a:t>Adicionalmente, este estudo fez uso de dados demográficos obtidos por meio do portal </a:t>
            </a:r>
            <a:r>
              <a:rPr lang="pt-BR" sz="1400" b="0" dirty="0" err="1">
                <a:solidFill>
                  <a:srgbClr val="434343"/>
                </a:solidFill>
                <a:latin typeface="Open Sans"/>
                <a:ea typeface="Open Sans"/>
                <a:cs typeface="Open Sans"/>
                <a:sym typeface="Open Sans"/>
              </a:rPr>
              <a:t>PortData</a:t>
            </a:r>
            <a:r>
              <a:rPr lang="pt-BR" sz="1400" b="0" dirty="0">
                <a:solidFill>
                  <a:srgbClr val="434343"/>
                </a:solidFill>
                <a:latin typeface="Open Sans"/>
                <a:ea typeface="Open Sans"/>
                <a:cs typeface="Open Sans"/>
                <a:sym typeface="Open Sans"/>
              </a:rPr>
              <a:t> e recorreu à média histórica climática de cada município além disso, foi iniciado um coleta de dados por meio da api do google de estabelecimentos como escolas, hospitais, mercados próximos à latitude e longitude dos imóveis, dados que não foram usados no escopo deste estudo.</a:t>
            </a:r>
          </a:p>
          <a:p>
            <a:pPr marL="0" marR="0" lvl="0" indent="0" algn="just" rtl="0">
              <a:lnSpc>
                <a:spcPct val="110000"/>
              </a:lnSpc>
              <a:spcBef>
                <a:spcPts val="0"/>
              </a:spcBef>
              <a:spcAft>
                <a:spcPts val="0"/>
              </a:spcAft>
              <a:buNone/>
            </a:pPr>
            <a:endParaRPr lang="pt-BR" sz="1400" b="0" dirty="0">
              <a:solidFill>
                <a:srgbClr val="434343"/>
              </a:solidFill>
              <a:latin typeface="Open Sans"/>
              <a:ea typeface="Open Sans"/>
              <a:cs typeface="Open Sans"/>
              <a:sym typeface="Open Sans"/>
            </a:endParaRPr>
          </a:p>
          <a:p>
            <a:pPr marL="0" marR="0" lvl="0" indent="0" algn="just" rtl="0">
              <a:lnSpc>
                <a:spcPct val="110000"/>
              </a:lnSpc>
              <a:spcBef>
                <a:spcPts val="0"/>
              </a:spcBef>
              <a:spcAft>
                <a:spcPts val="0"/>
              </a:spcAft>
              <a:buNone/>
            </a:pPr>
            <a:r>
              <a:rPr lang="pt-BR" sz="1400" b="0" dirty="0">
                <a:solidFill>
                  <a:srgbClr val="434343"/>
                </a:solidFill>
                <a:latin typeface="Open Sans"/>
                <a:ea typeface="Open Sans"/>
                <a:cs typeface="Open Sans"/>
                <a:sym typeface="Open Sans"/>
              </a:rPr>
              <a:t>A motivação para tal abordagem reside na aspiração de que, em pesquisas futuras, a combinação desses dados permita não apenas uma análise mais refinada dos valores de arrendamento, mas também a criação de um sistema sofisticado capaz de recomendar imóveis e locais que se alinham mais estreitamente às preferências individuais dos inquilinos. </a:t>
            </a:r>
          </a:p>
          <a:p>
            <a:pPr marL="0" marR="0" lvl="0" indent="0" algn="just" rtl="0">
              <a:lnSpc>
                <a:spcPct val="110000"/>
              </a:lnSpc>
              <a:spcBef>
                <a:spcPts val="0"/>
              </a:spcBef>
              <a:spcAft>
                <a:spcPts val="0"/>
              </a:spcAft>
              <a:buNone/>
            </a:pPr>
            <a:endParaRPr lang="pt-BR" sz="1400" dirty="0">
              <a:solidFill>
                <a:srgbClr val="434343"/>
              </a:solidFill>
              <a:latin typeface="Open Sans"/>
              <a:ea typeface="Open Sans"/>
              <a:cs typeface="Open Sans"/>
              <a:sym typeface="Open Sans"/>
            </a:endParaRPr>
          </a:p>
          <a:p>
            <a:pPr marL="0" marR="0" lvl="0" indent="0" algn="just" rtl="0">
              <a:lnSpc>
                <a:spcPct val="110000"/>
              </a:lnSpc>
              <a:spcBef>
                <a:spcPts val="0"/>
              </a:spcBef>
              <a:spcAft>
                <a:spcPts val="0"/>
              </a:spcAft>
              <a:buNone/>
            </a:pPr>
            <a:r>
              <a:rPr lang="pt-BR" sz="1400" b="0" dirty="0">
                <a:solidFill>
                  <a:srgbClr val="434343"/>
                </a:solidFill>
                <a:latin typeface="Open Sans"/>
                <a:ea typeface="Open Sans"/>
                <a:cs typeface="Open Sans"/>
                <a:sym typeface="Open Sans"/>
              </a:rPr>
              <a:t>Tal abordagem visa proporcionar um serviço de recomendação imobiliária de elevado valor agregado e distinção no mercado.</a:t>
            </a:r>
            <a:endParaRPr sz="1400" b="0" dirty="0">
              <a:solidFill>
                <a:srgbClr val="434343"/>
              </a:solidFill>
              <a:latin typeface="Open Sans"/>
              <a:ea typeface="Open Sans"/>
              <a:cs typeface="Open Sans"/>
              <a:sym typeface="Open Sans"/>
            </a:endParaRPr>
          </a:p>
        </p:txBody>
      </p:sp>
      <p:pic>
        <p:nvPicPr>
          <p:cNvPr id="2" name="Google Shape;708;p33">
            <a:extLst>
              <a:ext uri="{FF2B5EF4-FFF2-40B4-BE49-F238E27FC236}">
                <a16:creationId xmlns:a16="http://schemas.microsoft.com/office/drawing/2014/main" id="{3554B24E-BECE-F36E-590C-361F78CE1BE1}"/>
              </a:ext>
            </a:extLst>
          </p:cNvPr>
          <p:cNvPicPr preferRelativeResize="0"/>
          <p:nvPr/>
        </p:nvPicPr>
        <p:blipFill rotWithShape="1">
          <a:blip r:embed="rId5">
            <a:alphaModFix/>
          </a:blip>
          <a:srcRect/>
          <a:stretch/>
        </p:blipFill>
        <p:spPr>
          <a:xfrm>
            <a:off x="-186553" y="1772080"/>
            <a:ext cx="3775035" cy="2832912"/>
          </a:xfrm>
          <a:prstGeom prst="rect">
            <a:avLst/>
          </a:prstGeom>
          <a:noFill/>
          <a:ln>
            <a:noFill/>
          </a:ln>
        </p:spPr>
      </p:pic>
      <p:pic>
        <p:nvPicPr>
          <p:cNvPr id="5" name="Google Shape;707;p33">
            <a:extLst>
              <a:ext uri="{FF2B5EF4-FFF2-40B4-BE49-F238E27FC236}">
                <a16:creationId xmlns:a16="http://schemas.microsoft.com/office/drawing/2014/main" id="{F9BAF0E4-E87C-A092-4006-630AF0B11BB0}"/>
              </a:ext>
            </a:extLst>
          </p:cNvPr>
          <p:cNvPicPr preferRelativeResize="0"/>
          <p:nvPr/>
        </p:nvPicPr>
        <p:blipFill rotWithShape="1">
          <a:blip r:embed="rId6">
            <a:alphaModFix/>
          </a:blip>
          <a:srcRect/>
          <a:stretch/>
        </p:blipFill>
        <p:spPr>
          <a:xfrm>
            <a:off x="448733" y="2205665"/>
            <a:ext cx="2526588" cy="1442604"/>
          </a:xfrm>
          <a:prstGeom prst="rect">
            <a:avLst/>
          </a:prstGeom>
          <a:noFill/>
          <a:ln>
            <a:noFill/>
          </a:ln>
        </p:spPr>
      </p:pic>
      <p:pic>
        <p:nvPicPr>
          <p:cNvPr id="3" name="Google Shape;709;p33" descr="Associado CIONET tem desconto no MBA de Analytics em Big Data da FIA">
            <a:extLst>
              <a:ext uri="{FF2B5EF4-FFF2-40B4-BE49-F238E27FC236}">
                <a16:creationId xmlns:a16="http://schemas.microsoft.com/office/drawing/2014/main" id="{349C5709-16EA-5F8F-F678-03D9FA7A01D0}"/>
              </a:ext>
            </a:extLst>
          </p:cNvPr>
          <p:cNvPicPr preferRelativeResize="0"/>
          <p:nvPr/>
        </p:nvPicPr>
        <p:blipFill rotWithShape="1">
          <a:blip r:embed="rId7">
            <a:alphaModFix/>
          </a:blip>
          <a:srcRect/>
          <a:stretch/>
        </p:blipFill>
        <p:spPr>
          <a:xfrm>
            <a:off x="777156" y="2505192"/>
            <a:ext cx="1847616" cy="92380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16" name="Retângulo 15">
            <a:extLst>
              <a:ext uri="{FF2B5EF4-FFF2-40B4-BE49-F238E27FC236}">
                <a16:creationId xmlns:a16="http://schemas.microsoft.com/office/drawing/2014/main" id="{FAAA7CF5-019D-FF2B-9779-1EA526202380}"/>
              </a:ext>
            </a:extLst>
          </p:cNvPr>
          <p:cNvSpPr/>
          <p:nvPr/>
        </p:nvSpPr>
        <p:spPr>
          <a:xfrm>
            <a:off x="0" y="0"/>
            <a:ext cx="12192000" cy="6858000"/>
          </a:xfrm>
          <a:prstGeom prst="rect">
            <a:avLst/>
          </a:prstGeom>
          <a:solidFill>
            <a:srgbClr val="6ADB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4" name="Google Shape;714;p34"/>
          <p:cNvSpPr txBox="1"/>
          <p:nvPr/>
        </p:nvSpPr>
        <p:spPr>
          <a:xfrm>
            <a:off x="3987541" y="2967335"/>
            <a:ext cx="4216918"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5400" b="1" dirty="0">
                <a:solidFill>
                  <a:schemeClr val="lt1"/>
                </a:solidFill>
                <a:latin typeface="Open Sans"/>
                <a:ea typeface="Open Sans"/>
                <a:cs typeface="Open Sans"/>
                <a:sym typeface="Open Sans"/>
              </a:rPr>
              <a:t>OBRIGADO!</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9259381" y="4383155"/>
            <a:ext cx="2932619" cy="2474845"/>
          </a:xfrm>
          <a:prstGeom prst="rect">
            <a:avLst/>
          </a:prstGeom>
          <a:noFill/>
          <a:ln>
            <a:noFill/>
          </a:ln>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6</a:t>
            </a:fld>
            <a:endParaRPr lang="pt-BR" dirty="0">
              <a:solidFill>
                <a:srgbClr val="6ADBD9"/>
              </a:solidFill>
              <a:latin typeface="Open Sans" panose="020B0604020202020204"/>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sp>
        <p:nvSpPr>
          <p:cNvPr id="16" name="Title Placeholder 1">
            <a:extLst>
              <a:ext uri="{FF2B5EF4-FFF2-40B4-BE49-F238E27FC236}">
                <a16:creationId xmlns:a16="http://schemas.microsoft.com/office/drawing/2014/main" id="{FE5B923B-7615-4D2B-8B10-CCD77CD5B3B9}"/>
              </a:ext>
            </a:extLst>
          </p:cNvPr>
          <p:cNvSpPr txBox="1">
            <a:spLocks/>
          </p:cNvSpPr>
          <p:nvPr/>
        </p:nvSpPr>
        <p:spPr>
          <a:xfrm>
            <a:off x="3647549" y="12575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pt-BR" dirty="0">
                <a:solidFill>
                  <a:srgbClr val="434343"/>
                </a:solidFill>
                <a:latin typeface="Open Sans" panose="020B0604020202020204" charset="0"/>
                <a:ea typeface="Open Sans" panose="020B0604020202020204" charset="0"/>
                <a:cs typeface="Open Sans" panose="020B0604020202020204" charset="0"/>
              </a:rPr>
              <a:t>1. Objetivo do Trabalho</a:t>
            </a:r>
          </a:p>
        </p:txBody>
      </p:sp>
      <p:sp>
        <p:nvSpPr>
          <p:cNvPr id="3" name="Retângulo 2">
            <a:extLst>
              <a:ext uri="{FF2B5EF4-FFF2-40B4-BE49-F238E27FC236}">
                <a16:creationId xmlns:a16="http://schemas.microsoft.com/office/drawing/2014/main" id="{ED072FB0-079E-451B-A8DE-04ADFF128F4D}"/>
              </a:ext>
            </a:extLst>
          </p:cNvPr>
          <p:cNvSpPr/>
          <p:nvPr/>
        </p:nvSpPr>
        <p:spPr>
          <a:xfrm>
            <a:off x="3938541" y="831681"/>
            <a:ext cx="7200000" cy="4832092"/>
          </a:xfrm>
          <a:prstGeom prst="rect">
            <a:avLst/>
          </a:prstGeom>
        </p:spPr>
        <p:txBody>
          <a:bodyPr wrap="square">
            <a:spAutoFit/>
          </a:bodyPr>
          <a:lstStyle/>
          <a:p>
            <a:pPr algn="just"/>
            <a:r>
              <a:rPr lang="pt-BR" sz="1400" dirty="0">
                <a:solidFill>
                  <a:srgbClr val="434343"/>
                </a:solidFill>
                <a:latin typeface="Open Sans" panose="020B0604020202020204" charset="0"/>
                <a:ea typeface="Open Sans" panose="020B0604020202020204" charset="0"/>
                <a:cs typeface="Open Sans" panose="020B0604020202020204" charset="0"/>
              </a:rPr>
              <a:t>Encontrar uma casa/apartamento para arrendar em Portugal pode ser uma tarefa bastante desafiadora. Muitas vezes, a procura é maior do que a oferta disponível, o que acaba gerando uma competição acirrada entre os potenciais inquilinos. Além disso, o valor dos aluguéis costuma ser elevado, especialmente em áreas mais centrais das grandes cidades.</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pt-BR" sz="1400" dirty="0">
                <a:solidFill>
                  <a:srgbClr val="434343"/>
                </a:solidFill>
                <a:latin typeface="Open Sans" panose="020B0604020202020204" charset="0"/>
                <a:ea typeface="Open Sans" panose="020B0604020202020204" charset="0"/>
                <a:cs typeface="Open Sans" panose="020B0604020202020204" charset="0"/>
              </a:rPr>
              <a:t>Outro desafio para quem busca um novo lar em Portugal é identificar qual cidade é a ideal de acordo com o seu estilo de vida. Cada lugar tem suas características próprias, que podem ser mais ou menos adequadas para diferentes perfis de moradores. Por exemplo, uma pessoa que valoriza a vida noturna e a agitação urbana pode preferir morar em Lisboa ou no Porto, enquanto outra que busca tranquilidade e contato com a natureza pode optar por cidades como Braga ou Coimbra.</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l"/>
            <a:r>
              <a:rPr lang="pt-BR" sz="1400" dirty="0">
                <a:solidFill>
                  <a:srgbClr val="434343"/>
                </a:solidFill>
                <a:latin typeface="Open Sans" panose="020B0604020202020204" charset="0"/>
                <a:ea typeface="Open Sans" panose="020B0604020202020204" charset="0"/>
                <a:cs typeface="Open Sans" panose="020B0604020202020204" charset="0"/>
              </a:rPr>
              <a:t>Além disso, é importante destacar que cada grupo de pessoas pode ter necessidades específicas ao buscar um lugar para morar em Portugal. Por exemplo, casais com filhos podem dar preferência a cidades que ofereçam um ambiente mais familiar e seguro, com acesso a boas escolas e espaços públicos para as crianças brincarem. Essas famílias também podem considerar a proximidade de hospitais e serviços de saúde de qualidade como um fator determinante na escolha do local.</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17" name="Retângulo 16">
            <a:extLst>
              <a:ext uri="{FF2B5EF4-FFF2-40B4-BE49-F238E27FC236}">
                <a16:creationId xmlns:a16="http://schemas.microsoft.com/office/drawing/2014/main" id="{E7608045-A8D1-44D8-9177-8B5DDC17C401}"/>
              </a:ext>
            </a:extLst>
          </p:cNvPr>
          <p:cNvSpPr/>
          <p:nvPr/>
        </p:nvSpPr>
        <p:spPr>
          <a:xfrm>
            <a:off x="1438864" y="831681"/>
            <a:ext cx="1898401" cy="923330"/>
          </a:xfrm>
          <a:prstGeom prst="rect">
            <a:avLst/>
          </a:prstGeom>
        </p:spPr>
        <p:txBody>
          <a:bodyPr wrap="square">
            <a:spAutoFit/>
          </a:bodyPr>
          <a:lstStyle/>
          <a:p>
            <a:pPr algn="r"/>
            <a:r>
              <a:rPr lang="da-DK" dirty="0">
                <a:solidFill>
                  <a:schemeClr val="accent4"/>
                </a:solidFill>
                <a:latin typeface="Open Sans" panose="020B0604020202020204"/>
              </a:rPr>
              <a:t>Modificar imagem a seu critério</a:t>
            </a:r>
            <a:endParaRPr lang="pt-BR" dirty="0">
              <a:solidFill>
                <a:schemeClr val="accent4"/>
              </a:solidFill>
              <a:latin typeface="Open Sans" panose="020B0604020202020204"/>
            </a:endParaRPr>
          </a:p>
        </p:txBody>
      </p:sp>
      <p:pic>
        <p:nvPicPr>
          <p:cNvPr id="15" name="Imagem 14"/>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6544277" y="6347292"/>
            <a:ext cx="1705361" cy="327947"/>
          </a:xfrm>
          <a:prstGeom prst="rect">
            <a:avLst/>
          </a:prstGeom>
        </p:spPr>
      </p:pic>
      <p:pic>
        <p:nvPicPr>
          <p:cNvPr id="90114" name="Picture 2" descr="Portugal é melhor para morar ou para visitar">
            <a:extLst>
              <a:ext uri="{FF2B5EF4-FFF2-40B4-BE49-F238E27FC236}">
                <a16:creationId xmlns:a16="http://schemas.microsoft.com/office/drawing/2014/main" id="{7BF3400A-C69D-4593-8B2B-326CEE1495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238" r="11047"/>
          <a:stretch/>
        </p:blipFill>
        <p:spPr bwMode="auto">
          <a:xfrm>
            <a:off x="-21159" y="0"/>
            <a:ext cx="342863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863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udents devastated as in-person graduations are canceled - ABC News">
            <a:extLst>
              <a:ext uri="{FF2B5EF4-FFF2-40B4-BE49-F238E27FC236}">
                <a16:creationId xmlns:a16="http://schemas.microsoft.com/office/drawing/2014/main" id="{8598606F-B23B-473D-813C-60D9F7AABB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46" r="16902"/>
          <a:stretch/>
        </p:blipFill>
        <p:spPr bwMode="auto">
          <a:xfrm>
            <a:off x="-9868" y="-8878"/>
            <a:ext cx="4067203" cy="6876000"/>
          </a:xfrm>
          <a:prstGeom prst="rect">
            <a:avLst/>
          </a:prstGeom>
          <a:noFill/>
          <a:extLst>
            <a:ext uri="{909E8E84-426E-40DD-AFC4-6F175D3DCCD1}">
              <a14:hiddenFill xmlns:a14="http://schemas.microsoft.com/office/drawing/2010/main">
                <a:solidFill>
                  <a:srgbClr val="FFFFFF"/>
                </a:solidFill>
              </a14:hiddenFill>
            </a:ext>
          </a:extLst>
        </p:spPr>
      </p:pic>
      <p:sp>
        <p:nvSpPr>
          <p:cNvPr id="38" name="Retângulo 37">
            <a:extLst>
              <a:ext uri="{FF2B5EF4-FFF2-40B4-BE49-F238E27FC236}">
                <a16:creationId xmlns:a16="http://schemas.microsoft.com/office/drawing/2014/main" id="{D902E99D-1B43-474C-AC5E-3E8665E2FA1E}"/>
              </a:ext>
            </a:extLst>
          </p:cNvPr>
          <p:cNvSpPr/>
          <p:nvPr/>
        </p:nvSpPr>
        <p:spPr>
          <a:xfrm>
            <a:off x="4839286" y="1201127"/>
            <a:ext cx="7352714" cy="44280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414626" y="379620"/>
            <a:ext cx="43400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1" name="Title Placeholder 1">
            <a:extLst>
              <a:ext uri="{FF2B5EF4-FFF2-40B4-BE49-F238E27FC236}">
                <a16:creationId xmlns:a16="http://schemas.microsoft.com/office/drawing/2014/main" id="{C614DE7C-93DF-40BF-8B79-1508222539C0}"/>
              </a:ext>
            </a:extLst>
          </p:cNvPr>
          <p:cNvSpPr txBox="1">
            <a:spLocks/>
          </p:cNvSpPr>
          <p:nvPr/>
        </p:nvSpPr>
        <p:spPr>
          <a:xfrm>
            <a:off x="4483471" y="274949"/>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6. </a:t>
            </a:r>
            <a:r>
              <a:rPr lang="en-US" dirty="0" err="1">
                <a:solidFill>
                  <a:srgbClr val="434343"/>
                </a:solidFill>
                <a:latin typeface="Open Sans" panose="020B0604020202020204" charset="0"/>
                <a:ea typeface="Open Sans" panose="020B0604020202020204" charset="0"/>
                <a:cs typeface="Open Sans" panose="020B0604020202020204" charset="0"/>
              </a:rPr>
              <a:t>Conclusões</a:t>
            </a:r>
            <a:r>
              <a:rPr lang="en-US" dirty="0">
                <a:solidFill>
                  <a:srgbClr val="434343"/>
                </a:solidFill>
                <a:latin typeface="Open Sans" panose="020B0604020202020204" charset="0"/>
                <a:ea typeface="Open Sans" panose="020B0604020202020204" charset="0"/>
                <a:cs typeface="Open Sans" panose="020B0604020202020204" charset="0"/>
              </a:rPr>
              <a:t> </a:t>
            </a:r>
          </a:p>
        </p:txBody>
      </p:sp>
      <p:pic>
        <p:nvPicPr>
          <p:cNvPr id="15" name="Imagem 14">
            <a:extLst>
              <a:ext uri="{FF2B5EF4-FFF2-40B4-BE49-F238E27FC236}">
                <a16:creationId xmlns:a16="http://schemas.microsoft.com/office/drawing/2014/main" id="{A6A3A2D8-6A84-408C-9312-C49BC22CB3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432739" y="6314406"/>
            <a:ext cx="1705361" cy="327947"/>
          </a:xfrm>
          <a:prstGeom prst="rect">
            <a:avLst/>
          </a:prstGeom>
        </p:spPr>
      </p:pic>
      <p:sp>
        <p:nvSpPr>
          <p:cNvPr id="13" name="Retângulo 12">
            <a:extLst>
              <a:ext uri="{FF2B5EF4-FFF2-40B4-BE49-F238E27FC236}">
                <a16:creationId xmlns:a16="http://schemas.microsoft.com/office/drawing/2014/main" id="{256AB113-9BE5-49A4-8452-60AEE132ACF3}"/>
              </a:ext>
            </a:extLst>
          </p:cNvPr>
          <p:cNvSpPr/>
          <p:nvPr/>
        </p:nvSpPr>
        <p:spPr>
          <a:xfrm>
            <a:off x="4861962" y="1248623"/>
            <a:ext cx="7276138" cy="4185761"/>
          </a:xfrm>
          <a:prstGeom prst="rect">
            <a:avLst/>
          </a:prstGeom>
        </p:spPr>
        <p:txBody>
          <a:bodyPr wrap="square">
            <a:spAutoFit/>
          </a:bodyPr>
          <a:lstStyle/>
          <a:p>
            <a:pPr marL="285750" indent="-285750">
              <a:buFont typeface="Arial" panose="020B0604020202020204" pitchFamily="34" charset="0"/>
              <a:buChar char="•"/>
            </a:pPr>
            <a:endParaRPr lang="pt-BR" sz="1400" b="1" dirty="0">
              <a:solidFill>
                <a:srgbClr val="434343"/>
              </a:solidFill>
              <a:latin typeface="Open Sans" panose="020B0604020202020204" charset="0"/>
              <a:ea typeface="Open Sans" panose="020B0604020202020204" charset="0"/>
              <a:cs typeface="Open Sans" panose="020B0604020202020204" charset="0"/>
            </a:endParaRPr>
          </a:p>
          <a:p>
            <a:pPr marL="285750" indent="-28575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A </a:t>
            </a:r>
            <a:r>
              <a:rPr lang="pt-BR" sz="1400" b="1" dirty="0" err="1">
                <a:solidFill>
                  <a:srgbClr val="434343"/>
                </a:solidFill>
                <a:latin typeface="Open Sans" panose="020B0604020202020204" charset="0"/>
                <a:ea typeface="Open Sans" panose="020B0604020202020204" charset="0"/>
                <a:cs typeface="Open Sans" panose="020B0604020202020204" charset="0"/>
              </a:rPr>
              <a:t>Catboost</a:t>
            </a:r>
            <a:r>
              <a:rPr lang="pt-BR" sz="1400" dirty="0">
                <a:solidFill>
                  <a:srgbClr val="434343"/>
                </a:solidFill>
                <a:latin typeface="Open Sans" panose="020B0604020202020204" charset="0"/>
                <a:ea typeface="Open Sans" panose="020B0604020202020204" charset="0"/>
                <a:cs typeface="Open Sans" panose="020B0604020202020204" charset="0"/>
              </a:rPr>
              <a:t> apresentou</a:t>
            </a:r>
            <a:r>
              <a:rPr lang="pt-BR" sz="1400" b="1" dirty="0">
                <a:solidFill>
                  <a:srgbClr val="434343"/>
                </a:solidFill>
                <a:latin typeface="Open Sans" panose="020B0604020202020204" charset="0"/>
                <a:ea typeface="Open Sans" panose="020B0604020202020204" charset="0"/>
                <a:cs typeface="Open Sans" panose="020B0604020202020204" charset="0"/>
              </a:rPr>
              <a:t> melhor desempenho </a:t>
            </a:r>
            <a:r>
              <a:rPr lang="pt-BR" sz="1400" dirty="0">
                <a:solidFill>
                  <a:srgbClr val="434343"/>
                </a:solidFill>
                <a:latin typeface="Open Sans" panose="020B0604020202020204" charset="0"/>
                <a:ea typeface="Open Sans" panose="020B0604020202020204" charset="0"/>
                <a:cs typeface="Open Sans" panose="020B0604020202020204" charset="0"/>
              </a:rPr>
              <a:t>em comparação com a Árvore de Decisão,</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dirty="0">
                <a:solidFill>
                  <a:srgbClr val="434343"/>
                </a:solidFill>
                <a:latin typeface="Open Sans" panose="020B0604020202020204" charset="0"/>
                <a:ea typeface="Open Sans" panose="020B0604020202020204" charset="0"/>
                <a:cs typeface="Open Sans" panose="020B0604020202020204" charset="0"/>
              </a:rPr>
              <a:t>com maior sensibilidade</a:t>
            </a:r>
            <a:r>
              <a:rPr lang="pt-BR" sz="1400" b="1" dirty="0">
                <a:solidFill>
                  <a:srgbClr val="434343"/>
                </a:solidFill>
                <a:latin typeface="Open Sans" panose="020B0604020202020204" charset="0"/>
                <a:ea typeface="Open Sans" panose="020B0604020202020204" charset="0"/>
                <a:cs typeface="Open Sans" panose="020B0604020202020204" charset="0"/>
              </a:rPr>
              <a:t> 82% </a:t>
            </a:r>
            <a:r>
              <a:rPr lang="pt-BR" sz="1400" dirty="0">
                <a:solidFill>
                  <a:srgbClr val="434343"/>
                </a:solidFill>
                <a:latin typeface="Open Sans" panose="020B0604020202020204" charset="0"/>
                <a:ea typeface="Open Sans" panose="020B0604020202020204" charset="0"/>
                <a:cs typeface="Open Sans" panose="020B0604020202020204" charset="0"/>
              </a:rPr>
              <a:t>(excelente desempenho).</a:t>
            </a:r>
          </a:p>
          <a:p>
            <a:pPr marL="285750" indent="-285750">
              <a:buFont typeface="Arial" panose="020B0604020202020204" pitchFamily="34" charset="0"/>
              <a:buChar cha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285750" indent="-28575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As métricas de avaliação da </a:t>
            </a:r>
            <a:r>
              <a:rPr lang="pt-BR" sz="1400" b="1" dirty="0">
                <a:solidFill>
                  <a:srgbClr val="434343"/>
                </a:solidFill>
                <a:latin typeface="Open Sans" panose="020B0604020202020204" charset="0"/>
                <a:ea typeface="Open Sans" panose="020B0604020202020204" charset="0"/>
                <a:cs typeface="Open Sans" panose="020B0604020202020204" charset="0"/>
              </a:rPr>
              <a:t>RL</a:t>
            </a:r>
            <a:r>
              <a:rPr lang="pt-BR" sz="1400" dirty="0">
                <a:solidFill>
                  <a:srgbClr val="434343"/>
                </a:solidFill>
                <a:latin typeface="Open Sans" panose="020B0604020202020204" charset="0"/>
                <a:ea typeface="Open Sans" panose="020B0604020202020204" charset="0"/>
                <a:cs typeface="Open Sans" panose="020B0604020202020204" charset="0"/>
              </a:rPr>
              <a:t> ficaram mais estáveis comparando o treino e o teste.</a:t>
            </a: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285750" indent="-28575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Das 57 variáveis disponíveis, apenas </a:t>
            </a:r>
            <a:r>
              <a:rPr lang="pt-BR" sz="1400" b="1" dirty="0">
                <a:solidFill>
                  <a:srgbClr val="434343"/>
                </a:solidFill>
                <a:latin typeface="Open Sans" panose="020B0604020202020204" charset="0"/>
                <a:ea typeface="Open Sans" panose="020B0604020202020204" charset="0"/>
                <a:cs typeface="Open Sans" panose="020B0604020202020204" charset="0"/>
              </a:rPr>
              <a:t>18 foram testadas </a:t>
            </a:r>
            <a:r>
              <a:rPr lang="pt-BR" sz="1400" dirty="0">
                <a:solidFill>
                  <a:srgbClr val="434343"/>
                </a:solidFill>
                <a:latin typeface="Open Sans" panose="020B0604020202020204" charset="0"/>
                <a:ea typeface="Open Sans" panose="020B0604020202020204" charset="0"/>
                <a:cs typeface="Open Sans" panose="020B0604020202020204" charset="0"/>
              </a:rPr>
              <a:t>no modelo de </a:t>
            </a:r>
            <a:r>
              <a:rPr lang="pt-BR" sz="1400" b="1" dirty="0">
                <a:solidFill>
                  <a:srgbClr val="434343"/>
                </a:solidFill>
                <a:latin typeface="Open Sans" panose="020B0604020202020204" charset="0"/>
                <a:ea typeface="Open Sans" panose="020B0604020202020204" charset="0"/>
                <a:cs typeface="Open Sans" panose="020B0604020202020204" charset="0"/>
              </a:rPr>
              <a:t>RL</a:t>
            </a:r>
            <a:r>
              <a:rPr lang="pt-BR" sz="1400" dirty="0">
                <a:solidFill>
                  <a:srgbClr val="434343"/>
                </a:solidFill>
                <a:latin typeface="Open Sans" panose="020B0604020202020204" charset="0"/>
                <a:ea typeface="Open Sans" panose="020B0604020202020204" charset="0"/>
                <a:cs typeface="Open Sans" panose="020B0604020202020204" charset="0"/>
              </a:rPr>
              <a:t>, sendo elas: Idade, Sexo, </a:t>
            </a:r>
            <a:r>
              <a:rPr lang="pt-BR" sz="1400" dirty="0" err="1">
                <a:solidFill>
                  <a:srgbClr val="434343"/>
                </a:solidFill>
                <a:latin typeface="Open Sans" panose="020B0604020202020204" charset="0"/>
                <a:ea typeface="Open Sans" panose="020B0604020202020204" charset="0"/>
                <a:cs typeface="Open Sans" panose="020B0604020202020204" charset="0"/>
              </a:rPr>
              <a:t>Tem_Plano_Saude</a:t>
            </a:r>
            <a:r>
              <a:rPr lang="pt-BR" sz="1400" dirty="0">
                <a:solidFill>
                  <a:srgbClr val="434343"/>
                </a:solidFill>
                <a:latin typeface="Open Sans" panose="020B0604020202020204" charset="0"/>
                <a:ea typeface="Open Sans" panose="020B0604020202020204" charset="0"/>
                <a:cs typeface="Open Sans" panose="020B0604020202020204" charset="0"/>
              </a:rPr>
              <a:t>, Trabalhou_Ult_12M, </a:t>
            </a:r>
            <a:r>
              <a:rPr lang="pt-BR" sz="1400" dirty="0" err="1">
                <a:solidFill>
                  <a:srgbClr val="434343"/>
                </a:solidFill>
                <a:latin typeface="Open Sans" panose="020B0604020202020204" charset="0"/>
                <a:ea typeface="Open Sans" panose="020B0604020202020204" charset="0"/>
                <a:cs typeface="Open Sans" panose="020B0604020202020204" charset="0"/>
              </a:rPr>
              <a:t>Gastos_Sem_Renda</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Qtd_Cartaocred</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Qtd_Contacorr</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Qtd_Contapoup</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Anos_Estudo</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Renda_Total</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Pc_Renda_Disp</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Pc_Renda_Nao_Monet</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Pc_Deducao</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Instrucao</a:t>
            </a:r>
            <a:r>
              <a:rPr lang="pt-BR" sz="1400" dirty="0">
                <a:solidFill>
                  <a:srgbClr val="434343"/>
                </a:solidFill>
                <a:latin typeface="Open Sans" panose="020B0604020202020204" charset="0"/>
                <a:ea typeface="Open Sans" panose="020B0604020202020204" charset="0"/>
                <a:cs typeface="Open Sans" panose="020B0604020202020204" charset="0"/>
              </a:rPr>
              <a:t>, UF, </a:t>
            </a:r>
            <a:r>
              <a:rPr lang="pt-BR" sz="1400" dirty="0" err="1">
                <a:solidFill>
                  <a:srgbClr val="434343"/>
                </a:solidFill>
                <a:latin typeface="Open Sans" panose="020B0604020202020204" charset="0"/>
                <a:ea typeface="Open Sans" panose="020B0604020202020204" charset="0"/>
                <a:cs typeface="Open Sans" panose="020B0604020202020204" charset="0"/>
              </a:rPr>
              <a:t>Estrato_Pof</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Cor_Raca</a:t>
            </a:r>
            <a:r>
              <a:rPr lang="pt-BR" sz="1400" dirty="0">
                <a:solidFill>
                  <a:srgbClr val="434343"/>
                </a:solidFill>
                <a:latin typeface="Open Sans" panose="020B0604020202020204" charset="0"/>
                <a:ea typeface="Open Sans" panose="020B0604020202020204" charset="0"/>
                <a:cs typeface="Open Sans" panose="020B0604020202020204" charset="0"/>
              </a:rPr>
              <a:t>, Composição.</a:t>
            </a:r>
          </a:p>
          <a:p>
            <a:pPr marL="285750" indent="-285750">
              <a:buFont typeface="Arial" panose="020B0604020202020204" pitchFamily="34" charset="0"/>
              <a:buChar cha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285750" indent="-285750">
              <a:buFont typeface="Arial" panose="020B0604020202020204" pitchFamily="34" charset="0"/>
              <a:buChar char="•"/>
            </a:pPr>
            <a:r>
              <a:rPr lang="pt-BR" sz="1400" b="1" dirty="0">
                <a:solidFill>
                  <a:srgbClr val="434343"/>
                </a:solidFill>
                <a:latin typeface="Open Sans" panose="020B0604020202020204" charset="0"/>
                <a:ea typeface="Open Sans" panose="020B0604020202020204" charset="0"/>
                <a:cs typeface="Open Sans" panose="020B0604020202020204" charset="0"/>
              </a:rPr>
              <a:t>5 variáveis </a:t>
            </a:r>
            <a:r>
              <a:rPr lang="pt-BR" sz="1400" dirty="0">
                <a:solidFill>
                  <a:srgbClr val="434343"/>
                </a:solidFill>
                <a:latin typeface="Open Sans" panose="020B0604020202020204" charset="0"/>
                <a:ea typeface="Open Sans" panose="020B0604020202020204" charset="0"/>
                <a:cs typeface="Open Sans" panose="020B0604020202020204" charset="0"/>
              </a:rPr>
              <a:t>compõe a </a:t>
            </a:r>
            <a:r>
              <a:rPr lang="pt-BR" sz="1400" b="1" dirty="0">
                <a:solidFill>
                  <a:srgbClr val="434343"/>
                </a:solidFill>
                <a:latin typeface="Open Sans" panose="020B0604020202020204" charset="0"/>
                <a:ea typeface="Open Sans" panose="020B0604020202020204" charset="0"/>
                <a:cs typeface="Open Sans" panose="020B0604020202020204" charset="0"/>
              </a:rPr>
              <a:t>Regressão Logística </a:t>
            </a:r>
            <a:r>
              <a:rPr lang="pt-BR" sz="1400" dirty="0">
                <a:solidFill>
                  <a:srgbClr val="434343"/>
                </a:solidFill>
                <a:latin typeface="Open Sans" panose="020B0604020202020204" charset="0"/>
                <a:ea typeface="Open Sans" panose="020B0604020202020204" charset="0"/>
                <a:cs typeface="Open Sans" panose="020B0604020202020204" charset="0"/>
              </a:rPr>
              <a:t>e explicam a inadimplência:</a:t>
            </a:r>
          </a:p>
          <a:p>
            <a:pPr marL="742950" lvl="1" indent="-28575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Idade</a:t>
            </a:r>
          </a:p>
          <a:p>
            <a:pPr marL="742950" lvl="1" indent="-285750">
              <a:buFont typeface="Arial" panose="020B0604020202020204" pitchFamily="34" charset="0"/>
              <a:buChar char="•"/>
            </a:pPr>
            <a:r>
              <a:rPr lang="pt-BR" sz="1400" dirty="0" err="1">
                <a:solidFill>
                  <a:srgbClr val="434343"/>
                </a:solidFill>
                <a:latin typeface="Open Sans" panose="020B0604020202020204" charset="0"/>
                <a:ea typeface="Open Sans" panose="020B0604020202020204" charset="0"/>
                <a:cs typeface="Open Sans" panose="020B0604020202020204" charset="0"/>
              </a:rPr>
              <a:t>Tem_Plano_Saude</a:t>
            </a: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742950" lvl="1" indent="-285750">
              <a:buFont typeface="Arial" panose="020B0604020202020204" pitchFamily="34" charset="0"/>
              <a:buChar char="•"/>
            </a:pPr>
            <a:r>
              <a:rPr lang="pt-BR" sz="1400" dirty="0" err="1">
                <a:solidFill>
                  <a:srgbClr val="434343"/>
                </a:solidFill>
                <a:latin typeface="Open Sans" panose="020B0604020202020204" charset="0"/>
                <a:ea typeface="Open Sans" panose="020B0604020202020204" charset="0"/>
                <a:cs typeface="Open Sans" panose="020B0604020202020204" charset="0"/>
              </a:rPr>
              <a:t>Anos_Estudo</a:t>
            </a: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742950" lvl="1" indent="-285750">
              <a:buFont typeface="Arial" panose="020B0604020202020204" pitchFamily="34" charset="0"/>
              <a:buChar char="•"/>
            </a:pPr>
            <a:r>
              <a:rPr lang="pt-BR" sz="1400" dirty="0" err="1">
                <a:solidFill>
                  <a:srgbClr val="434343"/>
                </a:solidFill>
                <a:latin typeface="Open Sans" panose="020B0604020202020204" charset="0"/>
                <a:ea typeface="Open Sans" panose="020B0604020202020204" charset="0"/>
                <a:cs typeface="Open Sans" panose="020B0604020202020204" charset="0"/>
              </a:rPr>
              <a:t>Pc_Renda_Nao_Monet</a:t>
            </a: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742950" lvl="1" indent="-285750">
              <a:buFont typeface="Arial" panose="020B0604020202020204" pitchFamily="34" charset="0"/>
              <a:buChar char="•"/>
            </a:pPr>
            <a:r>
              <a:rPr lang="pt-BR" sz="1400" dirty="0" err="1">
                <a:solidFill>
                  <a:srgbClr val="434343"/>
                </a:solidFill>
                <a:latin typeface="Open Sans" panose="020B0604020202020204" charset="0"/>
                <a:ea typeface="Open Sans" panose="020B0604020202020204" charset="0"/>
                <a:cs typeface="Open Sans" panose="020B0604020202020204" charset="0"/>
              </a:rPr>
              <a:t>Pc_Deducao</a:t>
            </a:r>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3400414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C57F39DB-BF96-4300-B480-037463C07D7C}"/>
              </a:ext>
            </a:extLst>
          </p:cNvPr>
          <p:cNvSpPr/>
          <p:nvPr/>
        </p:nvSpPr>
        <p:spPr>
          <a:xfrm>
            <a:off x="384827" y="1166776"/>
            <a:ext cx="5270400" cy="4572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43856"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61</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18" name="Imagem 17"/>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2" name="Title Placeholder 1">
            <a:extLst>
              <a:ext uri="{FF2B5EF4-FFF2-40B4-BE49-F238E27FC236}">
                <a16:creationId xmlns:a16="http://schemas.microsoft.com/office/drawing/2014/main" id="{72CF4C52-87E8-4DB7-843C-E26CB1697C7D}"/>
              </a:ext>
            </a:extLst>
          </p:cNvPr>
          <p:cNvSpPr txBox="1">
            <a:spLocks/>
          </p:cNvSpPr>
          <p:nvPr/>
        </p:nvSpPr>
        <p:spPr>
          <a:xfrm>
            <a:off x="360000" y="165600"/>
            <a:ext cx="6624736" cy="713234"/>
          </a:xfrm>
          <a:prstGeom prst="rect">
            <a:avLst/>
          </a:prstGeom>
          <a:ln>
            <a:noFill/>
          </a:ln>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Variáveis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removidas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na</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Regressão</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Logística</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Espaço Reservado para Data 5">
            <a:extLst>
              <a:ext uri="{FF2B5EF4-FFF2-40B4-BE49-F238E27FC236}">
                <a16:creationId xmlns:a16="http://schemas.microsoft.com/office/drawing/2014/main" id="{C1101845-0925-4575-8EBD-DB028EBACDFB}"/>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8" name="CaixaDeTexto 7">
            <a:extLst>
              <a:ext uri="{FF2B5EF4-FFF2-40B4-BE49-F238E27FC236}">
                <a16:creationId xmlns:a16="http://schemas.microsoft.com/office/drawing/2014/main" id="{347B3A3A-59FF-43E5-9E33-BCB518D52361}"/>
              </a:ext>
            </a:extLst>
          </p:cNvPr>
          <p:cNvSpPr txBox="1"/>
          <p:nvPr/>
        </p:nvSpPr>
        <p:spPr>
          <a:xfrm>
            <a:off x="466531" y="1241488"/>
            <a:ext cx="4702069" cy="307777"/>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Variáveis removidas na ordem abaixo</a:t>
            </a:r>
            <a:endParaRPr lang="pt-BR" sz="1400" dirty="0">
              <a:solidFill>
                <a:srgbClr val="434343"/>
              </a:solidFill>
              <a:latin typeface="Open Sans" panose="020B0604020202020204"/>
            </a:endParaRPr>
          </a:p>
        </p:txBody>
      </p:sp>
      <p:sp>
        <p:nvSpPr>
          <p:cNvPr id="24" name="Botão de ação: Retornar 23">
            <a:hlinkClick r:id="rId3" action="ppaction://hlinksldjump" highlightClick="1"/>
            <a:extLst>
              <a:ext uri="{FF2B5EF4-FFF2-40B4-BE49-F238E27FC236}">
                <a16:creationId xmlns:a16="http://schemas.microsoft.com/office/drawing/2014/main" id="{06D62259-2C1B-4AB0-A72D-8A669685379C}"/>
              </a:ext>
            </a:extLst>
          </p:cNvPr>
          <p:cNvSpPr/>
          <p:nvPr/>
        </p:nvSpPr>
        <p:spPr>
          <a:xfrm>
            <a:off x="11506877" y="1229573"/>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dirty="0"/>
          </a:p>
        </p:txBody>
      </p:sp>
      <p:graphicFrame>
        <p:nvGraphicFramePr>
          <p:cNvPr id="2" name="Objeto 1">
            <a:extLst>
              <a:ext uri="{FF2B5EF4-FFF2-40B4-BE49-F238E27FC236}">
                <a16:creationId xmlns:a16="http://schemas.microsoft.com/office/drawing/2014/main" id="{3C7F8021-F8C4-49C2-9EB5-49C515711EB0}"/>
              </a:ext>
            </a:extLst>
          </p:cNvPr>
          <p:cNvGraphicFramePr>
            <a:graphicFrameLocks noChangeAspect="1"/>
          </p:cNvGraphicFramePr>
          <p:nvPr>
            <p:extLst>
              <p:ext uri="{D42A27DB-BD31-4B8C-83A1-F6EECF244321}">
                <p14:modId xmlns:p14="http://schemas.microsoft.com/office/powerpoint/2010/main" val="890791031"/>
              </p:ext>
            </p:extLst>
          </p:nvPr>
        </p:nvGraphicFramePr>
        <p:xfrm>
          <a:off x="1027715" y="1842153"/>
          <a:ext cx="3984625" cy="3527425"/>
        </p:xfrm>
        <a:graphic>
          <a:graphicData uri="http://schemas.openxmlformats.org/presentationml/2006/ole">
            <mc:AlternateContent xmlns:mc="http://schemas.openxmlformats.org/markup-compatibility/2006">
              <mc:Choice xmlns:v="urn:schemas-microsoft-com:vml" Requires="v">
                <p:oleObj name="Worksheet" r:id="rId4" imgW="3985247" imgH="3527980" progId="Excel.Sheet.12">
                  <p:link updateAutomatic="1"/>
                </p:oleObj>
              </mc:Choice>
              <mc:Fallback>
                <p:oleObj name="Worksheet" r:id="rId4" imgW="3985247" imgH="3527980" progId="Excel.Sheet.12">
                  <p:link updateAutomatic="1"/>
                  <p:pic>
                    <p:nvPicPr>
                      <p:cNvPr id="0" name=""/>
                      <p:cNvPicPr/>
                      <p:nvPr/>
                    </p:nvPicPr>
                    <p:blipFill>
                      <a:blip r:embed="rId5"/>
                      <a:stretch>
                        <a:fillRect/>
                      </a:stretch>
                    </p:blipFill>
                    <p:spPr>
                      <a:xfrm>
                        <a:off x="1027715" y="1842153"/>
                        <a:ext cx="3984625" cy="3527425"/>
                      </a:xfrm>
                      <a:prstGeom prst="rect">
                        <a:avLst/>
                      </a:prstGeom>
                    </p:spPr>
                  </p:pic>
                </p:oleObj>
              </mc:Fallback>
            </mc:AlternateContent>
          </a:graphicData>
        </a:graphic>
      </p:graphicFrame>
    </p:spTree>
    <p:extLst>
      <p:ext uri="{BB962C8B-B14F-4D97-AF65-F5344CB8AC3E}">
        <p14:creationId xmlns:p14="http://schemas.microsoft.com/office/powerpoint/2010/main" val="5302257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55DB43C-390F-446A-A6CF-C04274008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143" y="2571949"/>
            <a:ext cx="9000000" cy="3363281"/>
          </a:xfrm>
          <a:prstGeom prst="rect">
            <a:avLst/>
          </a:prstGeom>
          <a:noFill/>
          <a:extLst>
            <a:ext uri="{909E8E84-426E-40DD-AFC4-6F175D3DCCD1}">
              <a14:hiddenFill xmlns:a14="http://schemas.microsoft.com/office/drawing/2010/main">
                <a:solidFill>
                  <a:srgbClr val="FFFFFF"/>
                </a:solidFill>
              </a14:hiddenFill>
            </a:ext>
          </a:extLst>
        </p:spPr>
      </p:pic>
      <p:sp>
        <p:nvSpPr>
          <p:cNvPr id="16" name="Retângulo 15">
            <a:extLst>
              <a:ext uri="{FF2B5EF4-FFF2-40B4-BE49-F238E27FC236}">
                <a16:creationId xmlns:a16="http://schemas.microsoft.com/office/drawing/2014/main" id="{1B4D3651-9CFD-4206-BA8E-32EF9787A86F}"/>
              </a:ext>
            </a:extLst>
          </p:cNvPr>
          <p:cNvSpPr/>
          <p:nvPr/>
        </p:nvSpPr>
        <p:spPr>
          <a:xfrm>
            <a:off x="0" y="1002669"/>
            <a:ext cx="684244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3">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a:ea typeface="Open Sans"/>
                <a:cs typeface="Open Sans"/>
              </a:rPr>
              <a:t>5.iii. </a:t>
            </a:r>
            <a:r>
              <a:rPr lang="pt-BR" dirty="0">
                <a:solidFill>
                  <a:srgbClr val="434343"/>
                </a:solidFill>
                <a:latin typeface="Open Sans"/>
                <a:ea typeface="Open Sans"/>
                <a:cs typeface="Open Sans"/>
              </a:rPr>
              <a:t>Árvore</a:t>
            </a:r>
            <a:r>
              <a:rPr lang="en-US" dirty="0">
                <a:solidFill>
                  <a:srgbClr val="434343"/>
                </a:solidFill>
                <a:latin typeface="Open Sans"/>
                <a:ea typeface="Open Sans"/>
                <a:cs typeface="Open Sans"/>
              </a:rPr>
              <a:t> de </a:t>
            </a:r>
            <a:r>
              <a:rPr lang="en-US" dirty="0" err="1">
                <a:solidFill>
                  <a:srgbClr val="434343"/>
                </a:solidFill>
                <a:latin typeface="Open Sans"/>
                <a:ea typeface="Open Sans"/>
                <a:cs typeface="Open Sans"/>
              </a:rPr>
              <a:t>decisão</a:t>
            </a:r>
            <a:endParaRPr lang="en-US" dirty="0">
              <a:solidFill>
                <a:srgbClr val="434343"/>
              </a:solidFill>
              <a:latin typeface="Open Sans"/>
              <a:ea typeface="Open Sans"/>
              <a:cs typeface="Open Sans"/>
            </a:endParaRPr>
          </a:p>
          <a:p>
            <a:r>
              <a:rPr lang="en-US" sz="1100" dirty="0">
                <a:solidFill>
                  <a:srgbClr val="6ADBD9"/>
                </a:solidFill>
                <a:latin typeface="Open Sans" panose="020B0604020202020204" charset="0"/>
                <a:ea typeface="Open Sans" panose="020B0604020202020204" charset="0"/>
                <a:cs typeface="Open Sans" panose="020B0604020202020204" charset="0"/>
              </a:rPr>
              <a:t>MODELAGEM COM ESTATÍSTICA TRADICIONAL | </a:t>
            </a:r>
            <a:r>
              <a:rPr lang="en-US" sz="1100" dirty="0">
                <a:solidFill>
                  <a:srgbClr val="434343"/>
                </a:solidFill>
                <a:latin typeface="Open Sans" panose="020B0604020202020204" charset="0"/>
                <a:ea typeface="Open Sans" panose="020B0604020202020204" charset="0"/>
                <a:cs typeface="Open Sans" panose="020B0604020202020204" charset="0"/>
              </a:rPr>
              <a:t>INTERPRETAÇÃO DAS VARIÁVEIS</a:t>
            </a:r>
          </a:p>
        </p:txBody>
      </p:sp>
      <p:sp>
        <p:nvSpPr>
          <p:cNvPr id="13" name="Retângulo 12">
            <a:extLst>
              <a:ext uri="{FF2B5EF4-FFF2-40B4-BE49-F238E27FC236}">
                <a16:creationId xmlns:a16="http://schemas.microsoft.com/office/drawing/2014/main" id="{35F47299-7615-4100-B6B3-DD08E74F009D}"/>
              </a:ext>
            </a:extLst>
          </p:cNvPr>
          <p:cNvSpPr/>
          <p:nvPr/>
        </p:nvSpPr>
        <p:spPr>
          <a:xfrm>
            <a:off x="185143" y="1136758"/>
            <a:ext cx="6758897" cy="461665"/>
          </a:xfrm>
          <a:prstGeom prst="rect">
            <a:avLst/>
          </a:prstGeom>
        </p:spPr>
        <p:txBody>
          <a:bodyPr wrap="square">
            <a:spAutoFit/>
          </a:bodyPr>
          <a:lstStyle/>
          <a:p>
            <a:r>
              <a:rPr lang="pt-BR" sz="1200" dirty="0">
                <a:solidFill>
                  <a:srgbClr val="434343"/>
                </a:solidFill>
                <a:latin typeface="Open Sans" panose="020B0604020202020204"/>
              </a:rPr>
              <a:t>Classifica as observações pela combinação de características, por meio de uma árvore de classificação, que explique o evento de inadimplência.</a:t>
            </a:r>
          </a:p>
        </p:txBody>
      </p:sp>
      <p:sp>
        <p:nvSpPr>
          <p:cNvPr id="3" name="Retângulo 2">
            <a:extLst>
              <a:ext uri="{FF2B5EF4-FFF2-40B4-BE49-F238E27FC236}">
                <a16:creationId xmlns:a16="http://schemas.microsoft.com/office/drawing/2014/main" id="{F6EC44CE-DCEF-4E56-A036-E963AC3A4E7B}"/>
              </a:ext>
            </a:extLst>
          </p:cNvPr>
          <p:cNvSpPr/>
          <p:nvPr/>
        </p:nvSpPr>
        <p:spPr>
          <a:xfrm>
            <a:off x="7525211" y="1030594"/>
            <a:ext cx="4004180" cy="3293209"/>
          </a:xfrm>
          <a:prstGeom prst="rect">
            <a:avLst/>
          </a:prstGeom>
        </p:spPr>
        <p:txBody>
          <a:bodyPr wrap="square" lIns="91440" tIns="45720" rIns="91440" bIns="45720" anchor="t">
            <a:spAutoFit/>
          </a:bodyPr>
          <a:lstStyle/>
          <a:p>
            <a:r>
              <a:rPr lang="pt-BR" sz="1400" b="1" dirty="0">
                <a:solidFill>
                  <a:srgbClr val="434343"/>
                </a:solidFill>
                <a:latin typeface="Open Sans" panose="020B0604020202020204"/>
              </a:rPr>
              <a:t>Intepretação:</a:t>
            </a:r>
          </a:p>
          <a:p>
            <a:endParaRPr lang="pt-BR" sz="1400" dirty="0">
              <a:solidFill>
                <a:srgbClr val="434343"/>
              </a:solidFill>
              <a:latin typeface="Open Sans" panose="020B0604020202020204"/>
            </a:endParaRPr>
          </a:p>
          <a:p>
            <a:pPr marL="171450" indent="-171450">
              <a:buFont typeface="Arial" panose="020B0604020202020204" pitchFamily="34" charset="0"/>
              <a:buChar char="•"/>
            </a:pPr>
            <a:r>
              <a:rPr lang="pt-BR" sz="1400" dirty="0">
                <a:solidFill>
                  <a:srgbClr val="434343"/>
                </a:solidFill>
                <a:latin typeface="Open Sans" panose="020B0604020202020204"/>
              </a:rPr>
              <a:t>A variável mais importante é a variável ANOS_ESTUDO, seguidas pela IDADE e INSTRUCAO</a:t>
            </a:r>
          </a:p>
          <a:p>
            <a:r>
              <a:rPr lang="pt-BR" sz="1400" dirty="0">
                <a:solidFill>
                  <a:srgbClr val="434343"/>
                </a:solidFill>
                <a:latin typeface="Open Sans" panose="020B0604020202020204"/>
              </a:rPr>
              <a:t> </a:t>
            </a:r>
          </a:p>
          <a:p>
            <a:pPr marL="171450" indent="-171450">
              <a:buFont typeface="Arial" panose="020B0604020202020204" pitchFamily="34" charset="0"/>
              <a:buChar char="•"/>
            </a:pPr>
            <a:r>
              <a:rPr lang="pt-BR" sz="1400" b="1" dirty="0">
                <a:solidFill>
                  <a:schemeClr val="accent5">
                    <a:lumMod val="75000"/>
                  </a:schemeClr>
                </a:solidFill>
                <a:latin typeface="Open Sans" panose="020B0604020202020204"/>
              </a:rPr>
              <a:t>Perfil com maior probabilidade: </a:t>
            </a:r>
            <a:r>
              <a:rPr lang="pt-BR" sz="1400" dirty="0">
                <a:solidFill>
                  <a:schemeClr val="accent5">
                    <a:lumMod val="75000"/>
                  </a:schemeClr>
                </a:solidFill>
                <a:latin typeface="Open Sans" panose="020B0604020202020204"/>
              </a:rPr>
              <a:t>Mais de 12,5 anos de estudo, menores que 35,5 anos mas que tem anos de estudo menor ou igual a 15,5.</a:t>
            </a:r>
          </a:p>
          <a:p>
            <a:pPr marL="171450" indent="-171450">
              <a:buFont typeface="Arial" panose="020B0604020202020204" pitchFamily="34" charset="0"/>
              <a:buChar char="•"/>
            </a:pPr>
            <a:endParaRPr lang="pt-BR" sz="1400" dirty="0">
              <a:solidFill>
                <a:srgbClr val="434343"/>
              </a:solidFill>
              <a:latin typeface="Open Sans" panose="020B0604020202020204"/>
            </a:endParaRPr>
          </a:p>
          <a:p>
            <a:pPr marL="171450" indent="-171450">
              <a:buFont typeface="Arial" panose="020B0604020202020204" pitchFamily="34" charset="0"/>
              <a:buChar char="•"/>
            </a:pPr>
            <a:r>
              <a:rPr lang="pt-BR" sz="1400" b="1" dirty="0">
                <a:solidFill>
                  <a:schemeClr val="accent2">
                    <a:lumMod val="75000"/>
                  </a:schemeClr>
                </a:solidFill>
                <a:latin typeface="Open Sans" panose="020B0604020202020204"/>
              </a:rPr>
              <a:t>Perfil com menor probabilidade: </a:t>
            </a:r>
            <a:r>
              <a:rPr lang="pt-BR" sz="1400" dirty="0">
                <a:solidFill>
                  <a:schemeClr val="accent2">
                    <a:lumMod val="75000"/>
                  </a:schemeClr>
                </a:solidFill>
                <a:latin typeface="Open Sans" panose="020B0604020202020204"/>
              </a:rPr>
              <a:t>Anos de estudo menor ou igual a 12,5 anos e que tem idade maior que 40,5 anos</a:t>
            </a:r>
            <a:r>
              <a:rPr lang="pt-BR" sz="1400" dirty="0">
                <a:solidFill>
                  <a:schemeClr val="accent6">
                    <a:lumMod val="75000"/>
                  </a:schemeClr>
                </a:solidFill>
                <a:latin typeface="Open Sans" panose="020B0604020202020204"/>
              </a:rPr>
              <a:t>.</a:t>
            </a:r>
            <a:endParaRPr lang="pt-BR" sz="1400" dirty="0">
              <a:solidFill>
                <a:schemeClr val="accent6">
                  <a:lumMod val="75000"/>
                </a:schemeClr>
              </a:solidFill>
              <a:latin typeface="Open Sans" panose="020B0604020202020204"/>
              <a:ea typeface="Open Sans"/>
              <a:cs typeface="Open Sans"/>
            </a:endParaRPr>
          </a:p>
          <a:p>
            <a:endParaRPr lang="pt-BR" sz="1200" dirty="0">
              <a:solidFill>
                <a:srgbClr val="434343"/>
              </a:solidFill>
              <a:latin typeface="Open Sans" panose="020B0604020202020204"/>
            </a:endParaRPr>
          </a:p>
        </p:txBody>
      </p:sp>
    </p:spTree>
    <p:extLst>
      <p:ext uri="{BB962C8B-B14F-4D97-AF65-F5344CB8AC3E}">
        <p14:creationId xmlns:p14="http://schemas.microsoft.com/office/powerpoint/2010/main" val="27153391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1" name="Title Placeholder 1">
            <a:extLst>
              <a:ext uri="{FF2B5EF4-FFF2-40B4-BE49-F238E27FC236}">
                <a16:creationId xmlns:a16="http://schemas.microsoft.com/office/drawing/2014/main" id="{2C07A887-EEAE-4120-BC1D-FD4A8DA3F229}"/>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Regressão</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Logística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MODELAGEM COM ESTATÍSTICA TRADICIONAL | </a:t>
            </a:r>
            <a:r>
              <a:rPr lang="en-US" sz="1100" dirty="0">
                <a:solidFill>
                  <a:srgbClr val="434343"/>
                </a:solidFill>
                <a:latin typeface="Open Sans" panose="020B0604020202020204" charset="0"/>
                <a:ea typeface="Open Sans" panose="020B0604020202020204" charset="0"/>
                <a:cs typeface="Open Sans" panose="020B0604020202020204" charset="0"/>
              </a:rPr>
              <a:t>DESEMPENHO DO MODELO</a:t>
            </a:r>
          </a:p>
        </p:txBody>
      </p:sp>
      <p:sp>
        <p:nvSpPr>
          <p:cNvPr id="12" name="Retângulo 11">
            <a:extLst>
              <a:ext uri="{FF2B5EF4-FFF2-40B4-BE49-F238E27FC236}">
                <a16:creationId xmlns:a16="http://schemas.microsoft.com/office/drawing/2014/main" id="{7C4D1B07-7812-4664-80F0-CB062AFE1ED1}"/>
              </a:ext>
            </a:extLst>
          </p:cNvPr>
          <p:cNvSpPr/>
          <p:nvPr/>
        </p:nvSpPr>
        <p:spPr>
          <a:xfrm>
            <a:off x="0" y="1462576"/>
            <a:ext cx="10082143" cy="1031578"/>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16" name="Rectangle 29">
            <a:extLst>
              <a:ext uri="{FF2B5EF4-FFF2-40B4-BE49-F238E27FC236}">
                <a16:creationId xmlns:a16="http://schemas.microsoft.com/office/drawing/2014/main" id="{523D8FFE-2EED-4F24-BE83-083D6A24295F}"/>
              </a:ext>
            </a:extLst>
          </p:cNvPr>
          <p:cNvSpPr>
            <a:spLocks noChangeArrowheads="1"/>
          </p:cNvSpPr>
          <p:nvPr/>
        </p:nvSpPr>
        <p:spPr bwMode="auto">
          <a:xfrm>
            <a:off x="436200" y="1536750"/>
            <a:ext cx="9520600" cy="893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900" b="1">
                <a:solidFill>
                  <a:schemeClr val="tx1"/>
                </a:solidFill>
                <a:latin typeface="Arial" panose="020B0604020202020204" pitchFamily="34" charset="0"/>
                <a:cs typeface="Arial" panose="020B0604020202020204" pitchFamily="34" charset="0"/>
              </a:defRPr>
            </a:lvl1pPr>
            <a:lvl2pPr marL="742950" indent="-285750">
              <a:defRPr sz="900" b="1">
                <a:solidFill>
                  <a:schemeClr val="tx1"/>
                </a:solidFill>
                <a:latin typeface="Arial" panose="020B0604020202020204" pitchFamily="34" charset="0"/>
                <a:cs typeface="Arial" panose="020B0604020202020204" pitchFamily="34" charset="0"/>
              </a:defRPr>
            </a:lvl2pPr>
            <a:lvl3pPr marL="1143000" indent="-228600">
              <a:defRPr sz="900" b="1">
                <a:solidFill>
                  <a:schemeClr val="tx1"/>
                </a:solidFill>
                <a:latin typeface="Arial" panose="020B0604020202020204" pitchFamily="34" charset="0"/>
                <a:cs typeface="Arial" panose="020B0604020202020204" pitchFamily="34" charset="0"/>
              </a:defRPr>
            </a:lvl3pPr>
            <a:lvl4pPr marL="1600200" indent="-228600">
              <a:defRPr sz="900" b="1">
                <a:solidFill>
                  <a:schemeClr val="tx1"/>
                </a:solidFill>
                <a:latin typeface="Arial" panose="020B0604020202020204" pitchFamily="34" charset="0"/>
                <a:cs typeface="Arial" panose="020B0604020202020204" pitchFamily="34" charset="0"/>
              </a:defRPr>
            </a:lvl4pPr>
            <a:lvl5pPr marL="2057400" indent="-228600">
              <a:defRPr sz="900" b="1">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9pPr>
          </a:lstStyle>
          <a:p>
            <a:pPr marL="0" indent="0" algn="just" eaLnBrk="0" hangingPunct="0">
              <a:lnSpc>
                <a:spcPct val="110000"/>
              </a:lnSpc>
              <a:buClr>
                <a:srgbClr val="800000"/>
              </a:buClr>
            </a:pPr>
            <a:r>
              <a:rPr lang="pt-BR" altLang="pt-BR" sz="1200" b="0" dirty="0">
                <a:solidFill>
                  <a:srgbClr val="434343"/>
                </a:solidFill>
                <a:latin typeface="Open sans" panose="020B0604020202020204"/>
              </a:rPr>
              <a:t>O desempenho do modelo, tanto nas bases de treino como de teste, apresentou ótimo acerto preditivo, próximo a 78% no percentual geral de classificação correta. O percentual de acerto do evento de frequentar ensino superior ficou em torno de 81%. O percentual de acerto do evento de não frequentar o ensino superior ficou em torno de 76%. A ROC também ficou estável perto de 84%.</a:t>
            </a:r>
          </a:p>
        </p:txBody>
      </p:sp>
      <p:sp>
        <p:nvSpPr>
          <p:cNvPr id="17" name="Botão de ação: Retornar 16">
            <a:hlinkClick r:id="rId4" action="ppaction://hlinksldjump" highlightClick="1"/>
            <a:extLst>
              <a:ext uri="{FF2B5EF4-FFF2-40B4-BE49-F238E27FC236}">
                <a16:creationId xmlns:a16="http://schemas.microsoft.com/office/drawing/2014/main" id="{482E0EDA-F2FA-45EC-A312-C09579F2CECE}"/>
              </a:ext>
            </a:extLst>
          </p:cNvPr>
          <p:cNvSpPr/>
          <p:nvPr/>
        </p:nvSpPr>
        <p:spPr>
          <a:xfrm>
            <a:off x="9770843" y="4363846"/>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dirty="0"/>
          </a:p>
        </p:txBody>
      </p:sp>
      <p:graphicFrame>
        <p:nvGraphicFramePr>
          <p:cNvPr id="3" name="Objeto 2">
            <a:extLst>
              <a:ext uri="{FF2B5EF4-FFF2-40B4-BE49-F238E27FC236}">
                <a16:creationId xmlns:a16="http://schemas.microsoft.com/office/drawing/2014/main" id="{E4D2A3BA-4351-4163-9EEE-7106E38E8776}"/>
              </a:ext>
            </a:extLst>
          </p:cNvPr>
          <p:cNvGraphicFramePr>
            <a:graphicFrameLocks noChangeAspect="1"/>
          </p:cNvGraphicFramePr>
          <p:nvPr>
            <p:extLst>
              <p:ext uri="{D42A27DB-BD31-4B8C-83A1-F6EECF244321}">
                <p14:modId xmlns:p14="http://schemas.microsoft.com/office/powerpoint/2010/main" val="1756135659"/>
              </p:ext>
            </p:extLst>
          </p:nvPr>
        </p:nvGraphicFramePr>
        <p:xfrm>
          <a:off x="2524132" y="2656289"/>
          <a:ext cx="5033877" cy="3600000"/>
        </p:xfrm>
        <a:graphic>
          <a:graphicData uri="http://schemas.openxmlformats.org/presentationml/2006/ole">
            <mc:AlternateContent xmlns:mc="http://schemas.openxmlformats.org/markup-compatibility/2006">
              <mc:Choice xmlns:v="urn:schemas-microsoft-com:vml" Requires="v">
                <p:oleObj name="Worksheet" r:id="rId5" imgW="5029354" imgH="3596765" progId="Excel.Sheet.12">
                  <p:link updateAutomatic="1"/>
                </p:oleObj>
              </mc:Choice>
              <mc:Fallback>
                <p:oleObj name="Worksheet" r:id="rId5" imgW="5029354" imgH="3596765" progId="Excel.Sheet.12">
                  <p:link updateAutomatic="1"/>
                  <p:pic>
                    <p:nvPicPr>
                      <p:cNvPr id="0" name=""/>
                      <p:cNvPicPr/>
                      <p:nvPr/>
                    </p:nvPicPr>
                    <p:blipFill>
                      <a:blip r:embed="rId6"/>
                      <a:stretch>
                        <a:fillRect/>
                      </a:stretch>
                    </p:blipFill>
                    <p:spPr>
                      <a:xfrm>
                        <a:off x="2524132" y="2656289"/>
                        <a:ext cx="5033877" cy="3600000"/>
                      </a:xfrm>
                      <a:prstGeom prst="rect">
                        <a:avLst/>
                      </a:prstGeom>
                    </p:spPr>
                  </p:pic>
                </p:oleObj>
              </mc:Fallback>
            </mc:AlternateContent>
          </a:graphicData>
        </a:graphic>
      </p:graphicFrame>
    </p:spTree>
    <p:extLst>
      <p:ext uri="{BB962C8B-B14F-4D97-AF65-F5344CB8AC3E}">
        <p14:creationId xmlns:p14="http://schemas.microsoft.com/office/powerpoint/2010/main" val="2991695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Objeto 1">
            <a:extLst>
              <a:ext uri="{FF2B5EF4-FFF2-40B4-BE49-F238E27FC236}">
                <a16:creationId xmlns:a16="http://schemas.microsoft.com/office/drawing/2014/main" id="{099283BA-054C-4C2A-B4B2-C00D9941E873}"/>
              </a:ext>
            </a:extLst>
          </p:cNvPr>
          <p:cNvGraphicFramePr>
            <a:graphicFrameLocks noChangeAspect="1"/>
          </p:cNvGraphicFramePr>
          <p:nvPr>
            <p:extLst>
              <p:ext uri="{D42A27DB-BD31-4B8C-83A1-F6EECF244321}">
                <p14:modId xmlns:p14="http://schemas.microsoft.com/office/powerpoint/2010/main" val="3227673738"/>
              </p:ext>
            </p:extLst>
          </p:nvPr>
        </p:nvGraphicFramePr>
        <p:xfrm>
          <a:off x="2524125" y="2655888"/>
          <a:ext cx="5033963" cy="3600450"/>
        </p:xfrm>
        <a:graphic>
          <a:graphicData uri="http://schemas.openxmlformats.org/presentationml/2006/ole">
            <mc:AlternateContent xmlns:mc="http://schemas.openxmlformats.org/markup-compatibility/2006">
              <mc:Choice xmlns:v="urn:schemas-microsoft-com:vml" Requires="v">
                <p:oleObj name="Worksheet" r:id="rId2" imgW="5029354" imgH="3596765" progId="Excel.Sheet.12">
                  <p:link updateAutomatic="1"/>
                </p:oleObj>
              </mc:Choice>
              <mc:Fallback>
                <p:oleObj name="Worksheet" r:id="rId2" imgW="5029354" imgH="3596765" progId="Excel.Sheet.12">
                  <p:link updateAutomatic="1"/>
                  <p:pic>
                    <p:nvPicPr>
                      <p:cNvPr id="0" name=""/>
                      <p:cNvPicPr/>
                      <p:nvPr/>
                    </p:nvPicPr>
                    <p:blipFill>
                      <a:blip r:embed="rId3"/>
                      <a:stretch>
                        <a:fillRect/>
                      </a:stretch>
                    </p:blipFill>
                    <p:spPr>
                      <a:xfrm>
                        <a:off x="2524125" y="2655888"/>
                        <a:ext cx="5033963" cy="3600450"/>
                      </a:xfrm>
                      <a:prstGeom prst="rect">
                        <a:avLst/>
                      </a:prstGeom>
                    </p:spPr>
                  </p:pic>
                </p:oleObj>
              </mc:Fallback>
            </mc:AlternateContent>
          </a:graphicData>
        </a:graphic>
      </p:graphicFrame>
      <p:sp>
        <p:nvSpPr>
          <p:cNvPr id="14" name="Retângulo 13">
            <a:extLst>
              <a:ext uri="{FF2B5EF4-FFF2-40B4-BE49-F238E27FC236}">
                <a16:creationId xmlns:a16="http://schemas.microsoft.com/office/drawing/2014/main" id="{4EDE4CE4-AB09-41C0-A60E-5F6E7C2994E9}"/>
              </a:ext>
            </a:extLst>
          </p:cNvPr>
          <p:cNvSpPr/>
          <p:nvPr/>
        </p:nvSpPr>
        <p:spPr>
          <a:xfrm>
            <a:off x="0" y="1462576"/>
            <a:ext cx="10082143" cy="1031578"/>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4">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1" name="Title Placeholder 1">
            <a:extLst>
              <a:ext uri="{FF2B5EF4-FFF2-40B4-BE49-F238E27FC236}">
                <a16:creationId xmlns:a16="http://schemas.microsoft.com/office/drawing/2014/main" id="{2C07A887-EEAE-4120-BC1D-FD4A8DA3F229}"/>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Árvore</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Decisão</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MODELAGEM COM ESTATÍSTICA TRADICIONAL | </a:t>
            </a:r>
            <a:r>
              <a:rPr lang="en-US" sz="1100" dirty="0">
                <a:solidFill>
                  <a:srgbClr val="434343"/>
                </a:solidFill>
                <a:latin typeface="Open Sans" panose="020B0604020202020204" charset="0"/>
                <a:ea typeface="Open Sans" panose="020B0604020202020204" charset="0"/>
                <a:cs typeface="Open Sans" panose="020B0604020202020204" charset="0"/>
              </a:rPr>
              <a:t>DESEMPENHO DO MODELO</a:t>
            </a:r>
          </a:p>
        </p:txBody>
      </p:sp>
      <p:sp>
        <p:nvSpPr>
          <p:cNvPr id="17" name="Botão de ação: Retornar 16">
            <a:hlinkClick r:id="rId6" action="ppaction://hlinksldjump" highlightClick="1"/>
            <a:extLst>
              <a:ext uri="{FF2B5EF4-FFF2-40B4-BE49-F238E27FC236}">
                <a16:creationId xmlns:a16="http://schemas.microsoft.com/office/drawing/2014/main" id="{482E0EDA-F2FA-45EC-A312-C09579F2CECE}"/>
              </a:ext>
            </a:extLst>
          </p:cNvPr>
          <p:cNvSpPr/>
          <p:nvPr/>
        </p:nvSpPr>
        <p:spPr>
          <a:xfrm>
            <a:off x="9770843" y="4363846"/>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dirty="0"/>
          </a:p>
        </p:txBody>
      </p:sp>
      <p:sp>
        <p:nvSpPr>
          <p:cNvPr id="12" name="Rectangle 29">
            <a:extLst>
              <a:ext uri="{FF2B5EF4-FFF2-40B4-BE49-F238E27FC236}">
                <a16:creationId xmlns:a16="http://schemas.microsoft.com/office/drawing/2014/main" id="{410D426E-D154-44F9-856A-D622D9546F28}"/>
              </a:ext>
            </a:extLst>
          </p:cNvPr>
          <p:cNvSpPr>
            <a:spLocks noChangeArrowheads="1"/>
          </p:cNvSpPr>
          <p:nvPr/>
        </p:nvSpPr>
        <p:spPr bwMode="auto">
          <a:xfrm>
            <a:off x="436200" y="1536750"/>
            <a:ext cx="9520600" cy="893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900" b="1">
                <a:solidFill>
                  <a:schemeClr val="tx1"/>
                </a:solidFill>
                <a:latin typeface="Arial" panose="020B0604020202020204" pitchFamily="34" charset="0"/>
                <a:cs typeface="Arial" panose="020B0604020202020204" pitchFamily="34" charset="0"/>
              </a:defRPr>
            </a:lvl1pPr>
            <a:lvl2pPr marL="742950" indent="-285750">
              <a:defRPr sz="900" b="1">
                <a:solidFill>
                  <a:schemeClr val="tx1"/>
                </a:solidFill>
                <a:latin typeface="Arial" panose="020B0604020202020204" pitchFamily="34" charset="0"/>
                <a:cs typeface="Arial" panose="020B0604020202020204" pitchFamily="34" charset="0"/>
              </a:defRPr>
            </a:lvl2pPr>
            <a:lvl3pPr marL="1143000" indent="-228600">
              <a:defRPr sz="900" b="1">
                <a:solidFill>
                  <a:schemeClr val="tx1"/>
                </a:solidFill>
                <a:latin typeface="Arial" panose="020B0604020202020204" pitchFamily="34" charset="0"/>
                <a:cs typeface="Arial" panose="020B0604020202020204" pitchFamily="34" charset="0"/>
              </a:defRPr>
            </a:lvl3pPr>
            <a:lvl4pPr marL="1600200" indent="-228600">
              <a:defRPr sz="900" b="1">
                <a:solidFill>
                  <a:schemeClr val="tx1"/>
                </a:solidFill>
                <a:latin typeface="Arial" panose="020B0604020202020204" pitchFamily="34" charset="0"/>
                <a:cs typeface="Arial" panose="020B0604020202020204" pitchFamily="34" charset="0"/>
              </a:defRPr>
            </a:lvl4pPr>
            <a:lvl5pPr marL="2057400" indent="-228600">
              <a:defRPr sz="900" b="1">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9pPr>
          </a:lstStyle>
          <a:p>
            <a:pPr marL="0" indent="0" algn="just" eaLnBrk="0" hangingPunct="0">
              <a:lnSpc>
                <a:spcPct val="110000"/>
              </a:lnSpc>
              <a:buClr>
                <a:srgbClr val="800000"/>
              </a:buClr>
            </a:pPr>
            <a:r>
              <a:rPr lang="pt-BR" altLang="pt-BR" sz="1200" b="0" dirty="0">
                <a:solidFill>
                  <a:srgbClr val="434343"/>
                </a:solidFill>
                <a:latin typeface="Open sans" panose="020B0604020202020204"/>
              </a:rPr>
              <a:t>O desempenho do modelo, tanto nas bases de treino como de teste, apresentou ótimo acerto preditivo, próximo a 82% no percentual geral de classificação correta. O percentual de acerto do evento de frequentar ensino superior ficou em torno de 79%. O percentual de acerto do evento de não frequentar o ensino superior ficou em torno de 84%. A ROC teve uma leve queda da base de treino para a base teste, de 89% para 81% demonstrando uma leve instabilidade no modelo.</a:t>
            </a:r>
          </a:p>
        </p:txBody>
      </p:sp>
    </p:spTree>
    <p:extLst>
      <p:ext uri="{BB962C8B-B14F-4D97-AF65-F5344CB8AC3E}">
        <p14:creationId xmlns:p14="http://schemas.microsoft.com/office/powerpoint/2010/main" val="21354246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1841325113"/>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DDDDDD"/>
                </a:solidFill>
                <a:latin typeface="Open Sans"/>
              </a:rPr>
              <a:t>Objetivos</a:t>
            </a:r>
            <a:endParaRPr lang="en-US" sz="1200" dirty="0">
              <a:solidFill>
                <a:srgbClr val="DDDDDD"/>
              </a:solidFill>
              <a:latin typeface="Open Sans"/>
            </a:endParaRPr>
          </a:p>
          <a:p>
            <a:pPr marL="171450" indent="-171450">
              <a:buFont typeface="Arial" panose="020B0604020202020204" pitchFamily="34" charset="0"/>
              <a:buChar char="•"/>
            </a:pPr>
            <a:r>
              <a:rPr lang="en-US" sz="1200" dirty="0" err="1">
                <a:solidFill>
                  <a:srgbClr val="DDDDDD"/>
                </a:solidFill>
                <a:latin typeface="Open Sans"/>
              </a:rPr>
              <a:t>Conceitos</a:t>
            </a:r>
            <a:r>
              <a:rPr lang="en-US" sz="1200" dirty="0">
                <a:solidFill>
                  <a:srgbClr val="DDDDDD"/>
                </a:solidFill>
                <a:latin typeface="Open Sans"/>
              </a:rPr>
              <a:t> </a:t>
            </a:r>
          </a:p>
          <a:p>
            <a:pPr marL="171450" indent="-171450">
              <a:buFont typeface="Arial" panose="020B0604020202020204" pitchFamily="34" charset="0"/>
              <a:buChar char="•"/>
            </a:pPr>
            <a:r>
              <a:rPr lang="en-US" sz="1200" dirty="0" err="1">
                <a:solidFill>
                  <a:srgbClr val="DDDDDD"/>
                </a:solidFill>
                <a:latin typeface="Open Sans"/>
              </a:rPr>
              <a:t>Critérios</a:t>
            </a:r>
            <a:endParaRPr lang="en-US" sz="1200" dirty="0">
              <a:solidFill>
                <a:srgbClr val="DDDDDD"/>
              </a:solidFill>
              <a:latin typeface="Open Sans"/>
            </a:endParaRPr>
          </a:p>
          <a:p>
            <a:pPr marL="171450" indent="-171450">
              <a:buFont typeface="Arial" panose="020B0604020202020204" pitchFamily="34" charset="0"/>
              <a:buChar char="•"/>
            </a:pPr>
            <a:r>
              <a:rPr lang="en-US" sz="1200" dirty="0" err="1">
                <a:solidFill>
                  <a:srgbClr val="DDDDDD"/>
                </a:solidFill>
                <a:latin typeface="Open Sans"/>
              </a:rPr>
              <a:t>Histórico</a:t>
            </a:r>
            <a:r>
              <a:rPr lang="en-US" sz="1200" dirty="0">
                <a:solidFill>
                  <a:srgbClr val="DDDDDD"/>
                </a:solidFill>
                <a:latin typeface="Open Sans"/>
              </a:rPr>
              <a:t> de dados </a:t>
            </a:r>
          </a:p>
          <a:p>
            <a:pPr marL="171450" indent="-171450">
              <a:buFont typeface="Arial" panose="020B0604020202020204" pitchFamily="34" charset="0"/>
              <a:buChar char="•"/>
            </a:pPr>
            <a:r>
              <a:rPr lang="en-US" sz="1200" dirty="0" err="1">
                <a:solidFill>
                  <a:srgbClr val="DDDDDD"/>
                </a:solidFill>
                <a:latin typeface="Open Sans"/>
              </a:rPr>
              <a:t>Variáveis</a:t>
            </a:r>
            <a:endParaRPr lang="en-US" sz="1200" dirty="0">
              <a:solidFill>
                <a:srgbClr val="DDDDDD"/>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3147856" y="2987964"/>
            <a:ext cx="1920362" cy="2400725"/>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Análise preliminar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Medidas resumo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Análise de frequências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mn-ea"/>
                <a:cs typeface="+mn-cs"/>
                <a:sym typeface="Open Sans"/>
              </a:rPr>
              <a:t>Gráficos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Análise de </a:t>
            </a:r>
            <a:r>
              <a:rPr lang="pt-BR" sz="1200" i="1" dirty="0">
                <a:solidFill>
                  <a:srgbClr val="DDDDDD"/>
                </a:solidFill>
                <a:latin typeface="Open Sans"/>
                <a:sym typeface="Open Sans"/>
              </a:rPr>
              <a:t>outliers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mn-ea"/>
                <a:cs typeface="+mn-cs"/>
                <a:sym typeface="Open Sans"/>
              </a:rPr>
              <a:t>Análise de</a:t>
            </a:r>
            <a:r>
              <a:rPr lang="pt-BR" sz="1200" dirty="0">
                <a:solidFill>
                  <a:srgbClr val="DDDDDD"/>
                </a:solidFill>
                <a:latin typeface="Open Sans"/>
                <a:sym typeface="Open Sans"/>
              </a:rPr>
              <a:t> </a:t>
            </a:r>
            <a:r>
              <a:rPr lang="pt-BR" sz="1200" i="1" dirty="0" err="1">
                <a:solidFill>
                  <a:srgbClr val="DDDDDD"/>
                </a:solidFill>
                <a:latin typeface="Open Sans"/>
                <a:sym typeface="Open Sans"/>
              </a:rPr>
              <a:t>missings</a:t>
            </a:r>
            <a:endParaRPr lang="pt-BR" sz="1200" i="1" dirty="0">
              <a:solidFill>
                <a:srgbClr val="DDDDDD"/>
              </a:solidFill>
              <a:latin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993373" y="2987963"/>
            <a:ext cx="1834290" cy="21167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chemeClr val="bg1">
                    <a:lumMod val="85000"/>
                  </a:schemeClr>
                </a:solidFill>
                <a:effectLst/>
                <a:uLnTx/>
                <a:uFillTx/>
                <a:latin typeface="Open Sans"/>
                <a:ea typeface="Open Sans"/>
                <a:cs typeface="Open Sans"/>
              </a:rPr>
              <a:t>Avaliação das técnicas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chemeClr val="bg1">
                  <a:lumMod val="85000"/>
                </a:schemeClr>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chemeClr val="bg1">
                    <a:lumMod val="85000"/>
                  </a:schemeClr>
                </a:solidFill>
                <a:effectLst/>
                <a:uLnTx/>
                <a:uFillTx/>
                <a:latin typeface="Open Sans"/>
                <a:ea typeface="Open Sans"/>
                <a:cs typeface="Open Sans"/>
                <a:sym typeface="Open Sans"/>
              </a:rPr>
              <a:t>Regressão Logística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chemeClr val="bg1">
                    <a:lumMod val="85000"/>
                  </a:schemeClr>
                </a:solidFill>
                <a:effectLst/>
                <a:uLnTx/>
                <a:uFillTx/>
                <a:latin typeface="Open Sans"/>
                <a:ea typeface="+mn-ea"/>
                <a:cs typeface="+mn-cs"/>
                <a:sym typeface="Open Sans"/>
              </a:rPr>
              <a:t>Árvore de Decisão</a:t>
            </a:r>
            <a:endParaRPr kumimoji="0" sz="1800" b="0" i="0" u="none" strike="noStrike" kern="1200" cap="none" spc="0" normalizeH="0" baseline="0" noProof="0" dirty="0">
              <a:ln>
                <a:noFill/>
              </a:ln>
              <a:solidFill>
                <a:schemeClr val="bg1">
                  <a:lumMod val="85000"/>
                </a:scheme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chemeClr val="bg1">
                  <a:lumMod val="85000"/>
                </a:schemeClr>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49804" y="2987959"/>
            <a:ext cx="1834290" cy="21167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Avaliação das técnicas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err="1">
                <a:ln>
                  <a:noFill/>
                </a:ln>
                <a:solidFill>
                  <a:srgbClr val="DDDDDD"/>
                </a:solidFill>
                <a:effectLst/>
                <a:uLnTx/>
                <a:uFillTx/>
                <a:latin typeface="Open Sans"/>
                <a:ea typeface="Open Sans"/>
                <a:cs typeface="Open Sans"/>
                <a:sym typeface="Open Sans"/>
              </a:rPr>
              <a:t>Random</a:t>
            </a: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 Forest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err="1">
                <a:solidFill>
                  <a:srgbClr val="DDDDDD"/>
                </a:solidFill>
                <a:latin typeface="Open Sans"/>
                <a:ea typeface="Open Sans"/>
                <a:cs typeface="Open Sans"/>
                <a:sym typeface="Open Sans"/>
              </a:rPr>
              <a:t>Boosting</a:t>
            </a:r>
            <a:endParaRPr lang="pt-BR" sz="1200" dirty="0">
              <a:solidFill>
                <a:srgbClr val="DDDDDD"/>
              </a:solidFill>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SVM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err="1">
                <a:solidFill>
                  <a:srgbClr val="DDDDDD"/>
                </a:solidFill>
                <a:latin typeface="Open Sans"/>
                <a:ea typeface="Open Sans"/>
                <a:cs typeface="Open Sans"/>
                <a:sym typeface="Open Sans"/>
              </a:rPr>
              <a:t>Deep</a:t>
            </a:r>
            <a:r>
              <a:rPr lang="pt-BR" sz="1200" dirty="0">
                <a:solidFill>
                  <a:srgbClr val="DDDDDD"/>
                </a:solidFill>
                <a:latin typeface="Open Sans"/>
                <a:ea typeface="Open Sans"/>
                <a:cs typeface="Open Sans"/>
                <a:sym typeface="Open Sans"/>
              </a:rPr>
              <a:t> Learning</a:t>
            </a:r>
            <a:endPar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4" name="Espaço Reservado para Número de Slide 4">
            <a:extLst>
              <a:ext uri="{FF2B5EF4-FFF2-40B4-BE49-F238E27FC236}">
                <a16:creationId xmlns:a16="http://schemas.microsoft.com/office/drawing/2014/main" id="{A1CE2BF2-52D0-4B74-90D5-03FCB69860B7}"/>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7" name="Pentágono 16">
            <a:extLst>
              <a:ext uri="{FF2B5EF4-FFF2-40B4-BE49-F238E27FC236}">
                <a16:creationId xmlns:a16="http://schemas.microsoft.com/office/drawing/2014/main" id="{58ABC1F7-E540-4BF7-B9A5-D8078D521D8D}"/>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Tree>
    <p:extLst>
      <p:ext uri="{BB962C8B-B14F-4D97-AF65-F5344CB8AC3E}">
        <p14:creationId xmlns:p14="http://schemas.microsoft.com/office/powerpoint/2010/main" val="10298703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66</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5" name="Retângulo 14">
            <a:extLst>
              <a:ext uri="{FF2B5EF4-FFF2-40B4-BE49-F238E27FC236}">
                <a16:creationId xmlns:a16="http://schemas.microsoft.com/office/drawing/2014/main" id="{E3736A4C-EEC1-4F3B-829B-FFD34CDE99DC}"/>
              </a:ext>
            </a:extLst>
          </p:cNvPr>
          <p:cNvSpPr/>
          <p:nvPr/>
        </p:nvSpPr>
        <p:spPr>
          <a:xfrm>
            <a:off x="1646" y="5359398"/>
            <a:ext cx="10195299" cy="5760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16" name="Retângulo 15">
            <a:extLst>
              <a:ext uri="{FF2B5EF4-FFF2-40B4-BE49-F238E27FC236}">
                <a16:creationId xmlns:a16="http://schemas.microsoft.com/office/drawing/2014/main" id="{AD26D684-7514-4CB2-A141-4D9654AE9F24}"/>
              </a:ext>
            </a:extLst>
          </p:cNvPr>
          <p:cNvSpPr/>
          <p:nvPr/>
        </p:nvSpPr>
        <p:spPr>
          <a:xfrm>
            <a:off x="32996" y="5418333"/>
            <a:ext cx="10163949" cy="461665"/>
          </a:xfrm>
          <a:prstGeom prst="rect">
            <a:avLst/>
          </a:prstGeom>
        </p:spPr>
        <p:txBody>
          <a:bodyPr wrap="square">
            <a:spAutoFit/>
          </a:bodyPr>
          <a:lstStyle/>
          <a:p>
            <a:pPr marL="285750" indent="-285750">
              <a:buFont typeface="Arial" panose="020B0604020202020204" pitchFamily="34" charset="0"/>
              <a:buChar char="•"/>
            </a:pPr>
            <a:r>
              <a:rPr lang="pt-BR" sz="1200" dirty="0">
                <a:solidFill>
                  <a:srgbClr val="434343"/>
                </a:solidFill>
                <a:latin typeface="Open Sans" panose="020B0604020202020204"/>
              </a:rPr>
              <a:t>SP é os estado que possui o maior número de entrevistados, seguido por MG e RJ, todos estados do Sudeste.</a:t>
            </a:r>
          </a:p>
          <a:p>
            <a:pPr marL="285750" indent="-285750">
              <a:buFont typeface="Arial" panose="020B0604020202020204" pitchFamily="34" charset="0"/>
              <a:buChar char="•"/>
            </a:pPr>
            <a:r>
              <a:rPr lang="pt-BR" sz="1200" dirty="0">
                <a:solidFill>
                  <a:srgbClr val="434343"/>
                </a:solidFill>
                <a:latin typeface="Open Sans" panose="020B0604020202020204"/>
              </a:rPr>
              <a:t>A base é bem distribuída, a maioria das </a:t>
            </a:r>
            <a:r>
              <a:rPr lang="pt-BR" sz="1200" dirty="0" err="1">
                <a:solidFill>
                  <a:srgbClr val="434343"/>
                </a:solidFill>
                <a:latin typeface="Open Sans" panose="020B0604020202020204"/>
              </a:rPr>
              <a:t>UFs</a:t>
            </a:r>
            <a:r>
              <a:rPr lang="pt-BR" sz="1200" dirty="0">
                <a:solidFill>
                  <a:srgbClr val="434343"/>
                </a:solidFill>
                <a:latin typeface="Open Sans" panose="020B0604020202020204"/>
              </a:rPr>
              <a:t> tem frequência próxima de 3%</a:t>
            </a:r>
          </a:p>
        </p:txBody>
      </p:sp>
      <p:sp>
        <p:nvSpPr>
          <p:cNvPr id="17" name="Title Placeholder 1">
            <a:extLst>
              <a:ext uri="{FF2B5EF4-FFF2-40B4-BE49-F238E27FC236}">
                <a16:creationId xmlns:a16="http://schemas.microsoft.com/office/drawing/2014/main" id="{5B73C03E-8708-4020-BA14-5F5821F7C82D}"/>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Detalhes</a:t>
            </a:r>
            <a:r>
              <a:rPr lang="en-US" dirty="0">
                <a:solidFill>
                  <a:srgbClr val="434343"/>
                </a:solidFill>
                <a:latin typeface="Open Sans" panose="020B0604020202020204" charset="0"/>
                <a:ea typeface="Open Sans" panose="020B0604020202020204" charset="0"/>
                <a:cs typeface="Open Sans" panose="020B0604020202020204" charset="0"/>
              </a:rPr>
              <a:t> das </a:t>
            </a:r>
            <a:r>
              <a:rPr lang="en-US" dirty="0" err="1">
                <a:solidFill>
                  <a:srgbClr val="434343"/>
                </a:solidFill>
                <a:latin typeface="Open Sans" panose="020B0604020202020204" charset="0"/>
                <a:ea typeface="Open Sans" panose="020B0604020202020204" charset="0"/>
                <a:cs typeface="Open Sans" panose="020B0604020202020204" charset="0"/>
              </a:rPr>
              <a:t>análises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a:t>
            </a:r>
            <a:r>
              <a:rPr lang="en-US" sz="1100" dirty="0" err="1">
                <a:solidFill>
                  <a:srgbClr val="6ADBD9"/>
                </a:solidFill>
                <a:latin typeface="Open Sans" panose="020B0604020202020204" charset="0"/>
                <a:ea typeface="Open Sans" panose="020B0604020202020204" charset="0"/>
                <a:cs typeface="Open Sans" panose="020B0604020202020204" charset="0"/>
              </a:rPr>
              <a:t>Variáveis</a:t>
            </a:r>
            <a:r>
              <a:rPr lang="en-US" sz="1100" dirty="0">
                <a:solidFill>
                  <a:srgbClr val="6ADBD9"/>
                </a:solidFill>
                <a:latin typeface="Open Sans" panose="020B0604020202020204" charset="0"/>
                <a:ea typeface="Open Sans" panose="020B0604020202020204" charset="0"/>
                <a:cs typeface="Open Sans" panose="020B0604020202020204" charset="0"/>
              </a:rPr>
              <a:t> do </a:t>
            </a:r>
            <a:r>
              <a:rPr lang="en-US" sz="1100" dirty="0" err="1">
                <a:solidFill>
                  <a:srgbClr val="6ADBD9"/>
                </a:solidFill>
                <a:latin typeface="Open Sans" panose="020B0604020202020204" charset="0"/>
                <a:ea typeface="Open Sans" panose="020B0604020202020204" charset="0"/>
                <a:cs typeface="Open Sans" panose="020B0604020202020204" charset="0"/>
              </a:rPr>
              <a:t>Entrevistado</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0" name="Botão de ação: Retornar 9">
            <a:hlinkClick r:id="rId3" action="ppaction://hlinksldjump" highlightClick="1"/>
            <a:extLst>
              <a:ext uri="{FF2B5EF4-FFF2-40B4-BE49-F238E27FC236}">
                <a16:creationId xmlns:a16="http://schemas.microsoft.com/office/drawing/2014/main" id="{F2A00F4B-FCD2-4727-9DA7-98AB72C00625}"/>
              </a:ext>
            </a:extLst>
          </p:cNvPr>
          <p:cNvSpPr/>
          <p:nvPr/>
        </p:nvSpPr>
        <p:spPr>
          <a:xfrm>
            <a:off x="9598489" y="5485398"/>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graphicFrame>
        <p:nvGraphicFramePr>
          <p:cNvPr id="2" name="Objeto 1">
            <a:extLst>
              <a:ext uri="{FF2B5EF4-FFF2-40B4-BE49-F238E27FC236}">
                <a16:creationId xmlns:a16="http://schemas.microsoft.com/office/drawing/2014/main" id="{ABD6E0EE-6618-4569-9D6F-564DE31070F2}"/>
              </a:ext>
            </a:extLst>
          </p:cNvPr>
          <p:cNvGraphicFramePr>
            <a:graphicFrameLocks noChangeAspect="1"/>
          </p:cNvGraphicFramePr>
          <p:nvPr>
            <p:extLst>
              <p:ext uri="{D42A27DB-BD31-4B8C-83A1-F6EECF244321}">
                <p14:modId xmlns:p14="http://schemas.microsoft.com/office/powerpoint/2010/main" val="2023007145"/>
              </p:ext>
            </p:extLst>
          </p:nvPr>
        </p:nvGraphicFramePr>
        <p:xfrm>
          <a:off x="287174" y="1147934"/>
          <a:ext cx="9723069" cy="3962491"/>
        </p:xfrm>
        <a:graphic>
          <a:graphicData uri="http://schemas.openxmlformats.org/presentationml/2006/ole">
            <mc:AlternateContent xmlns:mc="http://schemas.openxmlformats.org/markup-compatibility/2006">
              <mc:Choice xmlns:v="urn:schemas-microsoft-com:vml" Requires="v">
                <p:oleObj name="Worksheet" r:id="rId4" imgW="9723069" imgH="3962491" progId="Excel.Sheet.12">
                  <p:link updateAutomatic="1"/>
                </p:oleObj>
              </mc:Choice>
              <mc:Fallback>
                <p:oleObj name="Worksheet" r:id="rId4" imgW="9723069" imgH="3962491" progId="Excel.Sheet.12">
                  <p:link updateAutomatic="1"/>
                  <p:pic>
                    <p:nvPicPr>
                      <p:cNvPr id="0" name=""/>
                      <p:cNvPicPr/>
                      <p:nvPr/>
                    </p:nvPicPr>
                    <p:blipFill>
                      <a:blip r:embed="rId5"/>
                      <a:stretch>
                        <a:fillRect/>
                      </a:stretch>
                    </p:blipFill>
                    <p:spPr>
                      <a:xfrm>
                        <a:off x="287174" y="1147934"/>
                        <a:ext cx="9723069" cy="3962491"/>
                      </a:xfrm>
                      <a:prstGeom prst="rect">
                        <a:avLst/>
                      </a:prstGeom>
                    </p:spPr>
                  </p:pic>
                </p:oleObj>
              </mc:Fallback>
            </mc:AlternateContent>
          </a:graphicData>
        </a:graphic>
      </p:graphicFrame>
      <p:pic>
        <p:nvPicPr>
          <p:cNvPr id="13" name="Imagem 12">
            <a:extLst>
              <a:ext uri="{FF2B5EF4-FFF2-40B4-BE49-F238E27FC236}">
                <a16:creationId xmlns:a16="http://schemas.microsoft.com/office/drawing/2014/main" id="{1C6ABC8F-E75F-42F3-AFB3-8CB20737F96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24373940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67</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Detalhes</a:t>
            </a:r>
            <a:r>
              <a:rPr lang="en-US" dirty="0">
                <a:solidFill>
                  <a:srgbClr val="434343"/>
                </a:solidFill>
                <a:latin typeface="Open Sans" panose="020B0604020202020204" charset="0"/>
                <a:ea typeface="Open Sans" panose="020B0604020202020204" charset="0"/>
                <a:cs typeface="Open Sans" panose="020B0604020202020204" charset="0"/>
              </a:rPr>
              <a:t> das </a:t>
            </a:r>
            <a:r>
              <a:rPr lang="en-US" dirty="0" err="1">
                <a:solidFill>
                  <a:srgbClr val="434343"/>
                </a:solidFill>
                <a:latin typeface="Open Sans" panose="020B0604020202020204" charset="0"/>
                <a:ea typeface="Open Sans" panose="020B0604020202020204" charset="0"/>
                <a:cs typeface="Open Sans" panose="020B0604020202020204" charset="0"/>
              </a:rPr>
              <a:t>análises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a:t>
            </a:r>
            <a:r>
              <a:rPr lang="en-US" sz="1100" dirty="0" err="1">
                <a:solidFill>
                  <a:srgbClr val="6ADBD9"/>
                </a:solidFill>
                <a:latin typeface="Open Sans" panose="020B0604020202020204" charset="0"/>
                <a:ea typeface="Open Sans" panose="020B0604020202020204" charset="0"/>
                <a:cs typeface="Open Sans" panose="020B0604020202020204" charset="0"/>
              </a:rPr>
              <a:t>Variáveis</a:t>
            </a:r>
            <a:r>
              <a:rPr lang="en-US" sz="1100" dirty="0">
                <a:solidFill>
                  <a:srgbClr val="6ADBD9"/>
                </a:solidFill>
                <a:latin typeface="Open Sans" panose="020B0604020202020204" charset="0"/>
                <a:ea typeface="Open Sans" panose="020B0604020202020204" charset="0"/>
                <a:cs typeface="Open Sans" panose="020B0604020202020204" charset="0"/>
              </a:rPr>
              <a:t> do </a:t>
            </a:r>
            <a:r>
              <a:rPr lang="en-US" sz="1100" dirty="0" err="1">
                <a:solidFill>
                  <a:srgbClr val="6ADBD9"/>
                </a:solidFill>
                <a:latin typeface="Open Sans" panose="020B0604020202020204" charset="0"/>
                <a:ea typeface="Open Sans" panose="020B0604020202020204" charset="0"/>
                <a:cs typeface="Open Sans" panose="020B0604020202020204" charset="0"/>
              </a:rPr>
              <a:t>Entrevistado</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8" name="Retângulo 17">
            <a:extLst>
              <a:ext uri="{FF2B5EF4-FFF2-40B4-BE49-F238E27FC236}">
                <a16:creationId xmlns:a16="http://schemas.microsoft.com/office/drawing/2014/main" id="{BE6D7AAC-FB70-4685-830B-211863D2423D}"/>
              </a:ext>
            </a:extLst>
          </p:cNvPr>
          <p:cNvSpPr/>
          <p:nvPr/>
        </p:nvSpPr>
        <p:spPr>
          <a:xfrm>
            <a:off x="6218984" y="3874528"/>
            <a:ext cx="5496613" cy="109345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2" name="Retângulo 1">
            <a:extLst>
              <a:ext uri="{FF2B5EF4-FFF2-40B4-BE49-F238E27FC236}">
                <a16:creationId xmlns:a16="http://schemas.microsoft.com/office/drawing/2014/main" id="{2E4CDB0E-DE03-4703-9450-CA4CAF25D7A7}"/>
              </a:ext>
            </a:extLst>
          </p:cNvPr>
          <p:cNvSpPr/>
          <p:nvPr/>
        </p:nvSpPr>
        <p:spPr>
          <a:xfrm>
            <a:off x="6231713" y="3933463"/>
            <a:ext cx="5054385" cy="1015663"/>
          </a:xfrm>
          <a:prstGeom prst="rect">
            <a:avLst/>
          </a:prstGeom>
        </p:spPr>
        <p:txBody>
          <a:bodyPr wrap="square">
            <a:spAutoFit/>
          </a:bodyPr>
          <a:lstStyle/>
          <a:p>
            <a:pPr marL="285750" indent="-285750">
              <a:buFont typeface="Arial" panose="020B0604020202020204" pitchFamily="34" charset="0"/>
              <a:buChar char="•"/>
            </a:pPr>
            <a:r>
              <a:rPr lang="pt-BR" sz="1200" dirty="0">
                <a:solidFill>
                  <a:srgbClr val="434343"/>
                </a:solidFill>
                <a:latin typeface="Open Sans" panose="020B0604020202020204"/>
              </a:rPr>
              <a:t>A maior parte dos entrevistados moram em regiões urbanas mais concentrados em cidades do interior (43%)</a:t>
            </a:r>
          </a:p>
          <a:p>
            <a:pPr marL="285750" indent="-285750">
              <a:buFont typeface="Arial" panose="020B0604020202020204" pitchFamily="34" charset="0"/>
              <a:buChar char="•"/>
            </a:pPr>
            <a:r>
              <a:rPr lang="pt-BR" sz="1200" dirty="0">
                <a:solidFill>
                  <a:srgbClr val="434343"/>
                </a:solidFill>
                <a:latin typeface="Open Sans" panose="020B0604020202020204"/>
              </a:rPr>
              <a:t>Mulheres são a maioria da base de dados (53%)</a:t>
            </a:r>
          </a:p>
          <a:p>
            <a:pPr marL="285750" indent="-285750">
              <a:buFont typeface="Arial" panose="020B0604020202020204" pitchFamily="34" charset="0"/>
              <a:buChar char="•"/>
            </a:pPr>
            <a:r>
              <a:rPr lang="pt-BR" sz="1200" dirty="0">
                <a:solidFill>
                  <a:srgbClr val="434343"/>
                </a:solidFill>
                <a:latin typeface="Open Sans" panose="020B0604020202020204"/>
              </a:rPr>
              <a:t>Entrevistados são na maioria de cor Parda ou Branca (88% juntos)</a:t>
            </a:r>
          </a:p>
        </p:txBody>
      </p:sp>
      <p:sp>
        <p:nvSpPr>
          <p:cNvPr id="15" name="Botão de ação: Retornar 14">
            <a:hlinkClick r:id="rId3" action="ppaction://hlinksldjump" highlightClick="1"/>
            <a:extLst>
              <a:ext uri="{FF2B5EF4-FFF2-40B4-BE49-F238E27FC236}">
                <a16:creationId xmlns:a16="http://schemas.microsoft.com/office/drawing/2014/main" id="{7CF7BB66-95FB-4F50-ABCA-65B87C510392}"/>
              </a:ext>
            </a:extLst>
          </p:cNvPr>
          <p:cNvSpPr/>
          <p:nvPr/>
        </p:nvSpPr>
        <p:spPr>
          <a:xfrm>
            <a:off x="11191527" y="4259254"/>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graphicFrame>
        <p:nvGraphicFramePr>
          <p:cNvPr id="3" name="Objeto 2">
            <a:extLst>
              <a:ext uri="{FF2B5EF4-FFF2-40B4-BE49-F238E27FC236}">
                <a16:creationId xmlns:a16="http://schemas.microsoft.com/office/drawing/2014/main" id="{45E1841F-5BC8-4FF1-9712-10883D9DC2BB}"/>
              </a:ext>
            </a:extLst>
          </p:cNvPr>
          <p:cNvGraphicFramePr>
            <a:graphicFrameLocks noChangeAspect="1"/>
          </p:cNvGraphicFramePr>
          <p:nvPr>
            <p:extLst>
              <p:ext uri="{D42A27DB-BD31-4B8C-83A1-F6EECF244321}">
                <p14:modId xmlns:p14="http://schemas.microsoft.com/office/powerpoint/2010/main" val="2836127567"/>
              </p:ext>
            </p:extLst>
          </p:nvPr>
        </p:nvGraphicFramePr>
        <p:xfrm>
          <a:off x="1011219" y="1002629"/>
          <a:ext cx="4321175" cy="2520950"/>
        </p:xfrm>
        <a:graphic>
          <a:graphicData uri="http://schemas.openxmlformats.org/presentationml/2006/ole">
            <mc:AlternateContent xmlns:mc="http://schemas.openxmlformats.org/markup-compatibility/2006">
              <mc:Choice xmlns:v="urn:schemas-microsoft-com:vml" Requires="v">
                <p:oleObj name="Worksheet" r:id="rId4" imgW="4320578" imgH="2522311" progId="Excel.Sheet.12">
                  <p:link updateAutomatic="1"/>
                </p:oleObj>
              </mc:Choice>
              <mc:Fallback>
                <p:oleObj name="Worksheet" r:id="rId4" imgW="4320578" imgH="2522311" progId="Excel.Sheet.12">
                  <p:link updateAutomatic="1"/>
                  <p:pic>
                    <p:nvPicPr>
                      <p:cNvPr id="0" name=""/>
                      <p:cNvPicPr/>
                      <p:nvPr/>
                    </p:nvPicPr>
                    <p:blipFill>
                      <a:blip r:embed="rId5"/>
                      <a:stretch>
                        <a:fillRect/>
                      </a:stretch>
                    </p:blipFill>
                    <p:spPr>
                      <a:xfrm>
                        <a:off x="1011219" y="1002629"/>
                        <a:ext cx="4321175" cy="2520950"/>
                      </a:xfrm>
                      <a:prstGeom prst="rect">
                        <a:avLst/>
                      </a:prstGeom>
                    </p:spPr>
                  </p:pic>
                </p:oleObj>
              </mc:Fallback>
            </mc:AlternateContent>
          </a:graphicData>
        </a:graphic>
      </p:graphicFrame>
      <p:graphicFrame>
        <p:nvGraphicFramePr>
          <p:cNvPr id="4" name="Objeto 3">
            <a:extLst>
              <a:ext uri="{FF2B5EF4-FFF2-40B4-BE49-F238E27FC236}">
                <a16:creationId xmlns:a16="http://schemas.microsoft.com/office/drawing/2014/main" id="{FB037DD7-770C-45E3-81B2-2D599EB30890}"/>
              </a:ext>
            </a:extLst>
          </p:cNvPr>
          <p:cNvGraphicFramePr>
            <a:graphicFrameLocks noChangeAspect="1"/>
          </p:cNvGraphicFramePr>
          <p:nvPr>
            <p:extLst>
              <p:ext uri="{D42A27DB-BD31-4B8C-83A1-F6EECF244321}">
                <p14:modId xmlns:p14="http://schemas.microsoft.com/office/powerpoint/2010/main" val="2354248423"/>
              </p:ext>
            </p:extLst>
          </p:nvPr>
        </p:nvGraphicFramePr>
        <p:xfrm>
          <a:off x="5887011" y="1002629"/>
          <a:ext cx="5399087" cy="2520950"/>
        </p:xfrm>
        <a:graphic>
          <a:graphicData uri="http://schemas.openxmlformats.org/presentationml/2006/ole">
            <mc:AlternateContent xmlns:mc="http://schemas.openxmlformats.org/markup-compatibility/2006">
              <mc:Choice xmlns:v="urn:schemas-microsoft-com:vml" Requires="v">
                <p:oleObj name="Worksheet" r:id="rId6" imgW="5402490" imgH="2522311" progId="Excel.Sheet.12">
                  <p:link updateAutomatic="1"/>
                </p:oleObj>
              </mc:Choice>
              <mc:Fallback>
                <p:oleObj name="Worksheet" r:id="rId6" imgW="5402490" imgH="2522311" progId="Excel.Sheet.12">
                  <p:link updateAutomatic="1"/>
                  <p:pic>
                    <p:nvPicPr>
                      <p:cNvPr id="0" name=""/>
                      <p:cNvPicPr/>
                      <p:nvPr/>
                    </p:nvPicPr>
                    <p:blipFill>
                      <a:blip r:embed="rId7"/>
                      <a:stretch>
                        <a:fillRect/>
                      </a:stretch>
                    </p:blipFill>
                    <p:spPr>
                      <a:xfrm>
                        <a:off x="5887011" y="1002629"/>
                        <a:ext cx="5399087" cy="2520950"/>
                      </a:xfrm>
                      <a:prstGeom prst="rect">
                        <a:avLst/>
                      </a:prstGeom>
                    </p:spPr>
                  </p:pic>
                </p:oleObj>
              </mc:Fallback>
            </mc:AlternateContent>
          </a:graphicData>
        </a:graphic>
      </p:graphicFrame>
      <p:graphicFrame>
        <p:nvGraphicFramePr>
          <p:cNvPr id="5" name="Objeto 4">
            <a:extLst>
              <a:ext uri="{FF2B5EF4-FFF2-40B4-BE49-F238E27FC236}">
                <a16:creationId xmlns:a16="http://schemas.microsoft.com/office/drawing/2014/main" id="{9F0EF321-9237-4609-800C-5DC876636D7F}"/>
              </a:ext>
            </a:extLst>
          </p:cNvPr>
          <p:cNvGraphicFramePr>
            <a:graphicFrameLocks noChangeAspect="1"/>
          </p:cNvGraphicFramePr>
          <p:nvPr>
            <p:extLst>
              <p:ext uri="{D42A27DB-BD31-4B8C-83A1-F6EECF244321}">
                <p14:modId xmlns:p14="http://schemas.microsoft.com/office/powerpoint/2010/main" val="438962747"/>
              </p:ext>
            </p:extLst>
          </p:nvPr>
        </p:nvGraphicFramePr>
        <p:xfrm>
          <a:off x="111900" y="3835399"/>
          <a:ext cx="6119813" cy="2520950"/>
        </p:xfrm>
        <a:graphic>
          <a:graphicData uri="http://schemas.openxmlformats.org/presentationml/2006/ole">
            <mc:AlternateContent xmlns:mc="http://schemas.openxmlformats.org/markup-compatibility/2006">
              <mc:Choice xmlns:v="urn:schemas-microsoft-com:vml" Requires="v">
                <p:oleObj name="Worksheet" r:id="rId8" imgW="6118950" imgH="2522311" progId="Excel.Sheet.12">
                  <p:link updateAutomatic="1"/>
                </p:oleObj>
              </mc:Choice>
              <mc:Fallback>
                <p:oleObj name="Worksheet" r:id="rId8" imgW="6118950" imgH="2522311" progId="Excel.Sheet.12">
                  <p:link updateAutomatic="1"/>
                  <p:pic>
                    <p:nvPicPr>
                      <p:cNvPr id="0" name=""/>
                      <p:cNvPicPr/>
                      <p:nvPr/>
                    </p:nvPicPr>
                    <p:blipFill>
                      <a:blip r:embed="rId9"/>
                      <a:stretch>
                        <a:fillRect/>
                      </a:stretch>
                    </p:blipFill>
                    <p:spPr>
                      <a:xfrm>
                        <a:off x="111900" y="3835399"/>
                        <a:ext cx="6119813" cy="2520950"/>
                      </a:xfrm>
                      <a:prstGeom prst="rect">
                        <a:avLst/>
                      </a:prstGeom>
                    </p:spPr>
                  </p:pic>
                </p:oleObj>
              </mc:Fallback>
            </mc:AlternateContent>
          </a:graphicData>
        </a:graphic>
      </p:graphicFrame>
      <p:pic>
        <p:nvPicPr>
          <p:cNvPr id="16" name="Imagem 15">
            <a:extLst>
              <a:ext uri="{FF2B5EF4-FFF2-40B4-BE49-F238E27FC236}">
                <a16:creationId xmlns:a16="http://schemas.microsoft.com/office/drawing/2014/main" id="{B3222EC1-AE90-441C-9170-06F9A5B4667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37698060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tângulo 21">
            <a:extLst>
              <a:ext uri="{FF2B5EF4-FFF2-40B4-BE49-F238E27FC236}">
                <a16:creationId xmlns:a16="http://schemas.microsoft.com/office/drawing/2014/main" id="{1BDF583E-F756-4DA1-946A-301BCC7DC215}"/>
              </a:ext>
            </a:extLst>
          </p:cNvPr>
          <p:cNvSpPr/>
          <p:nvPr/>
        </p:nvSpPr>
        <p:spPr>
          <a:xfrm>
            <a:off x="0" y="4541464"/>
            <a:ext cx="10195299" cy="83429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68</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Detalhes</a:t>
            </a:r>
            <a:r>
              <a:rPr lang="en-US" dirty="0">
                <a:solidFill>
                  <a:srgbClr val="434343"/>
                </a:solidFill>
                <a:latin typeface="Open Sans" panose="020B0604020202020204" charset="0"/>
                <a:ea typeface="Open Sans" panose="020B0604020202020204" charset="0"/>
                <a:cs typeface="Open Sans" panose="020B0604020202020204" charset="0"/>
              </a:rPr>
              <a:t> das </a:t>
            </a:r>
            <a:r>
              <a:rPr lang="en-US" dirty="0" err="1">
                <a:solidFill>
                  <a:srgbClr val="434343"/>
                </a:solidFill>
                <a:latin typeface="Open Sans" panose="020B0604020202020204" charset="0"/>
                <a:ea typeface="Open Sans" panose="020B0604020202020204" charset="0"/>
                <a:cs typeface="Open Sans" panose="020B0604020202020204" charset="0"/>
              </a:rPr>
              <a:t>análises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err="1">
                <a:solidFill>
                  <a:srgbClr val="6ADBD9"/>
                </a:solidFill>
                <a:latin typeface="Open Sans" panose="020B0604020202020204" charset="0"/>
                <a:ea typeface="Open Sans" panose="020B0604020202020204" charset="0"/>
                <a:cs typeface="Open Sans" panose="020B0604020202020204" charset="0"/>
              </a:rPr>
              <a:t>Variáveis</a:t>
            </a:r>
            <a:r>
              <a:rPr lang="en-US" sz="1100" dirty="0">
                <a:solidFill>
                  <a:srgbClr val="6ADBD9"/>
                </a:solidFill>
                <a:latin typeface="Open Sans" panose="020B0604020202020204" charset="0"/>
                <a:ea typeface="Open Sans" panose="020B0604020202020204" charset="0"/>
                <a:cs typeface="Open Sans" panose="020B0604020202020204" charset="0"/>
              </a:rPr>
              <a:t> do </a:t>
            </a:r>
            <a:r>
              <a:rPr lang="en-US" sz="1100" dirty="0" err="1">
                <a:solidFill>
                  <a:srgbClr val="6ADBD9"/>
                </a:solidFill>
                <a:latin typeface="Open Sans" panose="020B0604020202020204" charset="0"/>
                <a:ea typeface="Open Sans" panose="020B0604020202020204" charset="0"/>
                <a:cs typeface="Open Sans" panose="020B0604020202020204" charset="0"/>
              </a:rPr>
              <a:t>Entrevistado</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5" name="Imagem 4">
            <a:extLst>
              <a:ext uri="{FF2B5EF4-FFF2-40B4-BE49-F238E27FC236}">
                <a16:creationId xmlns:a16="http://schemas.microsoft.com/office/drawing/2014/main" id="{A539B97D-94E1-470D-A176-43CE0E7F15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650" y="1387451"/>
            <a:ext cx="3694091" cy="2520000"/>
          </a:xfrm>
          <a:prstGeom prst="rect">
            <a:avLst/>
          </a:prstGeom>
        </p:spPr>
      </p:pic>
      <p:pic>
        <p:nvPicPr>
          <p:cNvPr id="7" name="Imagem 6">
            <a:extLst>
              <a:ext uri="{FF2B5EF4-FFF2-40B4-BE49-F238E27FC236}">
                <a16:creationId xmlns:a16="http://schemas.microsoft.com/office/drawing/2014/main" id="{AF51878A-082F-4F08-BAE9-21C67551F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6227" y="1387451"/>
            <a:ext cx="3579545" cy="2520000"/>
          </a:xfrm>
          <a:prstGeom prst="rect">
            <a:avLst/>
          </a:prstGeom>
        </p:spPr>
      </p:pic>
      <p:graphicFrame>
        <p:nvGraphicFramePr>
          <p:cNvPr id="8" name="Objeto 7">
            <a:extLst>
              <a:ext uri="{FF2B5EF4-FFF2-40B4-BE49-F238E27FC236}">
                <a16:creationId xmlns:a16="http://schemas.microsoft.com/office/drawing/2014/main" id="{CEE8BFCC-F8E8-4165-8AF1-1ECA54FA09C8}"/>
              </a:ext>
            </a:extLst>
          </p:cNvPr>
          <p:cNvGraphicFramePr>
            <a:graphicFrameLocks noChangeAspect="1"/>
          </p:cNvGraphicFramePr>
          <p:nvPr>
            <p:extLst>
              <p:ext uri="{D42A27DB-BD31-4B8C-83A1-F6EECF244321}">
                <p14:modId xmlns:p14="http://schemas.microsoft.com/office/powerpoint/2010/main" val="1313168707"/>
              </p:ext>
            </p:extLst>
          </p:nvPr>
        </p:nvGraphicFramePr>
        <p:xfrm>
          <a:off x="8906113" y="1567451"/>
          <a:ext cx="2363591" cy="2160000"/>
        </p:xfrm>
        <a:graphic>
          <a:graphicData uri="http://schemas.openxmlformats.org/presentationml/2006/ole">
            <mc:AlternateContent xmlns:mc="http://schemas.openxmlformats.org/markup-compatibility/2006">
              <mc:Choice xmlns:v="urn:schemas-microsoft-com:vml" Requires="v">
                <p:oleObj name="Worksheet" r:id="rId5" imgW="1935454" imgH="1767829" progId="Excel.Sheet.12">
                  <p:link updateAutomatic="1"/>
                </p:oleObj>
              </mc:Choice>
              <mc:Fallback>
                <p:oleObj name="Worksheet" r:id="rId5" imgW="1935454" imgH="1767829" progId="Excel.Sheet.12">
                  <p:link updateAutomatic="1"/>
                  <p:pic>
                    <p:nvPicPr>
                      <p:cNvPr id="0" name=""/>
                      <p:cNvPicPr/>
                      <p:nvPr/>
                    </p:nvPicPr>
                    <p:blipFill>
                      <a:blip r:embed="rId6"/>
                      <a:stretch>
                        <a:fillRect/>
                      </a:stretch>
                    </p:blipFill>
                    <p:spPr>
                      <a:xfrm>
                        <a:off x="8906113" y="1567451"/>
                        <a:ext cx="2363591" cy="2160000"/>
                      </a:xfrm>
                      <a:prstGeom prst="rect">
                        <a:avLst/>
                      </a:prstGeom>
                    </p:spPr>
                  </p:pic>
                </p:oleObj>
              </mc:Fallback>
            </mc:AlternateContent>
          </a:graphicData>
        </a:graphic>
      </p:graphicFrame>
      <p:sp>
        <p:nvSpPr>
          <p:cNvPr id="23" name="Retângulo 22">
            <a:extLst>
              <a:ext uri="{FF2B5EF4-FFF2-40B4-BE49-F238E27FC236}">
                <a16:creationId xmlns:a16="http://schemas.microsoft.com/office/drawing/2014/main" id="{705657C8-FBC9-4A01-88B1-ADF02C1097F8}"/>
              </a:ext>
            </a:extLst>
          </p:cNvPr>
          <p:cNvSpPr/>
          <p:nvPr/>
        </p:nvSpPr>
        <p:spPr>
          <a:xfrm>
            <a:off x="318365" y="4614576"/>
            <a:ext cx="9392242" cy="646331"/>
          </a:xfrm>
          <a:prstGeom prst="rect">
            <a:avLst/>
          </a:prstGeom>
        </p:spPr>
        <p:txBody>
          <a:bodyPr wrap="square">
            <a:spAutoFit/>
          </a:bodyPr>
          <a:lstStyle/>
          <a:p>
            <a:r>
              <a:rPr lang="pt-BR" sz="1200" dirty="0">
                <a:solidFill>
                  <a:srgbClr val="434343"/>
                </a:solidFill>
                <a:latin typeface="Open Sans" panose="020B0604020202020204"/>
              </a:rPr>
              <a:t>A base de dados é de clientes de meia idade, sendo metade dos clientes com menos de 37 anos e 75% dos clientes abaixo de 48.</a:t>
            </a:r>
          </a:p>
          <a:p>
            <a:r>
              <a:rPr lang="pt-BR" sz="1200" dirty="0">
                <a:solidFill>
                  <a:srgbClr val="434343"/>
                </a:solidFill>
                <a:latin typeface="Open Sans" panose="020B0604020202020204"/>
              </a:rPr>
              <a:t>Verificamos uma distribuição assimétrica à direita indicando poucos clientes com idades maiores.</a:t>
            </a:r>
          </a:p>
          <a:p>
            <a:r>
              <a:rPr lang="pt-BR" sz="1200" dirty="0">
                <a:solidFill>
                  <a:srgbClr val="434343"/>
                </a:solidFill>
                <a:latin typeface="Open Sans" panose="020B0604020202020204"/>
              </a:rPr>
              <a:t>A idade mínima é de 17 anos que está condizente com o filtro feito na base de trabalhar apenas com maiores de 17 anos.</a:t>
            </a:r>
          </a:p>
        </p:txBody>
      </p:sp>
      <p:sp>
        <p:nvSpPr>
          <p:cNvPr id="24" name="Botão de ação: Retornar 23">
            <a:hlinkClick r:id="rId7" action="ppaction://hlinksldjump" highlightClick="1"/>
            <a:extLst>
              <a:ext uri="{FF2B5EF4-FFF2-40B4-BE49-F238E27FC236}">
                <a16:creationId xmlns:a16="http://schemas.microsoft.com/office/drawing/2014/main" id="{C9FA5DD5-2780-41A6-B802-7E123B1A8EE8}"/>
              </a:ext>
            </a:extLst>
          </p:cNvPr>
          <p:cNvSpPr/>
          <p:nvPr/>
        </p:nvSpPr>
        <p:spPr>
          <a:xfrm>
            <a:off x="9712253" y="4796609"/>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pic>
        <p:nvPicPr>
          <p:cNvPr id="15" name="Imagem 14">
            <a:extLst>
              <a:ext uri="{FF2B5EF4-FFF2-40B4-BE49-F238E27FC236}">
                <a16:creationId xmlns:a16="http://schemas.microsoft.com/office/drawing/2014/main" id="{E97F27DB-D996-4A20-95F9-B6646DB576E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16759288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69</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5" name="Retângulo 14">
            <a:extLst>
              <a:ext uri="{FF2B5EF4-FFF2-40B4-BE49-F238E27FC236}">
                <a16:creationId xmlns:a16="http://schemas.microsoft.com/office/drawing/2014/main" id="{E3736A4C-EEC1-4F3B-829B-FFD34CDE99DC}"/>
              </a:ext>
            </a:extLst>
          </p:cNvPr>
          <p:cNvSpPr/>
          <p:nvPr/>
        </p:nvSpPr>
        <p:spPr>
          <a:xfrm>
            <a:off x="1646" y="4897759"/>
            <a:ext cx="10195299" cy="5760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16" name="Retângulo 15">
            <a:extLst>
              <a:ext uri="{FF2B5EF4-FFF2-40B4-BE49-F238E27FC236}">
                <a16:creationId xmlns:a16="http://schemas.microsoft.com/office/drawing/2014/main" id="{AD26D684-7514-4CB2-A141-4D9654AE9F24}"/>
              </a:ext>
            </a:extLst>
          </p:cNvPr>
          <p:cNvSpPr/>
          <p:nvPr/>
        </p:nvSpPr>
        <p:spPr>
          <a:xfrm>
            <a:off x="32996" y="4956694"/>
            <a:ext cx="10163949" cy="461665"/>
          </a:xfrm>
          <a:prstGeom prst="rect">
            <a:avLst/>
          </a:prstGeom>
        </p:spPr>
        <p:txBody>
          <a:bodyPr wrap="square">
            <a:spAutoFit/>
          </a:bodyPr>
          <a:lstStyle/>
          <a:p>
            <a:pPr marL="285750" indent="-285750">
              <a:buFont typeface="Arial" panose="020B0604020202020204" pitchFamily="34" charset="0"/>
              <a:buChar char="•"/>
            </a:pPr>
            <a:r>
              <a:rPr lang="pt-BR" sz="1200" dirty="0">
                <a:solidFill>
                  <a:srgbClr val="434343"/>
                </a:solidFill>
                <a:latin typeface="Open Sans" panose="020B0604020202020204"/>
              </a:rPr>
              <a:t>Entrevistados sem plano de saúde são maioria na base (68%)</a:t>
            </a:r>
          </a:p>
          <a:p>
            <a:pPr marL="285750" indent="-285750">
              <a:buFont typeface="Arial" panose="020B0604020202020204" pitchFamily="34" charset="0"/>
              <a:buChar char="•"/>
            </a:pPr>
            <a:r>
              <a:rPr lang="pt-BR" sz="1200" dirty="0">
                <a:solidFill>
                  <a:srgbClr val="434343"/>
                </a:solidFill>
                <a:latin typeface="Open Sans" panose="020B0604020202020204"/>
              </a:rPr>
              <a:t>Maioria trabalhou nos últimos 12 meses (84%)</a:t>
            </a:r>
          </a:p>
        </p:txBody>
      </p:sp>
      <p:sp>
        <p:nvSpPr>
          <p:cNvPr id="17" name="Title Placeholder 1">
            <a:extLst>
              <a:ext uri="{FF2B5EF4-FFF2-40B4-BE49-F238E27FC236}">
                <a16:creationId xmlns:a16="http://schemas.microsoft.com/office/drawing/2014/main" id="{5B73C03E-8708-4020-BA14-5F5821F7C82D}"/>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Detalhes</a:t>
            </a:r>
            <a:r>
              <a:rPr lang="en-US" dirty="0">
                <a:solidFill>
                  <a:srgbClr val="434343"/>
                </a:solidFill>
                <a:latin typeface="Open Sans" panose="020B0604020202020204" charset="0"/>
                <a:ea typeface="Open Sans" panose="020B0604020202020204" charset="0"/>
                <a:cs typeface="Open Sans" panose="020B0604020202020204" charset="0"/>
              </a:rPr>
              <a:t> das </a:t>
            </a:r>
            <a:r>
              <a:rPr lang="en-US" dirty="0" err="1">
                <a:solidFill>
                  <a:srgbClr val="434343"/>
                </a:solidFill>
                <a:latin typeface="Open Sans" panose="020B0604020202020204" charset="0"/>
                <a:ea typeface="Open Sans" panose="020B0604020202020204" charset="0"/>
                <a:cs typeface="Open Sans" panose="020B0604020202020204" charset="0"/>
              </a:rPr>
              <a:t>análises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a:t>
            </a:r>
            <a:r>
              <a:rPr lang="en-US" sz="1100" dirty="0" err="1">
                <a:solidFill>
                  <a:srgbClr val="6ADBD9"/>
                </a:solidFill>
                <a:latin typeface="Open Sans" panose="020B0604020202020204" charset="0"/>
                <a:ea typeface="Open Sans" panose="020B0604020202020204" charset="0"/>
                <a:cs typeface="Open Sans" panose="020B0604020202020204" charset="0"/>
              </a:rPr>
              <a:t>Variáveis</a:t>
            </a:r>
            <a:r>
              <a:rPr lang="en-US" sz="1100" dirty="0">
                <a:solidFill>
                  <a:srgbClr val="6ADBD9"/>
                </a:solidFill>
                <a:latin typeface="Open Sans" panose="020B0604020202020204" charset="0"/>
                <a:ea typeface="Open Sans" panose="020B0604020202020204" charset="0"/>
                <a:cs typeface="Open Sans" panose="020B0604020202020204" charset="0"/>
              </a:rPr>
              <a:t> do </a:t>
            </a:r>
            <a:r>
              <a:rPr lang="en-US" sz="1100" dirty="0" err="1">
                <a:solidFill>
                  <a:srgbClr val="6ADBD9"/>
                </a:solidFill>
                <a:latin typeface="Open Sans" panose="020B0604020202020204" charset="0"/>
                <a:ea typeface="Open Sans" panose="020B0604020202020204" charset="0"/>
                <a:cs typeface="Open Sans" panose="020B0604020202020204" charset="0"/>
              </a:rPr>
              <a:t>Entrevistado</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0" name="Botão de ação: Retornar 9">
            <a:hlinkClick r:id="rId3" action="ppaction://hlinksldjump" highlightClick="1"/>
            <a:extLst>
              <a:ext uri="{FF2B5EF4-FFF2-40B4-BE49-F238E27FC236}">
                <a16:creationId xmlns:a16="http://schemas.microsoft.com/office/drawing/2014/main" id="{F2A00F4B-FCD2-4727-9DA7-98AB72C00625}"/>
              </a:ext>
            </a:extLst>
          </p:cNvPr>
          <p:cNvSpPr/>
          <p:nvPr/>
        </p:nvSpPr>
        <p:spPr>
          <a:xfrm>
            <a:off x="9598489" y="5023759"/>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graphicFrame>
        <p:nvGraphicFramePr>
          <p:cNvPr id="13" name="Objeto 12">
            <a:extLst>
              <a:ext uri="{FF2B5EF4-FFF2-40B4-BE49-F238E27FC236}">
                <a16:creationId xmlns:a16="http://schemas.microsoft.com/office/drawing/2014/main" id="{4A1C927D-BBA3-4F28-93DC-C5190EA01BD5}"/>
              </a:ext>
            </a:extLst>
          </p:cNvPr>
          <p:cNvGraphicFramePr>
            <a:graphicFrameLocks noChangeAspect="1"/>
          </p:cNvGraphicFramePr>
          <p:nvPr>
            <p:extLst>
              <p:ext uri="{D42A27DB-BD31-4B8C-83A1-F6EECF244321}">
                <p14:modId xmlns:p14="http://schemas.microsoft.com/office/powerpoint/2010/main" val="297486915"/>
              </p:ext>
            </p:extLst>
          </p:nvPr>
        </p:nvGraphicFramePr>
        <p:xfrm>
          <a:off x="538376" y="1283604"/>
          <a:ext cx="6120000" cy="2857560"/>
        </p:xfrm>
        <a:graphic>
          <a:graphicData uri="http://schemas.openxmlformats.org/presentationml/2006/ole">
            <mc:AlternateContent xmlns:mc="http://schemas.openxmlformats.org/markup-compatibility/2006">
              <mc:Choice xmlns:v="urn:schemas-microsoft-com:vml" Requires="v">
                <p:oleObj name="Worksheet" r:id="rId4" imgW="5402490" imgH="2522311" progId="Excel.Sheet.12">
                  <p:link updateAutomatic="1"/>
                </p:oleObj>
              </mc:Choice>
              <mc:Fallback>
                <p:oleObj name="Worksheet" r:id="rId4" imgW="5402490" imgH="2522311" progId="Excel.Sheet.12">
                  <p:link updateAutomatic="1"/>
                  <p:pic>
                    <p:nvPicPr>
                      <p:cNvPr id="6" name="Objeto 5">
                        <a:extLst>
                          <a:ext uri="{FF2B5EF4-FFF2-40B4-BE49-F238E27FC236}">
                            <a16:creationId xmlns:a16="http://schemas.microsoft.com/office/drawing/2014/main" id="{0F08B9FE-9AF2-4B69-87E7-BEE8CC984EB9}"/>
                          </a:ext>
                        </a:extLst>
                      </p:cNvPr>
                      <p:cNvPicPr/>
                      <p:nvPr/>
                    </p:nvPicPr>
                    <p:blipFill>
                      <a:blip r:embed="rId5"/>
                      <a:stretch>
                        <a:fillRect/>
                      </a:stretch>
                    </p:blipFill>
                    <p:spPr>
                      <a:xfrm>
                        <a:off x="538376" y="1283604"/>
                        <a:ext cx="6120000" cy="2857560"/>
                      </a:xfrm>
                      <a:prstGeom prst="rect">
                        <a:avLst/>
                      </a:prstGeom>
                    </p:spPr>
                  </p:pic>
                </p:oleObj>
              </mc:Fallback>
            </mc:AlternateContent>
          </a:graphicData>
        </a:graphic>
      </p:graphicFrame>
      <p:graphicFrame>
        <p:nvGraphicFramePr>
          <p:cNvPr id="14" name="Objeto 13">
            <a:extLst>
              <a:ext uri="{FF2B5EF4-FFF2-40B4-BE49-F238E27FC236}">
                <a16:creationId xmlns:a16="http://schemas.microsoft.com/office/drawing/2014/main" id="{DC6B65E4-6812-46F6-885C-88FEC4734FE5}"/>
              </a:ext>
            </a:extLst>
          </p:cNvPr>
          <p:cNvGraphicFramePr>
            <a:graphicFrameLocks noChangeAspect="1"/>
          </p:cNvGraphicFramePr>
          <p:nvPr>
            <p:extLst>
              <p:ext uri="{D42A27DB-BD31-4B8C-83A1-F6EECF244321}">
                <p14:modId xmlns:p14="http://schemas.microsoft.com/office/powerpoint/2010/main" val="1066328476"/>
              </p:ext>
            </p:extLst>
          </p:nvPr>
        </p:nvGraphicFramePr>
        <p:xfrm>
          <a:off x="5534977" y="1283604"/>
          <a:ext cx="6120000" cy="2857560"/>
        </p:xfrm>
        <a:graphic>
          <a:graphicData uri="http://schemas.openxmlformats.org/presentationml/2006/ole">
            <mc:AlternateContent xmlns:mc="http://schemas.openxmlformats.org/markup-compatibility/2006">
              <mc:Choice xmlns:v="urn:schemas-microsoft-com:vml" Requires="v">
                <p:oleObj name="Worksheet" r:id="rId6" imgW="5402490" imgH="2522311" progId="Excel.Sheet.12">
                  <p:link updateAutomatic="1"/>
                </p:oleObj>
              </mc:Choice>
              <mc:Fallback>
                <p:oleObj name="Worksheet" r:id="rId6" imgW="5402490" imgH="2522311" progId="Excel.Sheet.12">
                  <p:link updateAutomatic="1"/>
                  <p:pic>
                    <p:nvPicPr>
                      <p:cNvPr id="7" name="Objeto 6">
                        <a:extLst>
                          <a:ext uri="{FF2B5EF4-FFF2-40B4-BE49-F238E27FC236}">
                            <a16:creationId xmlns:a16="http://schemas.microsoft.com/office/drawing/2014/main" id="{54B41E03-61CE-4A43-AB99-F6604578C137}"/>
                          </a:ext>
                        </a:extLst>
                      </p:cNvPr>
                      <p:cNvPicPr/>
                      <p:nvPr/>
                    </p:nvPicPr>
                    <p:blipFill>
                      <a:blip r:embed="rId7"/>
                      <a:stretch>
                        <a:fillRect/>
                      </a:stretch>
                    </p:blipFill>
                    <p:spPr>
                      <a:xfrm>
                        <a:off x="5534977" y="1283604"/>
                        <a:ext cx="6120000" cy="2857560"/>
                      </a:xfrm>
                      <a:prstGeom prst="rect">
                        <a:avLst/>
                      </a:prstGeom>
                    </p:spPr>
                  </p:pic>
                </p:oleObj>
              </mc:Fallback>
            </mc:AlternateContent>
          </a:graphicData>
        </a:graphic>
      </p:graphicFrame>
      <p:pic>
        <p:nvPicPr>
          <p:cNvPr id="18" name="Imagem 17">
            <a:extLst>
              <a:ext uri="{FF2B5EF4-FFF2-40B4-BE49-F238E27FC236}">
                <a16:creationId xmlns:a16="http://schemas.microsoft.com/office/drawing/2014/main" id="{9B41315D-3251-485C-9C57-84D9F906AAE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2348007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9259381" y="4383155"/>
            <a:ext cx="2932619" cy="2474845"/>
          </a:xfrm>
          <a:prstGeom prst="rect">
            <a:avLst/>
          </a:prstGeom>
          <a:noFill/>
          <a:ln>
            <a:noFill/>
          </a:ln>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7</a:t>
            </a:fld>
            <a:endParaRPr lang="pt-BR" dirty="0">
              <a:solidFill>
                <a:srgbClr val="6ADBD9"/>
              </a:solidFill>
              <a:latin typeface="Open Sans" panose="020B0604020202020204"/>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sp>
        <p:nvSpPr>
          <p:cNvPr id="16" name="Title Placeholder 1">
            <a:extLst>
              <a:ext uri="{FF2B5EF4-FFF2-40B4-BE49-F238E27FC236}">
                <a16:creationId xmlns:a16="http://schemas.microsoft.com/office/drawing/2014/main" id="{FE5B923B-7615-4D2B-8B10-CCD77CD5B3B9}"/>
              </a:ext>
            </a:extLst>
          </p:cNvPr>
          <p:cNvSpPr txBox="1">
            <a:spLocks/>
          </p:cNvSpPr>
          <p:nvPr/>
        </p:nvSpPr>
        <p:spPr>
          <a:xfrm>
            <a:off x="3647549" y="12575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pt-BR" dirty="0">
                <a:solidFill>
                  <a:srgbClr val="434343"/>
                </a:solidFill>
                <a:latin typeface="Open Sans" panose="020B0604020202020204" charset="0"/>
                <a:ea typeface="Open Sans" panose="020B0604020202020204" charset="0"/>
                <a:cs typeface="Open Sans" panose="020B0604020202020204" charset="0"/>
              </a:rPr>
              <a:t>1. Objetivo do Trabalho</a:t>
            </a:r>
          </a:p>
        </p:txBody>
      </p:sp>
      <p:sp>
        <p:nvSpPr>
          <p:cNvPr id="3" name="Retângulo 2">
            <a:extLst>
              <a:ext uri="{FF2B5EF4-FFF2-40B4-BE49-F238E27FC236}">
                <a16:creationId xmlns:a16="http://schemas.microsoft.com/office/drawing/2014/main" id="{ED072FB0-079E-451B-A8DE-04ADFF128F4D}"/>
              </a:ext>
            </a:extLst>
          </p:cNvPr>
          <p:cNvSpPr/>
          <p:nvPr/>
        </p:nvSpPr>
        <p:spPr>
          <a:xfrm>
            <a:off x="3949154" y="829080"/>
            <a:ext cx="7200000" cy="3108543"/>
          </a:xfrm>
          <a:prstGeom prst="rect">
            <a:avLst/>
          </a:prstGeom>
        </p:spPr>
        <p:txBody>
          <a:bodyPr wrap="square">
            <a:spAutoFit/>
          </a:bodyPr>
          <a:lstStyle/>
          <a:p>
            <a:pPr algn="just"/>
            <a:r>
              <a:rPr lang="pt-BR" sz="1400" dirty="0">
                <a:solidFill>
                  <a:srgbClr val="434343"/>
                </a:solidFill>
                <a:latin typeface="Open Sans" panose="020B0604020202020204" charset="0"/>
                <a:ea typeface="Open Sans" panose="020B0604020202020204" charset="0"/>
                <a:cs typeface="Open Sans" panose="020B0604020202020204" charset="0"/>
              </a:rPr>
              <a:t>Já os estudantes podem ter outras prioridades, como o acesso a universidades de qualidade e a preços mais acessíveis. Nesse caso, cidades com uma forte presença acadêmica, como Coimbra e Évora, podem ser opções interessantes. Além disso, muitos estudantes têm orçamentos limitados e podem procurar por lugares com valores mais baixos de aluguel, como cidades do interior ou bairros mais afastados das áreas centrais.</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pt-BR" sz="1400" dirty="0">
                <a:solidFill>
                  <a:srgbClr val="434343"/>
                </a:solidFill>
                <a:latin typeface="Open Sans" panose="020B0604020202020204" charset="0"/>
                <a:ea typeface="Open Sans" panose="020B0604020202020204" charset="0"/>
                <a:cs typeface="Open Sans" panose="020B0604020202020204" charset="0"/>
              </a:rPr>
              <a:t>Independentemente do perfil do morador, é fundamental considerar todas as variáveis envolvidas na escolha de um lugar para morar em Portugal. Além dos fatores já mencionados, como infraestrutura, transporte e oferta de empregos, é importante levar em conta aspectos como o clima, a segurança e a qualidade de vida em geral. Com uma pesquisa cuidadosa e a ajuda de profissionais do mercado imobiliário, é possível encontrar o lugar ideal para cada necessidade e preferência.</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17" name="Retângulo 16">
            <a:extLst>
              <a:ext uri="{FF2B5EF4-FFF2-40B4-BE49-F238E27FC236}">
                <a16:creationId xmlns:a16="http://schemas.microsoft.com/office/drawing/2014/main" id="{E7608045-A8D1-44D8-9177-8B5DDC17C401}"/>
              </a:ext>
            </a:extLst>
          </p:cNvPr>
          <p:cNvSpPr/>
          <p:nvPr/>
        </p:nvSpPr>
        <p:spPr>
          <a:xfrm>
            <a:off x="1438864" y="831681"/>
            <a:ext cx="1898401" cy="923330"/>
          </a:xfrm>
          <a:prstGeom prst="rect">
            <a:avLst/>
          </a:prstGeom>
        </p:spPr>
        <p:txBody>
          <a:bodyPr wrap="square">
            <a:spAutoFit/>
          </a:bodyPr>
          <a:lstStyle/>
          <a:p>
            <a:pPr algn="r"/>
            <a:r>
              <a:rPr lang="da-DK" dirty="0">
                <a:solidFill>
                  <a:schemeClr val="accent4"/>
                </a:solidFill>
                <a:latin typeface="Open Sans" panose="020B0604020202020204"/>
              </a:rPr>
              <a:t>Modificar imagem a seu critério</a:t>
            </a:r>
            <a:endParaRPr lang="pt-BR" dirty="0">
              <a:solidFill>
                <a:schemeClr val="accent4"/>
              </a:solidFill>
              <a:latin typeface="Open Sans" panose="020B0604020202020204"/>
            </a:endParaRPr>
          </a:p>
        </p:txBody>
      </p:sp>
      <p:pic>
        <p:nvPicPr>
          <p:cNvPr id="15" name="Imagem 14"/>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6544277" y="6347292"/>
            <a:ext cx="1705361" cy="327947"/>
          </a:xfrm>
          <a:prstGeom prst="rect">
            <a:avLst/>
          </a:prstGeom>
        </p:spPr>
      </p:pic>
      <p:pic>
        <p:nvPicPr>
          <p:cNvPr id="90114" name="Picture 2" descr="Portugal é melhor para morar ou para visitar">
            <a:extLst>
              <a:ext uri="{FF2B5EF4-FFF2-40B4-BE49-F238E27FC236}">
                <a16:creationId xmlns:a16="http://schemas.microsoft.com/office/drawing/2014/main" id="{7BF3400A-C69D-4593-8B2B-326CEE1495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238" r="11047"/>
          <a:stretch/>
        </p:blipFill>
        <p:spPr bwMode="auto">
          <a:xfrm>
            <a:off x="-21159" y="0"/>
            <a:ext cx="342863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0619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70</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Detalhes</a:t>
            </a:r>
            <a:r>
              <a:rPr lang="en-US" dirty="0">
                <a:solidFill>
                  <a:srgbClr val="434343"/>
                </a:solidFill>
                <a:latin typeface="Open Sans" panose="020B0604020202020204" charset="0"/>
                <a:ea typeface="Open Sans" panose="020B0604020202020204" charset="0"/>
                <a:cs typeface="Open Sans" panose="020B0604020202020204" charset="0"/>
              </a:rPr>
              <a:t> das </a:t>
            </a:r>
            <a:r>
              <a:rPr lang="en-US" dirty="0" err="1">
                <a:solidFill>
                  <a:srgbClr val="434343"/>
                </a:solidFill>
                <a:latin typeface="Open Sans" panose="020B0604020202020204" charset="0"/>
                <a:ea typeface="Open Sans" panose="020B0604020202020204" charset="0"/>
                <a:cs typeface="Open Sans" panose="020B0604020202020204" charset="0"/>
              </a:rPr>
              <a:t>análises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err="1">
                <a:solidFill>
                  <a:srgbClr val="6ADBD9"/>
                </a:solidFill>
                <a:latin typeface="Open Sans" panose="020B0604020202020204" charset="0"/>
                <a:ea typeface="Open Sans" panose="020B0604020202020204" charset="0"/>
                <a:cs typeface="Open Sans" panose="020B0604020202020204" charset="0"/>
              </a:rPr>
              <a:t>Variáveis</a:t>
            </a:r>
            <a:r>
              <a:rPr lang="en-US" sz="1100" dirty="0">
                <a:solidFill>
                  <a:srgbClr val="6ADBD9"/>
                </a:solidFill>
                <a:latin typeface="Open Sans" panose="020B0604020202020204" charset="0"/>
                <a:ea typeface="Open Sans" panose="020B0604020202020204" charset="0"/>
                <a:cs typeface="Open Sans" panose="020B0604020202020204" charset="0"/>
              </a:rPr>
              <a:t> do </a:t>
            </a:r>
            <a:r>
              <a:rPr lang="en-US" sz="1100" dirty="0" err="1">
                <a:solidFill>
                  <a:srgbClr val="6ADBD9"/>
                </a:solidFill>
                <a:latin typeface="Open Sans" panose="020B0604020202020204" charset="0"/>
                <a:ea typeface="Open Sans" panose="020B0604020202020204" charset="0"/>
                <a:cs typeface="Open Sans" panose="020B0604020202020204" charset="0"/>
              </a:rPr>
              <a:t>Entrevistado</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8" name="Retângulo 17">
            <a:extLst>
              <a:ext uri="{FF2B5EF4-FFF2-40B4-BE49-F238E27FC236}">
                <a16:creationId xmlns:a16="http://schemas.microsoft.com/office/drawing/2014/main" id="{BE6D7AAC-FB70-4685-830B-211863D2423D}"/>
              </a:ext>
            </a:extLst>
          </p:cNvPr>
          <p:cNvSpPr/>
          <p:nvPr/>
        </p:nvSpPr>
        <p:spPr>
          <a:xfrm>
            <a:off x="6218984" y="4007694"/>
            <a:ext cx="5496613" cy="954924"/>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2" name="Retângulo 1">
            <a:extLst>
              <a:ext uri="{FF2B5EF4-FFF2-40B4-BE49-F238E27FC236}">
                <a16:creationId xmlns:a16="http://schemas.microsoft.com/office/drawing/2014/main" id="{2E4CDB0E-DE03-4703-9450-CA4CAF25D7A7}"/>
              </a:ext>
            </a:extLst>
          </p:cNvPr>
          <p:cNvSpPr/>
          <p:nvPr/>
        </p:nvSpPr>
        <p:spPr>
          <a:xfrm>
            <a:off x="6231713" y="4066629"/>
            <a:ext cx="5054385" cy="1015663"/>
          </a:xfrm>
          <a:prstGeom prst="rect">
            <a:avLst/>
          </a:prstGeom>
        </p:spPr>
        <p:txBody>
          <a:bodyPr wrap="square">
            <a:spAutoFit/>
          </a:bodyPr>
          <a:lstStyle/>
          <a:p>
            <a:pPr marL="285750" indent="-285750">
              <a:buFont typeface="Arial" panose="020B0604020202020204" pitchFamily="34" charset="0"/>
              <a:buChar char="•"/>
            </a:pPr>
            <a:r>
              <a:rPr lang="pt-BR" sz="1200" dirty="0">
                <a:solidFill>
                  <a:srgbClr val="434343"/>
                </a:solidFill>
                <a:latin typeface="Open Sans" panose="020B0604020202020204"/>
              </a:rPr>
              <a:t>A residência dos entrevistados geralmente é composta por mais de um adulto (81%)</a:t>
            </a:r>
          </a:p>
          <a:p>
            <a:pPr marL="285750" indent="-285750">
              <a:buFont typeface="Arial" panose="020B0604020202020204" pitchFamily="34" charset="0"/>
              <a:buChar char="•"/>
            </a:pPr>
            <a:r>
              <a:rPr lang="pt-BR" sz="1200" dirty="0">
                <a:solidFill>
                  <a:srgbClr val="434343"/>
                </a:solidFill>
                <a:latin typeface="Open Sans" panose="020B0604020202020204"/>
              </a:rPr>
              <a:t>Maioria tem o hábito de ter gastos/despesas sem um rendimento próprio (93%)</a:t>
            </a:r>
          </a:p>
          <a:p>
            <a:pPr marL="285750" indent="-285750">
              <a:buFont typeface="Arial" panose="020B0604020202020204" pitchFamily="34" charset="0"/>
              <a:buChar char="•"/>
            </a:pPr>
            <a:endParaRPr lang="pt-BR" sz="1200" dirty="0">
              <a:solidFill>
                <a:srgbClr val="434343"/>
              </a:solidFill>
              <a:latin typeface="Open Sans" panose="020B0604020202020204"/>
            </a:endParaRPr>
          </a:p>
        </p:txBody>
      </p:sp>
      <p:sp>
        <p:nvSpPr>
          <p:cNvPr id="15" name="Botão de ação: Retornar 14">
            <a:hlinkClick r:id="rId3" action="ppaction://hlinksldjump" highlightClick="1"/>
            <a:extLst>
              <a:ext uri="{FF2B5EF4-FFF2-40B4-BE49-F238E27FC236}">
                <a16:creationId xmlns:a16="http://schemas.microsoft.com/office/drawing/2014/main" id="{7CF7BB66-95FB-4F50-ABCA-65B87C510392}"/>
              </a:ext>
            </a:extLst>
          </p:cNvPr>
          <p:cNvSpPr/>
          <p:nvPr/>
        </p:nvSpPr>
        <p:spPr>
          <a:xfrm>
            <a:off x="11191527" y="4323156"/>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graphicFrame>
        <p:nvGraphicFramePr>
          <p:cNvPr id="4" name="Objeto 3">
            <a:extLst>
              <a:ext uri="{FF2B5EF4-FFF2-40B4-BE49-F238E27FC236}">
                <a16:creationId xmlns:a16="http://schemas.microsoft.com/office/drawing/2014/main" id="{20D273FA-0772-45D4-B144-AA4BEC91328A}"/>
              </a:ext>
            </a:extLst>
          </p:cNvPr>
          <p:cNvGraphicFramePr>
            <a:graphicFrameLocks noChangeAspect="1"/>
          </p:cNvGraphicFramePr>
          <p:nvPr>
            <p:extLst>
              <p:ext uri="{D42A27DB-BD31-4B8C-83A1-F6EECF244321}">
                <p14:modId xmlns:p14="http://schemas.microsoft.com/office/powerpoint/2010/main" val="1018067218"/>
              </p:ext>
            </p:extLst>
          </p:nvPr>
        </p:nvGraphicFramePr>
        <p:xfrm>
          <a:off x="145133" y="1089331"/>
          <a:ext cx="7635875" cy="2582863"/>
        </p:xfrm>
        <a:graphic>
          <a:graphicData uri="http://schemas.openxmlformats.org/presentationml/2006/ole">
            <mc:AlternateContent xmlns:mc="http://schemas.openxmlformats.org/markup-compatibility/2006">
              <mc:Choice xmlns:v="urn:schemas-microsoft-com:vml" Requires="v">
                <p:oleObj name="Worksheet" r:id="rId4" imgW="7635163" imgH="2583112" progId="Excel.Sheet.12">
                  <p:link updateAutomatic="1"/>
                </p:oleObj>
              </mc:Choice>
              <mc:Fallback>
                <p:oleObj name="Worksheet" r:id="rId4" imgW="7635163" imgH="2583112" progId="Excel.Sheet.12">
                  <p:link updateAutomatic="1"/>
                  <p:pic>
                    <p:nvPicPr>
                      <p:cNvPr id="0" name=""/>
                      <p:cNvPicPr/>
                      <p:nvPr/>
                    </p:nvPicPr>
                    <p:blipFill>
                      <a:blip r:embed="rId5"/>
                      <a:stretch>
                        <a:fillRect/>
                      </a:stretch>
                    </p:blipFill>
                    <p:spPr>
                      <a:xfrm>
                        <a:off x="145133" y="1089331"/>
                        <a:ext cx="7635875" cy="2582863"/>
                      </a:xfrm>
                      <a:prstGeom prst="rect">
                        <a:avLst/>
                      </a:prstGeom>
                    </p:spPr>
                  </p:pic>
                </p:oleObj>
              </mc:Fallback>
            </mc:AlternateContent>
          </a:graphicData>
        </a:graphic>
      </p:graphicFrame>
      <p:graphicFrame>
        <p:nvGraphicFramePr>
          <p:cNvPr id="16" name="Objeto 15">
            <a:extLst>
              <a:ext uri="{FF2B5EF4-FFF2-40B4-BE49-F238E27FC236}">
                <a16:creationId xmlns:a16="http://schemas.microsoft.com/office/drawing/2014/main" id="{113D185E-4D6F-4857-9762-5393EB6A29B4}"/>
              </a:ext>
            </a:extLst>
          </p:cNvPr>
          <p:cNvGraphicFramePr>
            <a:graphicFrameLocks noChangeAspect="1"/>
          </p:cNvGraphicFramePr>
          <p:nvPr>
            <p:extLst>
              <p:ext uri="{D42A27DB-BD31-4B8C-83A1-F6EECF244321}">
                <p14:modId xmlns:p14="http://schemas.microsoft.com/office/powerpoint/2010/main" val="3921994405"/>
              </p:ext>
            </p:extLst>
          </p:nvPr>
        </p:nvGraphicFramePr>
        <p:xfrm>
          <a:off x="590468" y="3672194"/>
          <a:ext cx="5399087" cy="2520950"/>
        </p:xfrm>
        <a:graphic>
          <a:graphicData uri="http://schemas.openxmlformats.org/presentationml/2006/ole">
            <mc:AlternateContent xmlns:mc="http://schemas.openxmlformats.org/markup-compatibility/2006">
              <mc:Choice xmlns:v="urn:schemas-microsoft-com:vml" Requires="v">
                <p:oleObj name="Worksheet" r:id="rId6" imgW="5402490" imgH="2522311" progId="Excel.Sheet.12">
                  <p:link updateAutomatic="1"/>
                </p:oleObj>
              </mc:Choice>
              <mc:Fallback>
                <p:oleObj name="Worksheet" r:id="rId6" imgW="5402490" imgH="2522311" progId="Excel.Sheet.12">
                  <p:link updateAutomatic="1"/>
                  <p:pic>
                    <p:nvPicPr>
                      <p:cNvPr id="3" name="Objeto 2">
                        <a:extLst>
                          <a:ext uri="{FF2B5EF4-FFF2-40B4-BE49-F238E27FC236}">
                            <a16:creationId xmlns:a16="http://schemas.microsoft.com/office/drawing/2014/main" id="{FB9E0D00-E7F1-429E-84B4-E1659743E605}"/>
                          </a:ext>
                        </a:extLst>
                      </p:cNvPr>
                      <p:cNvPicPr/>
                      <p:nvPr/>
                    </p:nvPicPr>
                    <p:blipFill>
                      <a:blip r:embed="rId7"/>
                      <a:stretch>
                        <a:fillRect/>
                      </a:stretch>
                    </p:blipFill>
                    <p:spPr>
                      <a:xfrm>
                        <a:off x="590468" y="3672194"/>
                        <a:ext cx="5399087" cy="2520950"/>
                      </a:xfrm>
                      <a:prstGeom prst="rect">
                        <a:avLst/>
                      </a:prstGeom>
                    </p:spPr>
                  </p:pic>
                </p:oleObj>
              </mc:Fallback>
            </mc:AlternateContent>
          </a:graphicData>
        </a:graphic>
      </p:graphicFrame>
      <p:pic>
        <p:nvPicPr>
          <p:cNvPr id="13" name="Imagem 12">
            <a:extLst>
              <a:ext uri="{FF2B5EF4-FFF2-40B4-BE49-F238E27FC236}">
                <a16:creationId xmlns:a16="http://schemas.microsoft.com/office/drawing/2014/main" id="{71377997-5824-49FC-BA77-5FB279979C7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5951103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40854CE2-FDA8-43CE-92EB-0421EDBA11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6227" y="1387451"/>
            <a:ext cx="3746717" cy="2520000"/>
          </a:xfrm>
          <a:prstGeom prst="rect">
            <a:avLst/>
          </a:prstGeom>
        </p:spPr>
      </p:pic>
      <p:pic>
        <p:nvPicPr>
          <p:cNvPr id="6" name="Imagem 5">
            <a:extLst>
              <a:ext uri="{FF2B5EF4-FFF2-40B4-BE49-F238E27FC236}">
                <a16:creationId xmlns:a16="http://schemas.microsoft.com/office/drawing/2014/main" id="{1FED855F-7C8D-463C-988E-24A02A7053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650" y="1387451"/>
            <a:ext cx="3856364" cy="2520000"/>
          </a:xfrm>
          <a:prstGeom prst="rect">
            <a:avLst/>
          </a:prstGeom>
        </p:spPr>
      </p:pic>
      <p:sp>
        <p:nvSpPr>
          <p:cNvPr id="22" name="Retângulo 21">
            <a:extLst>
              <a:ext uri="{FF2B5EF4-FFF2-40B4-BE49-F238E27FC236}">
                <a16:creationId xmlns:a16="http://schemas.microsoft.com/office/drawing/2014/main" id="{1BDF583E-F756-4DA1-946A-301BCC7DC215}"/>
              </a:ext>
            </a:extLst>
          </p:cNvPr>
          <p:cNvSpPr/>
          <p:nvPr/>
        </p:nvSpPr>
        <p:spPr>
          <a:xfrm>
            <a:off x="0" y="4541464"/>
            <a:ext cx="10195299" cy="83429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71</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5">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Detalhes</a:t>
            </a:r>
            <a:r>
              <a:rPr lang="en-US" dirty="0">
                <a:solidFill>
                  <a:srgbClr val="434343"/>
                </a:solidFill>
                <a:latin typeface="Open Sans" panose="020B0604020202020204" charset="0"/>
                <a:ea typeface="Open Sans" panose="020B0604020202020204" charset="0"/>
                <a:cs typeface="Open Sans" panose="020B0604020202020204" charset="0"/>
              </a:rPr>
              <a:t> das </a:t>
            </a:r>
            <a:r>
              <a:rPr lang="en-US" dirty="0" err="1">
                <a:solidFill>
                  <a:srgbClr val="434343"/>
                </a:solidFill>
                <a:latin typeface="Open Sans" panose="020B0604020202020204" charset="0"/>
                <a:ea typeface="Open Sans" panose="020B0604020202020204" charset="0"/>
                <a:cs typeface="Open Sans" panose="020B0604020202020204" charset="0"/>
              </a:rPr>
              <a:t>análises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err="1">
                <a:solidFill>
                  <a:srgbClr val="6ADBD9"/>
                </a:solidFill>
                <a:latin typeface="Open Sans" panose="020B0604020202020204" charset="0"/>
                <a:ea typeface="Open Sans" panose="020B0604020202020204" charset="0"/>
                <a:cs typeface="Open Sans" panose="020B0604020202020204" charset="0"/>
              </a:rPr>
              <a:t>Variáveis</a:t>
            </a:r>
            <a:r>
              <a:rPr lang="en-US" sz="1100" dirty="0">
                <a:solidFill>
                  <a:srgbClr val="6ADBD9"/>
                </a:solidFill>
                <a:latin typeface="Open Sans" panose="020B0604020202020204" charset="0"/>
                <a:ea typeface="Open Sans" panose="020B0604020202020204" charset="0"/>
                <a:cs typeface="Open Sans" panose="020B0604020202020204" charset="0"/>
              </a:rPr>
              <a:t> do </a:t>
            </a:r>
            <a:r>
              <a:rPr lang="en-US" sz="1100" dirty="0" err="1">
                <a:solidFill>
                  <a:srgbClr val="6ADBD9"/>
                </a:solidFill>
                <a:latin typeface="Open Sans" panose="020B0604020202020204" charset="0"/>
                <a:ea typeface="Open Sans" panose="020B0604020202020204" charset="0"/>
                <a:cs typeface="Open Sans" panose="020B0604020202020204" charset="0"/>
              </a:rPr>
              <a:t>Entrevistado</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23" name="Retângulo 22">
            <a:extLst>
              <a:ext uri="{FF2B5EF4-FFF2-40B4-BE49-F238E27FC236}">
                <a16:creationId xmlns:a16="http://schemas.microsoft.com/office/drawing/2014/main" id="{705657C8-FBC9-4A01-88B1-ADF02C1097F8}"/>
              </a:ext>
            </a:extLst>
          </p:cNvPr>
          <p:cNvSpPr/>
          <p:nvPr/>
        </p:nvSpPr>
        <p:spPr>
          <a:xfrm>
            <a:off x="318365" y="4614576"/>
            <a:ext cx="9392242" cy="646331"/>
          </a:xfrm>
          <a:prstGeom prst="rect">
            <a:avLst/>
          </a:prstGeom>
        </p:spPr>
        <p:txBody>
          <a:bodyPr wrap="square">
            <a:spAutoFit/>
          </a:bodyPr>
          <a:lstStyle/>
          <a:p>
            <a:r>
              <a:rPr lang="pt-BR" sz="1200" dirty="0">
                <a:solidFill>
                  <a:srgbClr val="434343"/>
                </a:solidFill>
                <a:latin typeface="Open Sans" panose="020B0604020202020204"/>
              </a:rPr>
              <a:t>A renda total da residência possui distribuição assimétrica acentuada á direita, com a presença de vários outliers superiores, sendo que 75% dos entrevistados possuem renda total menor do que R$6.779,7. A média fica entre a mediana e o 3º quartil o que demonstra que a quantidade de outliers é muito pequena.</a:t>
            </a:r>
          </a:p>
        </p:txBody>
      </p:sp>
      <p:sp>
        <p:nvSpPr>
          <p:cNvPr id="24" name="Botão de ação: Retornar 23">
            <a:hlinkClick r:id="rId6" action="ppaction://hlinksldjump" highlightClick="1"/>
            <a:extLst>
              <a:ext uri="{FF2B5EF4-FFF2-40B4-BE49-F238E27FC236}">
                <a16:creationId xmlns:a16="http://schemas.microsoft.com/office/drawing/2014/main" id="{C9FA5DD5-2780-41A6-B802-7E123B1A8EE8}"/>
              </a:ext>
            </a:extLst>
          </p:cNvPr>
          <p:cNvSpPr/>
          <p:nvPr/>
        </p:nvSpPr>
        <p:spPr>
          <a:xfrm>
            <a:off x="9712253" y="4796609"/>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graphicFrame>
        <p:nvGraphicFramePr>
          <p:cNvPr id="10" name="Objeto 9">
            <a:extLst>
              <a:ext uri="{FF2B5EF4-FFF2-40B4-BE49-F238E27FC236}">
                <a16:creationId xmlns:a16="http://schemas.microsoft.com/office/drawing/2014/main" id="{8DEE1012-F0F1-43AC-8DCC-9C965D46FD96}"/>
              </a:ext>
            </a:extLst>
          </p:cNvPr>
          <p:cNvGraphicFramePr>
            <a:graphicFrameLocks noChangeAspect="1"/>
          </p:cNvGraphicFramePr>
          <p:nvPr>
            <p:extLst>
              <p:ext uri="{D42A27DB-BD31-4B8C-83A1-F6EECF244321}">
                <p14:modId xmlns:p14="http://schemas.microsoft.com/office/powerpoint/2010/main" val="613299356"/>
              </p:ext>
            </p:extLst>
          </p:nvPr>
        </p:nvGraphicFramePr>
        <p:xfrm>
          <a:off x="8906113" y="1567451"/>
          <a:ext cx="2363591" cy="2160000"/>
        </p:xfrm>
        <a:graphic>
          <a:graphicData uri="http://schemas.openxmlformats.org/presentationml/2006/ole">
            <mc:AlternateContent xmlns:mc="http://schemas.openxmlformats.org/markup-compatibility/2006">
              <mc:Choice xmlns:v="urn:schemas-microsoft-com:vml" Requires="v">
                <p:oleObj name="Worksheet" r:id="rId7" imgW="1935454" imgH="1767829" progId="Excel.Sheet.12">
                  <p:link updateAutomatic="1"/>
                </p:oleObj>
              </mc:Choice>
              <mc:Fallback>
                <p:oleObj name="Worksheet" r:id="rId7" imgW="1935454" imgH="1767829" progId="Excel.Sheet.12">
                  <p:link updateAutomatic="1"/>
                  <p:pic>
                    <p:nvPicPr>
                      <p:cNvPr id="0" name=""/>
                      <p:cNvPicPr/>
                      <p:nvPr/>
                    </p:nvPicPr>
                    <p:blipFill>
                      <a:blip r:embed="rId8"/>
                      <a:stretch>
                        <a:fillRect/>
                      </a:stretch>
                    </p:blipFill>
                    <p:spPr>
                      <a:xfrm>
                        <a:off x="8906113" y="1567451"/>
                        <a:ext cx="2363591" cy="2160000"/>
                      </a:xfrm>
                      <a:prstGeom prst="rect">
                        <a:avLst/>
                      </a:prstGeom>
                    </p:spPr>
                  </p:pic>
                </p:oleObj>
              </mc:Fallback>
            </mc:AlternateContent>
          </a:graphicData>
        </a:graphic>
      </p:graphicFrame>
      <p:pic>
        <p:nvPicPr>
          <p:cNvPr id="15" name="Imagem 14">
            <a:extLst>
              <a:ext uri="{FF2B5EF4-FFF2-40B4-BE49-F238E27FC236}">
                <a16:creationId xmlns:a16="http://schemas.microsoft.com/office/drawing/2014/main" id="{676E3ED2-1BA0-43BE-A38A-91DF144483E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4293678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Objeto 1">
            <a:extLst>
              <a:ext uri="{FF2B5EF4-FFF2-40B4-BE49-F238E27FC236}">
                <a16:creationId xmlns:a16="http://schemas.microsoft.com/office/drawing/2014/main" id="{75FC3F88-818E-4756-BBDE-D8E1CEF70259}"/>
              </a:ext>
            </a:extLst>
          </p:cNvPr>
          <p:cNvGraphicFramePr>
            <a:graphicFrameLocks noChangeAspect="1"/>
          </p:cNvGraphicFramePr>
          <p:nvPr>
            <p:extLst>
              <p:ext uri="{D42A27DB-BD31-4B8C-83A1-F6EECF244321}">
                <p14:modId xmlns:p14="http://schemas.microsoft.com/office/powerpoint/2010/main" val="3618749285"/>
              </p:ext>
            </p:extLst>
          </p:nvPr>
        </p:nvGraphicFramePr>
        <p:xfrm>
          <a:off x="8906113" y="1567451"/>
          <a:ext cx="2363591" cy="2160000"/>
        </p:xfrm>
        <a:graphic>
          <a:graphicData uri="http://schemas.openxmlformats.org/presentationml/2006/ole">
            <mc:AlternateContent xmlns:mc="http://schemas.openxmlformats.org/markup-compatibility/2006">
              <mc:Choice xmlns:v="urn:schemas-microsoft-com:vml" Requires="v">
                <p:oleObj name="Worksheet" r:id="rId2" imgW="1935454" imgH="1767829" progId="Excel.Sheet.12">
                  <p:link updateAutomatic="1"/>
                </p:oleObj>
              </mc:Choice>
              <mc:Fallback>
                <p:oleObj name="Worksheet" r:id="rId2" imgW="1935454" imgH="1767829" progId="Excel.Sheet.12">
                  <p:link updateAutomatic="1"/>
                  <p:pic>
                    <p:nvPicPr>
                      <p:cNvPr id="0" name=""/>
                      <p:cNvPicPr/>
                      <p:nvPr/>
                    </p:nvPicPr>
                    <p:blipFill>
                      <a:blip r:embed="rId3"/>
                      <a:stretch>
                        <a:fillRect/>
                      </a:stretch>
                    </p:blipFill>
                    <p:spPr>
                      <a:xfrm>
                        <a:off x="8906113" y="1567451"/>
                        <a:ext cx="2363591" cy="2160000"/>
                      </a:xfrm>
                      <a:prstGeom prst="rect">
                        <a:avLst/>
                      </a:prstGeom>
                    </p:spPr>
                  </p:pic>
                </p:oleObj>
              </mc:Fallback>
            </mc:AlternateContent>
          </a:graphicData>
        </a:graphic>
      </p:graphicFrame>
      <p:pic>
        <p:nvPicPr>
          <p:cNvPr id="16" name="Imagem 15">
            <a:extLst>
              <a:ext uri="{FF2B5EF4-FFF2-40B4-BE49-F238E27FC236}">
                <a16:creationId xmlns:a16="http://schemas.microsoft.com/office/drawing/2014/main" id="{0E33ED25-CE56-4660-BA55-C3F1A635D9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650" y="1387451"/>
            <a:ext cx="3703636" cy="2520000"/>
          </a:xfrm>
          <a:prstGeom prst="rect">
            <a:avLst/>
          </a:prstGeom>
        </p:spPr>
      </p:pic>
      <p:pic>
        <p:nvPicPr>
          <p:cNvPr id="15" name="Imagem 14">
            <a:extLst>
              <a:ext uri="{FF2B5EF4-FFF2-40B4-BE49-F238E27FC236}">
                <a16:creationId xmlns:a16="http://schemas.microsoft.com/office/drawing/2014/main" id="{DABC97D7-8B5D-4C0C-BDEA-F414AE2D36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3283" y="1387451"/>
            <a:ext cx="3689661" cy="2520000"/>
          </a:xfrm>
          <a:prstGeom prst="rect">
            <a:avLst/>
          </a:prstGeom>
        </p:spPr>
      </p:pic>
      <p:sp>
        <p:nvSpPr>
          <p:cNvPr id="22" name="Retângulo 21">
            <a:extLst>
              <a:ext uri="{FF2B5EF4-FFF2-40B4-BE49-F238E27FC236}">
                <a16:creationId xmlns:a16="http://schemas.microsoft.com/office/drawing/2014/main" id="{1BDF583E-F756-4DA1-946A-301BCC7DC215}"/>
              </a:ext>
            </a:extLst>
          </p:cNvPr>
          <p:cNvSpPr/>
          <p:nvPr/>
        </p:nvSpPr>
        <p:spPr>
          <a:xfrm>
            <a:off x="0" y="4541462"/>
            <a:ext cx="10195299" cy="11520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72</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6">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Detalhes</a:t>
            </a:r>
            <a:r>
              <a:rPr lang="en-US" dirty="0">
                <a:solidFill>
                  <a:srgbClr val="434343"/>
                </a:solidFill>
                <a:latin typeface="Open Sans" panose="020B0604020202020204" charset="0"/>
                <a:ea typeface="Open Sans" panose="020B0604020202020204" charset="0"/>
                <a:cs typeface="Open Sans" panose="020B0604020202020204" charset="0"/>
              </a:rPr>
              <a:t> das </a:t>
            </a:r>
            <a:r>
              <a:rPr lang="en-US" dirty="0" err="1">
                <a:solidFill>
                  <a:srgbClr val="434343"/>
                </a:solidFill>
                <a:latin typeface="Open Sans" panose="020B0604020202020204" charset="0"/>
                <a:ea typeface="Open Sans" panose="020B0604020202020204" charset="0"/>
                <a:cs typeface="Open Sans" panose="020B0604020202020204" charset="0"/>
              </a:rPr>
              <a:t>análises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err="1">
                <a:solidFill>
                  <a:srgbClr val="6ADBD9"/>
                </a:solidFill>
                <a:latin typeface="Open Sans" panose="020B0604020202020204" charset="0"/>
                <a:ea typeface="Open Sans" panose="020B0604020202020204" charset="0"/>
                <a:cs typeface="Open Sans" panose="020B0604020202020204" charset="0"/>
              </a:rPr>
              <a:t>Variáveis</a:t>
            </a:r>
            <a:r>
              <a:rPr lang="en-US" sz="1100" dirty="0">
                <a:solidFill>
                  <a:srgbClr val="6ADBD9"/>
                </a:solidFill>
                <a:latin typeface="Open Sans" panose="020B0604020202020204" charset="0"/>
                <a:ea typeface="Open Sans" panose="020B0604020202020204" charset="0"/>
                <a:cs typeface="Open Sans" panose="020B0604020202020204" charset="0"/>
              </a:rPr>
              <a:t> do </a:t>
            </a:r>
            <a:r>
              <a:rPr lang="en-US" sz="1100" dirty="0" err="1">
                <a:solidFill>
                  <a:srgbClr val="6ADBD9"/>
                </a:solidFill>
                <a:latin typeface="Open Sans" panose="020B0604020202020204" charset="0"/>
                <a:ea typeface="Open Sans" panose="020B0604020202020204" charset="0"/>
                <a:cs typeface="Open Sans" panose="020B0604020202020204" charset="0"/>
              </a:rPr>
              <a:t>Entrevistado</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23" name="Retângulo 22">
            <a:extLst>
              <a:ext uri="{FF2B5EF4-FFF2-40B4-BE49-F238E27FC236}">
                <a16:creationId xmlns:a16="http://schemas.microsoft.com/office/drawing/2014/main" id="{705657C8-FBC9-4A01-88B1-ADF02C1097F8}"/>
              </a:ext>
            </a:extLst>
          </p:cNvPr>
          <p:cNvSpPr/>
          <p:nvPr/>
        </p:nvSpPr>
        <p:spPr>
          <a:xfrm>
            <a:off x="318365" y="4614576"/>
            <a:ext cx="9392242" cy="1015663"/>
          </a:xfrm>
          <a:prstGeom prst="rect">
            <a:avLst/>
          </a:prstGeom>
        </p:spPr>
        <p:txBody>
          <a:bodyPr wrap="square">
            <a:spAutoFit/>
          </a:bodyPr>
          <a:lstStyle/>
          <a:p>
            <a:r>
              <a:rPr lang="pt-BR" sz="1200" dirty="0">
                <a:solidFill>
                  <a:srgbClr val="434343"/>
                </a:solidFill>
                <a:latin typeface="Open Sans" panose="020B0604020202020204"/>
              </a:rPr>
              <a:t>A renda disponível per capita possui distribuição assimétrica acentuada á direita, com a presença de vários outliers superiores, sendo que 75% dos entrevistados possuem renda total menor do que R$2061. A média fica entre a mediana e o 3º quartil o que demonstra que a quantidade de outliers é muito pequena. Existem entrevistados com rendas negativas, isso acontece quando a renda não é suficiente para arcar com impostos diretos, contribuições sociais, e outras deduções compulsórias ou quase compulsórias.</a:t>
            </a:r>
          </a:p>
        </p:txBody>
      </p:sp>
      <p:sp>
        <p:nvSpPr>
          <p:cNvPr id="24" name="Botão de ação: Retornar 23">
            <a:hlinkClick r:id="rId7" action="ppaction://hlinksldjump" highlightClick="1"/>
            <a:extLst>
              <a:ext uri="{FF2B5EF4-FFF2-40B4-BE49-F238E27FC236}">
                <a16:creationId xmlns:a16="http://schemas.microsoft.com/office/drawing/2014/main" id="{C9FA5DD5-2780-41A6-B802-7E123B1A8EE8}"/>
              </a:ext>
            </a:extLst>
          </p:cNvPr>
          <p:cNvSpPr/>
          <p:nvPr/>
        </p:nvSpPr>
        <p:spPr>
          <a:xfrm>
            <a:off x="9712253" y="4955462"/>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pic>
        <p:nvPicPr>
          <p:cNvPr id="17" name="Imagem 16">
            <a:extLst>
              <a:ext uri="{FF2B5EF4-FFF2-40B4-BE49-F238E27FC236}">
                <a16:creationId xmlns:a16="http://schemas.microsoft.com/office/drawing/2014/main" id="{562F9463-CE8D-446C-95F3-959073F3B66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32103634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 name="Objeto 9">
            <a:extLst>
              <a:ext uri="{FF2B5EF4-FFF2-40B4-BE49-F238E27FC236}">
                <a16:creationId xmlns:a16="http://schemas.microsoft.com/office/drawing/2014/main" id="{C08DF626-671F-4349-9625-ACFBF9428569}"/>
              </a:ext>
            </a:extLst>
          </p:cNvPr>
          <p:cNvGraphicFramePr>
            <a:graphicFrameLocks noChangeAspect="1"/>
          </p:cNvGraphicFramePr>
          <p:nvPr>
            <p:extLst>
              <p:ext uri="{D42A27DB-BD31-4B8C-83A1-F6EECF244321}">
                <p14:modId xmlns:p14="http://schemas.microsoft.com/office/powerpoint/2010/main" val="2379615506"/>
              </p:ext>
            </p:extLst>
          </p:nvPr>
        </p:nvGraphicFramePr>
        <p:xfrm>
          <a:off x="8906113" y="1567451"/>
          <a:ext cx="2363591" cy="2160000"/>
        </p:xfrm>
        <a:graphic>
          <a:graphicData uri="http://schemas.openxmlformats.org/presentationml/2006/ole">
            <mc:AlternateContent xmlns:mc="http://schemas.openxmlformats.org/markup-compatibility/2006">
              <mc:Choice xmlns:v="urn:schemas-microsoft-com:vml" Requires="v">
                <p:oleObj name="Worksheet" r:id="rId2" imgW="1935454" imgH="1767829" progId="Excel.Sheet.12">
                  <p:link updateAutomatic="1"/>
                </p:oleObj>
              </mc:Choice>
              <mc:Fallback>
                <p:oleObj name="Worksheet" r:id="rId2" imgW="1935454" imgH="1767829" progId="Excel.Sheet.12">
                  <p:link updateAutomatic="1"/>
                  <p:pic>
                    <p:nvPicPr>
                      <p:cNvPr id="0" name=""/>
                      <p:cNvPicPr/>
                      <p:nvPr/>
                    </p:nvPicPr>
                    <p:blipFill>
                      <a:blip r:embed="rId3"/>
                      <a:stretch>
                        <a:fillRect/>
                      </a:stretch>
                    </p:blipFill>
                    <p:spPr>
                      <a:xfrm>
                        <a:off x="8906113" y="1567451"/>
                        <a:ext cx="2363591" cy="2160000"/>
                      </a:xfrm>
                      <a:prstGeom prst="rect">
                        <a:avLst/>
                      </a:prstGeom>
                    </p:spPr>
                  </p:pic>
                </p:oleObj>
              </mc:Fallback>
            </mc:AlternateContent>
          </a:graphicData>
        </a:graphic>
      </p:graphicFrame>
      <p:pic>
        <p:nvPicPr>
          <p:cNvPr id="8" name="Imagem 7">
            <a:extLst>
              <a:ext uri="{FF2B5EF4-FFF2-40B4-BE49-F238E27FC236}">
                <a16:creationId xmlns:a16="http://schemas.microsoft.com/office/drawing/2014/main" id="{C5F2D4B4-2EF5-459B-860D-BF35D8EE3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3283" y="1387451"/>
            <a:ext cx="3689661" cy="2520000"/>
          </a:xfrm>
          <a:prstGeom prst="rect">
            <a:avLst/>
          </a:prstGeom>
        </p:spPr>
      </p:pic>
      <p:pic>
        <p:nvPicPr>
          <p:cNvPr id="3" name="Imagem 2">
            <a:extLst>
              <a:ext uri="{FF2B5EF4-FFF2-40B4-BE49-F238E27FC236}">
                <a16:creationId xmlns:a16="http://schemas.microsoft.com/office/drawing/2014/main" id="{20DCC113-DB86-49A8-8EEA-85772FA879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650" y="1387451"/>
            <a:ext cx="3703636" cy="2520000"/>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73</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6">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Detalhes</a:t>
            </a:r>
            <a:r>
              <a:rPr lang="en-US" dirty="0">
                <a:solidFill>
                  <a:srgbClr val="434343"/>
                </a:solidFill>
                <a:latin typeface="Open Sans" panose="020B0604020202020204" charset="0"/>
                <a:ea typeface="Open Sans" panose="020B0604020202020204" charset="0"/>
                <a:cs typeface="Open Sans" panose="020B0604020202020204" charset="0"/>
              </a:rPr>
              <a:t> das </a:t>
            </a:r>
            <a:r>
              <a:rPr lang="en-US" dirty="0" err="1">
                <a:solidFill>
                  <a:srgbClr val="434343"/>
                </a:solidFill>
                <a:latin typeface="Open Sans" panose="020B0604020202020204" charset="0"/>
                <a:ea typeface="Open Sans" panose="020B0604020202020204" charset="0"/>
                <a:cs typeface="Open Sans" panose="020B0604020202020204" charset="0"/>
              </a:rPr>
              <a:t>análises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err="1">
                <a:solidFill>
                  <a:srgbClr val="6ADBD9"/>
                </a:solidFill>
                <a:latin typeface="Open Sans" panose="020B0604020202020204" charset="0"/>
                <a:ea typeface="Open Sans" panose="020B0604020202020204" charset="0"/>
                <a:cs typeface="Open Sans" panose="020B0604020202020204" charset="0"/>
              </a:rPr>
              <a:t>Variáveis</a:t>
            </a:r>
            <a:r>
              <a:rPr lang="en-US" sz="1100" dirty="0">
                <a:solidFill>
                  <a:srgbClr val="6ADBD9"/>
                </a:solidFill>
                <a:latin typeface="Open Sans" panose="020B0604020202020204" charset="0"/>
                <a:ea typeface="Open Sans" panose="020B0604020202020204" charset="0"/>
                <a:cs typeface="Open Sans" panose="020B0604020202020204" charset="0"/>
              </a:rPr>
              <a:t> do </a:t>
            </a:r>
            <a:r>
              <a:rPr lang="en-US" sz="1100" dirty="0" err="1">
                <a:solidFill>
                  <a:srgbClr val="6ADBD9"/>
                </a:solidFill>
                <a:latin typeface="Open Sans" panose="020B0604020202020204" charset="0"/>
                <a:ea typeface="Open Sans" panose="020B0604020202020204" charset="0"/>
                <a:cs typeface="Open Sans" panose="020B0604020202020204" charset="0"/>
              </a:rPr>
              <a:t>Entrevistado</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8" name="Retângulo 17">
            <a:extLst>
              <a:ext uri="{FF2B5EF4-FFF2-40B4-BE49-F238E27FC236}">
                <a16:creationId xmlns:a16="http://schemas.microsoft.com/office/drawing/2014/main" id="{7F99C67D-A63B-4B20-BD13-E7FB5F311D1E}"/>
              </a:ext>
            </a:extLst>
          </p:cNvPr>
          <p:cNvSpPr/>
          <p:nvPr/>
        </p:nvSpPr>
        <p:spPr>
          <a:xfrm>
            <a:off x="0" y="4541462"/>
            <a:ext cx="10195299" cy="9360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19" name="Retângulo 18">
            <a:extLst>
              <a:ext uri="{FF2B5EF4-FFF2-40B4-BE49-F238E27FC236}">
                <a16:creationId xmlns:a16="http://schemas.microsoft.com/office/drawing/2014/main" id="{47C53EFB-1F0E-476E-BB20-EF05D4FCED1D}"/>
              </a:ext>
            </a:extLst>
          </p:cNvPr>
          <p:cNvSpPr/>
          <p:nvPr/>
        </p:nvSpPr>
        <p:spPr>
          <a:xfrm>
            <a:off x="318365" y="4614576"/>
            <a:ext cx="9392242" cy="830997"/>
          </a:xfrm>
          <a:prstGeom prst="rect">
            <a:avLst/>
          </a:prstGeom>
        </p:spPr>
        <p:txBody>
          <a:bodyPr wrap="square">
            <a:spAutoFit/>
          </a:bodyPr>
          <a:lstStyle/>
          <a:p>
            <a:r>
              <a:rPr lang="pt-BR" sz="1200" dirty="0">
                <a:solidFill>
                  <a:srgbClr val="434343"/>
                </a:solidFill>
                <a:latin typeface="Open Sans" panose="020B0604020202020204"/>
              </a:rPr>
              <a:t>A renda não monetária per capita possui distribuição assimétrica acentuada á direita, com a presença de vários outliers superiores, sendo que 75% dos entrevistados possuem renda total menor do que R$475,2. A média fica entre a mediana e o 3º quartil o que demonstra que a quantidade de outliers é muito pequena. Existem entrevistados que ninguém na sua residência possui renda não monetária.</a:t>
            </a:r>
          </a:p>
        </p:txBody>
      </p:sp>
      <p:sp>
        <p:nvSpPr>
          <p:cNvPr id="21" name="Botão de ação: Retornar 20">
            <a:hlinkClick r:id="rId7" action="ppaction://hlinksldjump" highlightClick="1"/>
            <a:extLst>
              <a:ext uri="{FF2B5EF4-FFF2-40B4-BE49-F238E27FC236}">
                <a16:creationId xmlns:a16="http://schemas.microsoft.com/office/drawing/2014/main" id="{4EFF0C45-ABDC-4254-A095-88B9AEFFEF1D}"/>
              </a:ext>
            </a:extLst>
          </p:cNvPr>
          <p:cNvSpPr/>
          <p:nvPr/>
        </p:nvSpPr>
        <p:spPr>
          <a:xfrm>
            <a:off x="9712253" y="4847462"/>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pic>
        <p:nvPicPr>
          <p:cNvPr id="15" name="Imagem 14">
            <a:extLst>
              <a:ext uri="{FF2B5EF4-FFF2-40B4-BE49-F238E27FC236}">
                <a16:creationId xmlns:a16="http://schemas.microsoft.com/office/drawing/2014/main" id="{EC28860A-BAC2-4CB6-99C3-50CD595A98F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2873637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Objeto 6">
            <a:extLst>
              <a:ext uri="{FF2B5EF4-FFF2-40B4-BE49-F238E27FC236}">
                <a16:creationId xmlns:a16="http://schemas.microsoft.com/office/drawing/2014/main" id="{4C1DA69D-A987-4207-AB1C-15563858DF6D}"/>
              </a:ext>
            </a:extLst>
          </p:cNvPr>
          <p:cNvGraphicFramePr>
            <a:graphicFrameLocks noChangeAspect="1"/>
          </p:cNvGraphicFramePr>
          <p:nvPr>
            <p:extLst>
              <p:ext uri="{D42A27DB-BD31-4B8C-83A1-F6EECF244321}">
                <p14:modId xmlns:p14="http://schemas.microsoft.com/office/powerpoint/2010/main" val="2489437007"/>
              </p:ext>
            </p:extLst>
          </p:nvPr>
        </p:nvGraphicFramePr>
        <p:xfrm>
          <a:off x="8906113" y="1567451"/>
          <a:ext cx="2363591" cy="2160000"/>
        </p:xfrm>
        <a:graphic>
          <a:graphicData uri="http://schemas.openxmlformats.org/presentationml/2006/ole">
            <mc:AlternateContent xmlns:mc="http://schemas.openxmlformats.org/markup-compatibility/2006">
              <mc:Choice xmlns:v="urn:schemas-microsoft-com:vml" Requires="v">
                <p:oleObj name="Worksheet" r:id="rId2" imgW="1935454" imgH="1767829" progId="Excel.Sheet.12">
                  <p:link updateAutomatic="1"/>
                </p:oleObj>
              </mc:Choice>
              <mc:Fallback>
                <p:oleObj name="Worksheet" r:id="rId2" imgW="1935454" imgH="1767829" progId="Excel.Sheet.12">
                  <p:link updateAutomatic="1"/>
                  <p:pic>
                    <p:nvPicPr>
                      <p:cNvPr id="0" name=""/>
                      <p:cNvPicPr/>
                      <p:nvPr/>
                    </p:nvPicPr>
                    <p:blipFill>
                      <a:blip r:embed="rId3"/>
                      <a:stretch>
                        <a:fillRect/>
                      </a:stretch>
                    </p:blipFill>
                    <p:spPr>
                      <a:xfrm>
                        <a:off x="8906113" y="1567451"/>
                        <a:ext cx="2363591" cy="2160000"/>
                      </a:xfrm>
                      <a:prstGeom prst="rect">
                        <a:avLst/>
                      </a:prstGeom>
                    </p:spPr>
                  </p:pic>
                </p:oleObj>
              </mc:Fallback>
            </mc:AlternateContent>
          </a:graphicData>
        </a:graphic>
      </p:graphicFrame>
      <p:pic>
        <p:nvPicPr>
          <p:cNvPr id="6" name="Imagem 5">
            <a:extLst>
              <a:ext uri="{FF2B5EF4-FFF2-40B4-BE49-F238E27FC236}">
                <a16:creationId xmlns:a16="http://schemas.microsoft.com/office/drawing/2014/main" id="{F62D248F-9CD3-4D06-B47B-A7BD47E414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3283" y="1387451"/>
            <a:ext cx="3689661" cy="2520000"/>
          </a:xfrm>
          <a:prstGeom prst="rect">
            <a:avLst/>
          </a:prstGeom>
        </p:spPr>
      </p:pic>
      <p:pic>
        <p:nvPicPr>
          <p:cNvPr id="4" name="Imagem 3">
            <a:extLst>
              <a:ext uri="{FF2B5EF4-FFF2-40B4-BE49-F238E27FC236}">
                <a16:creationId xmlns:a16="http://schemas.microsoft.com/office/drawing/2014/main" id="{FEF12001-2452-42EA-A2A4-6818EA1F24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650" y="1387451"/>
            <a:ext cx="3818182" cy="2520000"/>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74</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6">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Detalhes</a:t>
            </a:r>
            <a:r>
              <a:rPr lang="en-US" dirty="0">
                <a:solidFill>
                  <a:srgbClr val="434343"/>
                </a:solidFill>
                <a:latin typeface="Open Sans" panose="020B0604020202020204" charset="0"/>
                <a:ea typeface="Open Sans" panose="020B0604020202020204" charset="0"/>
                <a:cs typeface="Open Sans" panose="020B0604020202020204" charset="0"/>
              </a:rPr>
              <a:t> das </a:t>
            </a:r>
            <a:r>
              <a:rPr lang="en-US" dirty="0" err="1">
                <a:solidFill>
                  <a:srgbClr val="434343"/>
                </a:solidFill>
                <a:latin typeface="Open Sans" panose="020B0604020202020204" charset="0"/>
                <a:ea typeface="Open Sans" panose="020B0604020202020204" charset="0"/>
                <a:cs typeface="Open Sans" panose="020B0604020202020204" charset="0"/>
              </a:rPr>
              <a:t>análises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err="1">
                <a:solidFill>
                  <a:srgbClr val="6ADBD9"/>
                </a:solidFill>
                <a:latin typeface="Open Sans" panose="020B0604020202020204" charset="0"/>
                <a:ea typeface="Open Sans" panose="020B0604020202020204" charset="0"/>
                <a:cs typeface="Open Sans" panose="020B0604020202020204" charset="0"/>
              </a:rPr>
              <a:t>Variáveis</a:t>
            </a:r>
            <a:r>
              <a:rPr lang="en-US" sz="1100" dirty="0">
                <a:solidFill>
                  <a:srgbClr val="6ADBD9"/>
                </a:solidFill>
                <a:latin typeface="Open Sans" panose="020B0604020202020204" charset="0"/>
                <a:ea typeface="Open Sans" panose="020B0604020202020204" charset="0"/>
                <a:cs typeface="Open Sans" panose="020B0604020202020204" charset="0"/>
              </a:rPr>
              <a:t> do </a:t>
            </a:r>
            <a:r>
              <a:rPr lang="en-US" sz="1100" dirty="0" err="1">
                <a:solidFill>
                  <a:srgbClr val="6ADBD9"/>
                </a:solidFill>
                <a:latin typeface="Open Sans" panose="020B0604020202020204" charset="0"/>
                <a:ea typeface="Open Sans" panose="020B0604020202020204" charset="0"/>
                <a:cs typeface="Open Sans" panose="020B0604020202020204" charset="0"/>
              </a:rPr>
              <a:t>Entrevistado</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8" name="Retângulo 17">
            <a:extLst>
              <a:ext uri="{FF2B5EF4-FFF2-40B4-BE49-F238E27FC236}">
                <a16:creationId xmlns:a16="http://schemas.microsoft.com/office/drawing/2014/main" id="{7F99C67D-A63B-4B20-BD13-E7FB5F311D1E}"/>
              </a:ext>
            </a:extLst>
          </p:cNvPr>
          <p:cNvSpPr/>
          <p:nvPr/>
        </p:nvSpPr>
        <p:spPr>
          <a:xfrm>
            <a:off x="0" y="4541462"/>
            <a:ext cx="10195299" cy="8352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19" name="Retângulo 18">
            <a:extLst>
              <a:ext uri="{FF2B5EF4-FFF2-40B4-BE49-F238E27FC236}">
                <a16:creationId xmlns:a16="http://schemas.microsoft.com/office/drawing/2014/main" id="{47C53EFB-1F0E-476E-BB20-EF05D4FCED1D}"/>
              </a:ext>
            </a:extLst>
          </p:cNvPr>
          <p:cNvSpPr/>
          <p:nvPr/>
        </p:nvSpPr>
        <p:spPr>
          <a:xfrm>
            <a:off x="318365" y="4614576"/>
            <a:ext cx="9392242" cy="646331"/>
          </a:xfrm>
          <a:prstGeom prst="rect">
            <a:avLst/>
          </a:prstGeom>
        </p:spPr>
        <p:txBody>
          <a:bodyPr wrap="square">
            <a:spAutoFit/>
          </a:bodyPr>
          <a:lstStyle/>
          <a:p>
            <a:r>
              <a:rPr lang="pt-BR" sz="1200" dirty="0">
                <a:solidFill>
                  <a:srgbClr val="434343"/>
                </a:solidFill>
                <a:latin typeface="Open Sans" panose="020B0604020202020204"/>
              </a:rPr>
              <a:t>A dedução per capita possui distribuição assimétrica acentuada á direita, com a presença de vários outliers superiores, sendo que 75% dos entrevistados possuem renda total menor do que R$171. A média fica entre a mediana e o 3º quartil o que demonstra que a quantidade de outliers é muito pequena. Existem entrevistados que ninguém na sua residência possui dedução.</a:t>
            </a:r>
          </a:p>
        </p:txBody>
      </p:sp>
      <p:sp>
        <p:nvSpPr>
          <p:cNvPr id="21" name="Botão de ação: Retornar 20">
            <a:hlinkClick r:id="rId7" action="ppaction://hlinksldjump" highlightClick="1"/>
            <a:extLst>
              <a:ext uri="{FF2B5EF4-FFF2-40B4-BE49-F238E27FC236}">
                <a16:creationId xmlns:a16="http://schemas.microsoft.com/office/drawing/2014/main" id="{4EFF0C45-ABDC-4254-A095-88B9AEFFEF1D}"/>
              </a:ext>
            </a:extLst>
          </p:cNvPr>
          <p:cNvSpPr/>
          <p:nvPr/>
        </p:nvSpPr>
        <p:spPr>
          <a:xfrm>
            <a:off x="9712253" y="4797062"/>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pic>
        <p:nvPicPr>
          <p:cNvPr id="15" name="Imagem 14">
            <a:extLst>
              <a:ext uri="{FF2B5EF4-FFF2-40B4-BE49-F238E27FC236}">
                <a16:creationId xmlns:a16="http://schemas.microsoft.com/office/drawing/2014/main" id="{EA447902-116F-4840-BFC4-FC6A7CCA2E0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27802337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853398E4-D033-481D-BC0D-F9141CB2A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196" y="1387451"/>
            <a:ext cx="3703636" cy="2520000"/>
          </a:xfrm>
          <a:prstGeom prst="rect">
            <a:avLst/>
          </a:prstGeom>
        </p:spPr>
      </p:pic>
      <p:graphicFrame>
        <p:nvGraphicFramePr>
          <p:cNvPr id="5" name="Objeto 4">
            <a:extLst>
              <a:ext uri="{FF2B5EF4-FFF2-40B4-BE49-F238E27FC236}">
                <a16:creationId xmlns:a16="http://schemas.microsoft.com/office/drawing/2014/main" id="{0F6AE026-EDCC-4434-B94F-C665F7AB60C1}"/>
              </a:ext>
            </a:extLst>
          </p:cNvPr>
          <p:cNvGraphicFramePr>
            <a:graphicFrameLocks noChangeAspect="1"/>
          </p:cNvGraphicFramePr>
          <p:nvPr>
            <p:extLst>
              <p:ext uri="{D42A27DB-BD31-4B8C-83A1-F6EECF244321}">
                <p14:modId xmlns:p14="http://schemas.microsoft.com/office/powerpoint/2010/main" val="1427534368"/>
              </p:ext>
            </p:extLst>
          </p:nvPr>
        </p:nvGraphicFramePr>
        <p:xfrm>
          <a:off x="8906113" y="1567451"/>
          <a:ext cx="2363591" cy="2160000"/>
        </p:xfrm>
        <a:graphic>
          <a:graphicData uri="http://schemas.openxmlformats.org/presentationml/2006/ole">
            <mc:AlternateContent xmlns:mc="http://schemas.openxmlformats.org/markup-compatibility/2006">
              <mc:Choice xmlns:v="urn:schemas-microsoft-com:vml" Requires="v">
                <p:oleObj name="Worksheet" r:id="rId3" imgW="1935454" imgH="1767829" progId="Excel.Sheet.12">
                  <p:link updateAutomatic="1"/>
                </p:oleObj>
              </mc:Choice>
              <mc:Fallback>
                <p:oleObj name="Worksheet" r:id="rId3" imgW="1935454" imgH="1767829" progId="Excel.Sheet.12">
                  <p:link updateAutomatic="1"/>
                  <p:pic>
                    <p:nvPicPr>
                      <p:cNvPr id="0" name=""/>
                      <p:cNvPicPr/>
                      <p:nvPr/>
                    </p:nvPicPr>
                    <p:blipFill>
                      <a:blip r:embed="rId4"/>
                      <a:stretch>
                        <a:fillRect/>
                      </a:stretch>
                    </p:blipFill>
                    <p:spPr>
                      <a:xfrm>
                        <a:off x="8906113" y="1567451"/>
                        <a:ext cx="2363591" cy="2160000"/>
                      </a:xfrm>
                      <a:prstGeom prst="rect">
                        <a:avLst/>
                      </a:prstGeom>
                    </p:spPr>
                  </p:pic>
                </p:oleObj>
              </mc:Fallback>
            </mc:AlternateContent>
          </a:graphicData>
        </a:graphic>
      </p:graphicFrame>
      <p:pic>
        <p:nvPicPr>
          <p:cNvPr id="10" name="Imagem 9">
            <a:extLst>
              <a:ext uri="{FF2B5EF4-FFF2-40B4-BE49-F238E27FC236}">
                <a16:creationId xmlns:a16="http://schemas.microsoft.com/office/drawing/2014/main" id="{8D328639-45E3-4E71-9327-0662F9A1BB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3472" y="1387451"/>
            <a:ext cx="3499472" cy="2520000"/>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75</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6">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Detalhes</a:t>
            </a:r>
            <a:r>
              <a:rPr lang="en-US" dirty="0">
                <a:solidFill>
                  <a:srgbClr val="434343"/>
                </a:solidFill>
                <a:latin typeface="Open Sans" panose="020B0604020202020204" charset="0"/>
                <a:ea typeface="Open Sans" panose="020B0604020202020204" charset="0"/>
                <a:cs typeface="Open Sans" panose="020B0604020202020204" charset="0"/>
              </a:rPr>
              <a:t> das </a:t>
            </a:r>
            <a:r>
              <a:rPr lang="en-US" dirty="0" err="1">
                <a:solidFill>
                  <a:srgbClr val="434343"/>
                </a:solidFill>
                <a:latin typeface="Open Sans" panose="020B0604020202020204" charset="0"/>
                <a:ea typeface="Open Sans" panose="020B0604020202020204" charset="0"/>
                <a:cs typeface="Open Sans" panose="020B0604020202020204" charset="0"/>
              </a:rPr>
              <a:t>análises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err="1">
                <a:solidFill>
                  <a:srgbClr val="6ADBD9"/>
                </a:solidFill>
                <a:latin typeface="Open Sans" panose="020B0604020202020204" charset="0"/>
                <a:ea typeface="Open Sans" panose="020B0604020202020204" charset="0"/>
                <a:cs typeface="Open Sans" panose="020B0604020202020204" charset="0"/>
              </a:rPr>
              <a:t>Variáveis</a:t>
            </a:r>
            <a:r>
              <a:rPr lang="en-US" sz="1100" dirty="0">
                <a:solidFill>
                  <a:srgbClr val="6ADBD9"/>
                </a:solidFill>
                <a:latin typeface="Open Sans" panose="020B0604020202020204" charset="0"/>
                <a:ea typeface="Open Sans" panose="020B0604020202020204" charset="0"/>
                <a:cs typeface="Open Sans" panose="020B0604020202020204" charset="0"/>
              </a:rPr>
              <a:t> </a:t>
            </a:r>
            <a:r>
              <a:rPr lang="en-US" sz="1100" dirty="0" err="1">
                <a:solidFill>
                  <a:srgbClr val="6ADBD9"/>
                </a:solidFill>
                <a:latin typeface="Open Sans" panose="020B0604020202020204" charset="0"/>
                <a:ea typeface="Open Sans" panose="020B0604020202020204" charset="0"/>
                <a:cs typeface="Open Sans" panose="020B0604020202020204" charset="0"/>
              </a:rPr>
              <a:t>Bancárias</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8" name="Retângulo 17">
            <a:extLst>
              <a:ext uri="{FF2B5EF4-FFF2-40B4-BE49-F238E27FC236}">
                <a16:creationId xmlns:a16="http://schemas.microsoft.com/office/drawing/2014/main" id="{7F99C67D-A63B-4B20-BD13-E7FB5F311D1E}"/>
              </a:ext>
            </a:extLst>
          </p:cNvPr>
          <p:cNvSpPr/>
          <p:nvPr/>
        </p:nvSpPr>
        <p:spPr>
          <a:xfrm>
            <a:off x="0" y="4541462"/>
            <a:ext cx="10195299" cy="62601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19" name="Retângulo 18">
            <a:extLst>
              <a:ext uri="{FF2B5EF4-FFF2-40B4-BE49-F238E27FC236}">
                <a16:creationId xmlns:a16="http://schemas.microsoft.com/office/drawing/2014/main" id="{47C53EFB-1F0E-476E-BB20-EF05D4FCED1D}"/>
              </a:ext>
            </a:extLst>
          </p:cNvPr>
          <p:cNvSpPr/>
          <p:nvPr/>
        </p:nvSpPr>
        <p:spPr>
          <a:xfrm>
            <a:off x="318365" y="4614576"/>
            <a:ext cx="9392242" cy="461665"/>
          </a:xfrm>
          <a:prstGeom prst="rect">
            <a:avLst/>
          </a:prstGeom>
        </p:spPr>
        <p:txBody>
          <a:bodyPr wrap="square">
            <a:spAutoFit/>
          </a:bodyPr>
          <a:lstStyle/>
          <a:p>
            <a:r>
              <a:rPr lang="pt-BR" sz="1200" dirty="0">
                <a:solidFill>
                  <a:srgbClr val="434343"/>
                </a:solidFill>
                <a:latin typeface="Open Sans" panose="020B0604020202020204"/>
              </a:rPr>
              <a:t>A quantidade de cartão de crédito possui distribuição assimétrica acentuada á direita, com a presença de outliers superiores, sendo que 50% dos entrevistados não possuem cartão de crédito e até 75% possui apenas 1 cartão.</a:t>
            </a:r>
          </a:p>
        </p:txBody>
      </p:sp>
      <p:sp>
        <p:nvSpPr>
          <p:cNvPr id="21" name="Botão de ação: Retornar 20">
            <a:hlinkClick r:id="rId7" action="ppaction://hlinksldjump" highlightClick="1"/>
            <a:extLst>
              <a:ext uri="{FF2B5EF4-FFF2-40B4-BE49-F238E27FC236}">
                <a16:creationId xmlns:a16="http://schemas.microsoft.com/office/drawing/2014/main" id="{4EFF0C45-ABDC-4254-A095-88B9AEFFEF1D}"/>
              </a:ext>
            </a:extLst>
          </p:cNvPr>
          <p:cNvSpPr/>
          <p:nvPr/>
        </p:nvSpPr>
        <p:spPr>
          <a:xfrm>
            <a:off x="9712253" y="4692468"/>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pic>
        <p:nvPicPr>
          <p:cNvPr id="15" name="Imagem 14">
            <a:extLst>
              <a:ext uri="{FF2B5EF4-FFF2-40B4-BE49-F238E27FC236}">
                <a16:creationId xmlns:a16="http://schemas.microsoft.com/office/drawing/2014/main" id="{20D5056F-E0B2-4EE3-BA65-F3327AAFB4E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31688381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E0F8C65F-11C1-40E2-A294-CA6B0CEDD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196" y="1387451"/>
            <a:ext cx="3703636" cy="2520000"/>
          </a:xfrm>
          <a:prstGeom prst="rect">
            <a:avLst/>
          </a:prstGeom>
        </p:spPr>
      </p:pic>
      <p:pic>
        <p:nvPicPr>
          <p:cNvPr id="7" name="Imagem 6">
            <a:extLst>
              <a:ext uri="{FF2B5EF4-FFF2-40B4-BE49-F238E27FC236}">
                <a16:creationId xmlns:a16="http://schemas.microsoft.com/office/drawing/2014/main" id="{DB12B8D7-6883-4C6D-B84C-0755EF4E7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3924" y="1387451"/>
            <a:ext cx="3442415" cy="2520000"/>
          </a:xfrm>
          <a:prstGeom prst="rect">
            <a:avLst/>
          </a:prstGeom>
        </p:spPr>
      </p:pic>
      <p:graphicFrame>
        <p:nvGraphicFramePr>
          <p:cNvPr id="8" name="Objeto 7">
            <a:extLst>
              <a:ext uri="{FF2B5EF4-FFF2-40B4-BE49-F238E27FC236}">
                <a16:creationId xmlns:a16="http://schemas.microsoft.com/office/drawing/2014/main" id="{4E7291D0-707C-4917-8BCD-A0FCE0A130E9}"/>
              </a:ext>
            </a:extLst>
          </p:cNvPr>
          <p:cNvGraphicFramePr>
            <a:graphicFrameLocks noChangeAspect="1"/>
          </p:cNvGraphicFramePr>
          <p:nvPr>
            <p:extLst>
              <p:ext uri="{D42A27DB-BD31-4B8C-83A1-F6EECF244321}">
                <p14:modId xmlns:p14="http://schemas.microsoft.com/office/powerpoint/2010/main" val="2624160391"/>
              </p:ext>
            </p:extLst>
          </p:nvPr>
        </p:nvGraphicFramePr>
        <p:xfrm>
          <a:off x="8906113" y="1567451"/>
          <a:ext cx="2363591" cy="2160000"/>
        </p:xfrm>
        <a:graphic>
          <a:graphicData uri="http://schemas.openxmlformats.org/presentationml/2006/ole">
            <mc:AlternateContent xmlns:mc="http://schemas.openxmlformats.org/markup-compatibility/2006">
              <mc:Choice xmlns:v="urn:schemas-microsoft-com:vml" Requires="v">
                <p:oleObj name="Worksheet" r:id="rId4" imgW="1935454" imgH="1767829" progId="Excel.Sheet.12">
                  <p:link updateAutomatic="1"/>
                </p:oleObj>
              </mc:Choice>
              <mc:Fallback>
                <p:oleObj name="Worksheet" r:id="rId4" imgW="1935454" imgH="1767829" progId="Excel.Sheet.12">
                  <p:link updateAutomatic="1"/>
                  <p:pic>
                    <p:nvPicPr>
                      <p:cNvPr id="0" name=""/>
                      <p:cNvPicPr/>
                      <p:nvPr/>
                    </p:nvPicPr>
                    <p:blipFill>
                      <a:blip r:embed="rId5"/>
                      <a:stretch>
                        <a:fillRect/>
                      </a:stretch>
                    </p:blipFill>
                    <p:spPr>
                      <a:xfrm>
                        <a:off x="8906113" y="1567451"/>
                        <a:ext cx="2363591" cy="2160000"/>
                      </a:xfrm>
                      <a:prstGeom prst="rect">
                        <a:avLst/>
                      </a:prstGeom>
                    </p:spPr>
                  </p:pic>
                </p:oleObj>
              </mc:Fallback>
            </mc:AlternateContent>
          </a:graphicData>
        </a:graphic>
      </p:graphicFrame>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76</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6">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Detalhes</a:t>
            </a:r>
            <a:r>
              <a:rPr lang="en-US" dirty="0">
                <a:solidFill>
                  <a:srgbClr val="434343"/>
                </a:solidFill>
                <a:latin typeface="Open Sans" panose="020B0604020202020204" charset="0"/>
                <a:ea typeface="Open Sans" panose="020B0604020202020204" charset="0"/>
                <a:cs typeface="Open Sans" panose="020B0604020202020204" charset="0"/>
              </a:rPr>
              <a:t> das </a:t>
            </a:r>
            <a:r>
              <a:rPr lang="en-US" dirty="0" err="1">
                <a:solidFill>
                  <a:srgbClr val="434343"/>
                </a:solidFill>
                <a:latin typeface="Open Sans" panose="020B0604020202020204" charset="0"/>
                <a:ea typeface="Open Sans" panose="020B0604020202020204" charset="0"/>
                <a:cs typeface="Open Sans" panose="020B0604020202020204" charset="0"/>
              </a:rPr>
              <a:t>análises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err="1">
                <a:solidFill>
                  <a:srgbClr val="6ADBD9"/>
                </a:solidFill>
                <a:latin typeface="Open Sans" panose="020B0604020202020204" charset="0"/>
                <a:ea typeface="Open Sans" panose="020B0604020202020204" charset="0"/>
                <a:cs typeface="Open Sans" panose="020B0604020202020204" charset="0"/>
              </a:rPr>
              <a:t>Variáveis</a:t>
            </a:r>
            <a:r>
              <a:rPr lang="en-US" sz="1100" dirty="0">
                <a:solidFill>
                  <a:srgbClr val="6ADBD9"/>
                </a:solidFill>
                <a:latin typeface="Open Sans" panose="020B0604020202020204" charset="0"/>
                <a:ea typeface="Open Sans" panose="020B0604020202020204" charset="0"/>
                <a:cs typeface="Open Sans" panose="020B0604020202020204" charset="0"/>
              </a:rPr>
              <a:t> </a:t>
            </a:r>
            <a:r>
              <a:rPr lang="en-US" sz="1100" dirty="0" err="1">
                <a:solidFill>
                  <a:srgbClr val="6ADBD9"/>
                </a:solidFill>
                <a:latin typeface="Open Sans" panose="020B0604020202020204" charset="0"/>
                <a:ea typeface="Open Sans" panose="020B0604020202020204" charset="0"/>
                <a:cs typeface="Open Sans" panose="020B0604020202020204" charset="0"/>
              </a:rPr>
              <a:t>Bancárias</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8" name="Retângulo 17">
            <a:extLst>
              <a:ext uri="{FF2B5EF4-FFF2-40B4-BE49-F238E27FC236}">
                <a16:creationId xmlns:a16="http://schemas.microsoft.com/office/drawing/2014/main" id="{7F99C67D-A63B-4B20-BD13-E7FB5F311D1E}"/>
              </a:ext>
            </a:extLst>
          </p:cNvPr>
          <p:cNvSpPr/>
          <p:nvPr/>
        </p:nvSpPr>
        <p:spPr>
          <a:xfrm>
            <a:off x="0" y="4541462"/>
            <a:ext cx="10195299" cy="62601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19" name="Retângulo 18">
            <a:extLst>
              <a:ext uri="{FF2B5EF4-FFF2-40B4-BE49-F238E27FC236}">
                <a16:creationId xmlns:a16="http://schemas.microsoft.com/office/drawing/2014/main" id="{47C53EFB-1F0E-476E-BB20-EF05D4FCED1D}"/>
              </a:ext>
            </a:extLst>
          </p:cNvPr>
          <p:cNvSpPr/>
          <p:nvPr/>
        </p:nvSpPr>
        <p:spPr>
          <a:xfrm>
            <a:off x="318365" y="4614576"/>
            <a:ext cx="9392242" cy="461665"/>
          </a:xfrm>
          <a:prstGeom prst="rect">
            <a:avLst/>
          </a:prstGeom>
        </p:spPr>
        <p:txBody>
          <a:bodyPr wrap="square">
            <a:spAutoFit/>
          </a:bodyPr>
          <a:lstStyle/>
          <a:p>
            <a:r>
              <a:rPr lang="pt-BR" sz="1200" dirty="0">
                <a:solidFill>
                  <a:srgbClr val="434343"/>
                </a:solidFill>
                <a:latin typeface="Open Sans" panose="020B0604020202020204"/>
              </a:rPr>
              <a:t>A quantidade de conta corrente possui distribuição assimétrica acentuada á direita, com a presença de outliers superiores, sendo que 50% dos entrevistados possuem 1 conta corrente.</a:t>
            </a:r>
          </a:p>
        </p:txBody>
      </p:sp>
      <p:sp>
        <p:nvSpPr>
          <p:cNvPr id="21" name="Botão de ação: Retornar 20">
            <a:hlinkClick r:id="rId7" action="ppaction://hlinksldjump" highlightClick="1"/>
            <a:extLst>
              <a:ext uri="{FF2B5EF4-FFF2-40B4-BE49-F238E27FC236}">
                <a16:creationId xmlns:a16="http://schemas.microsoft.com/office/drawing/2014/main" id="{4EFF0C45-ABDC-4254-A095-88B9AEFFEF1D}"/>
              </a:ext>
            </a:extLst>
          </p:cNvPr>
          <p:cNvSpPr/>
          <p:nvPr/>
        </p:nvSpPr>
        <p:spPr>
          <a:xfrm>
            <a:off x="9712253" y="4692468"/>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pic>
        <p:nvPicPr>
          <p:cNvPr id="15" name="Imagem 14">
            <a:extLst>
              <a:ext uri="{FF2B5EF4-FFF2-40B4-BE49-F238E27FC236}">
                <a16:creationId xmlns:a16="http://schemas.microsoft.com/office/drawing/2014/main" id="{1035F412-0896-4811-860B-DBB726996FA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27321730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61443FC-0F17-42B9-947B-799C6592B2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196" y="1387451"/>
            <a:ext cx="3703636" cy="2520000"/>
          </a:xfrm>
          <a:prstGeom prst="rect">
            <a:avLst/>
          </a:prstGeom>
        </p:spPr>
      </p:pic>
      <p:pic>
        <p:nvPicPr>
          <p:cNvPr id="6" name="Imagem 5">
            <a:extLst>
              <a:ext uri="{FF2B5EF4-FFF2-40B4-BE49-F238E27FC236}">
                <a16:creationId xmlns:a16="http://schemas.microsoft.com/office/drawing/2014/main" id="{49EE3AB0-D08D-40D6-99C8-41506F250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3924" y="1387451"/>
            <a:ext cx="3442415" cy="2520000"/>
          </a:xfrm>
          <a:prstGeom prst="rect">
            <a:avLst/>
          </a:prstGeom>
        </p:spPr>
      </p:pic>
      <p:graphicFrame>
        <p:nvGraphicFramePr>
          <p:cNvPr id="10" name="Objeto 9">
            <a:extLst>
              <a:ext uri="{FF2B5EF4-FFF2-40B4-BE49-F238E27FC236}">
                <a16:creationId xmlns:a16="http://schemas.microsoft.com/office/drawing/2014/main" id="{207FFC8D-00AA-4DEA-B957-EE9B4154705F}"/>
              </a:ext>
            </a:extLst>
          </p:cNvPr>
          <p:cNvGraphicFramePr>
            <a:graphicFrameLocks noChangeAspect="1"/>
          </p:cNvGraphicFramePr>
          <p:nvPr>
            <p:extLst>
              <p:ext uri="{D42A27DB-BD31-4B8C-83A1-F6EECF244321}">
                <p14:modId xmlns:p14="http://schemas.microsoft.com/office/powerpoint/2010/main" val="1834480961"/>
              </p:ext>
            </p:extLst>
          </p:nvPr>
        </p:nvGraphicFramePr>
        <p:xfrm>
          <a:off x="8906113" y="1567451"/>
          <a:ext cx="2363591" cy="2160000"/>
        </p:xfrm>
        <a:graphic>
          <a:graphicData uri="http://schemas.openxmlformats.org/presentationml/2006/ole">
            <mc:AlternateContent xmlns:mc="http://schemas.openxmlformats.org/markup-compatibility/2006">
              <mc:Choice xmlns:v="urn:schemas-microsoft-com:vml" Requires="v">
                <p:oleObj name="Worksheet" r:id="rId4" imgW="1935454" imgH="1767829" progId="Excel.Sheet.12">
                  <p:link updateAutomatic="1"/>
                </p:oleObj>
              </mc:Choice>
              <mc:Fallback>
                <p:oleObj name="Worksheet" r:id="rId4" imgW="1935454" imgH="1767829" progId="Excel.Sheet.12">
                  <p:link updateAutomatic="1"/>
                  <p:pic>
                    <p:nvPicPr>
                      <p:cNvPr id="0" name=""/>
                      <p:cNvPicPr/>
                      <p:nvPr/>
                    </p:nvPicPr>
                    <p:blipFill>
                      <a:blip r:embed="rId5"/>
                      <a:stretch>
                        <a:fillRect/>
                      </a:stretch>
                    </p:blipFill>
                    <p:spPr>
                      <a:xfrm>
                        <a:off x="8906113" y="1567451"/>
                        <a:ext cx="2363591" cy="2160000"/>
                      </a:xfrm>
                      <a:prstGeom prst="rect">
                        <a:avLst/>
                      </a:prstGeom>
                    </p:spPr>
                  </p:pic>
                </p:oleObj>
              </mc:Fallback>
            </mc:AlternateContent>
          </a:graphicData>
        </a:graphic>
      </p:graphicFrame>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77</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6">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Detalhes</a:t>
            </a:r>
            <a:r>
              <a:rPr lang="en-US" dirty="0">
                <a:solidFill>
                  <a:srgbClr val="434343"/>
                </a:solidFill>
                <a:latin typeface="Open Sans" panose="020B0604020202020204" charset="0"/>
                <a:ea typeface="Open Sans" panose="020B0604020202020204" charset="0"/>
                <a:cs typeface="Open Sans" panose="020B0604020202020204" charset="0"/>
              </a:rPr>
              <a:t> das </a:t>
            </a:r>
            <a:r>
              <a:rPr lang="en-US" dirty="0" err="1">
                <a:solidFill>
                  <a:srgbClr val="434343"/>
                </a:solidFill>
                <a:latin typeface="Open Sans" panose="020B0604020202020204" charset="0"/>
                <a:ea typeface="Open Sans" panose="020B0604020202020204" charset="0"/>
                <a:cs typeface="Open Sans" panose="020B0604020202020204" charset="0"/>
              </a:rPr>
              <a:t>análises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err="1">
                <a:solidFill>
                  <a:srgbClr val="6ADBD9"/>
                </a:solidFill>
                <a:latin typeface="Open Sans" panose="020B0604020202020204" charset="0"/>
                <a:ea typeface="Open Sans" panose="020B0604020202020204" charset="0"/>
                <a:cs typeface="Open Sans" panose="020B0604020202020204" charset="0"/>
              </a:rPr>
              <a:t>Variáveis</a:t>
            </a:r>
            <a:r>
              <a:rPr lang="en-US" sz="1100" dirty="0">
                <a:solidFill>
                  <a:srgbClr val="6ADBD9"/>
                </a:solidFill>
                <a:latin typeface="Open Sans" panose="020B0604020202020204" charset="0"/>
                <a:ea typeface="Open Sans" panose="020B0604020202020204" charset="0"/>
                <a:cs typeface="Open Sans" panose="020B0604020202020204" charset="0"/>
              </a:rPr>
              <a:t> </a:t>
            </a:r>
            <a:r>
              <a:rPr lang="en-US" sz="1100" dirty="0" err="1">
                <a:solidFill>
                  <a:srgbClr val="6ADBD9"/>
                </a:solidFill>
                <a:latin typeface="Open Sans" panose="020B0604020202020204" charset="0"/>
                <a:ea typeface="Open Sans" panose="020B0604020202020204" charset="0"/>
                <a:cs typeface="Open Sans" panose="020B0604020202020204" charset="0"/>
              </a:rPr>
              <a:t>Bancárias</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8" name="Retângulo 17">
            <a:extLst>
              <a:ext uri="{FF2B5EF4-FFF2-40B4-BE49-F238E27FC236}">
                <a16:creationId xmlns:a16="http://schemas.microsoft.com/office/drawing/2014/main" id="{7F99C67D-A63B-4B20-BD13-E7FB5F311D1E}"/>
              </a:ext>
            </a:extLst>
          </p:cNvPr>
          <p:cNvSpPr/>
          <p:nvPr/>
        </p:nvSpPr>
        <p:spPr>
          <a:xfrm>
            <a:off x="0" y="4541462"/>
            <a:ext cx="10195299" cy="62601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19" name="Retângulo 18">
            <a:extLst>
              <a:ext uri="{FF2B5EF4-FFF2-40B4-BE49-F238E27FC236}">
                <a16:creationId xmlns:a16="http://schemas.microsoft.com/office/drawing/2014/main" id="{47C53EFB-1F0E-476E-BB20-EF05D4FCED1D}"/>
              </a:ext>
            </a:extLst>
          </p:cNvPr>
          <p:cNvSpPr/>
          <p:nvPr/>
        </p:nvSpPr>
        <p:spPr>
          <a:xfrm>
            <a:off x="318365" y="4614576"/>
            <a:ext cx="9392242" cy="461665"/>
          </a:xfrm>
          <a:prstGeom prst="rect">
            <a:avLst/>
          </a:prstGeom>
        </p:spPr>
        <p:txBody>
          <a:bodyPr wrap="square">
            <a:spAutoFit/>
          </a:bodyPr>
          <a:lstStyle/>
          <a:p>
            <a:r>
              <a:rPr lang="pt-BR" sz="1200" dirty="0">
                <a:solidFill>
                  <a:srgbClr val="434343"/>
                </a:solidFill>
                <a:latin typeface="Open Sans" panose="020B0604020202020204"/>
              </a:rPr>
              <a:t>A quantidade de conta poupança possui distribuição assimétrica acentuada á direita, com a presença de outliers superiores, sendo que 75% dos entrevistados possuem 1 conta poupança.</a:t>
            </a:r>
          </a:p>
        </p:txBody>
      </p:sp>
      <p:sp>
        <p:nvSpPr>
          <p:cNvPr id="21" name="Botão de ação: Retornar 20">
            <a:hlinkClick r:id="rId7" action="ppaction://hlinksldjump" highlightClick="1"/>
            <a:extLst>
              <a:ext uri="{FF2B5EF4-FFF2-40B4-BE49-F238E27FC236}">
                <a16:creationId xmlns:a16="http://schemas.microsoft.com/office/drawing/2014/main" id="{4EFF0C45-ABDC-4254-A095-88B9AEFFEF1D}"/>
              </a:ext>
            </a:extLst>
          </p:cNvPr>
          <p:cNvSpPr/>
          <p:nvPr/>
        </p:nvSpPr>
        <p:spPr>
          <a:xfrm>
            <a:off x="9712253" y="4692468"/>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pic>
        <p:nvPicPr>
          <p:cNvPr id="15" name="Imagem 14">
            <a:extLst>
              <a:ext uri="{FF2B5EF4-FFF2-40B4-BE49-F238E27FC236}">
                <a16:creationId xmlns:a16="http://schemas.microsoft.com/office/drawing/2014/main" id="{52E17BA1-50B4-47DE-A24E-282BEE3E59F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31313378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Objeto 1">
            <a:extLst>
              <a:ext uri="{FF2B5EF4-FFF2-40B4-BE49-F238E27FC236}">
                <a16:creationId xmlns:a16="http://schemas.microsoft.com/office/drawing/2014/main" id="{13E05BCA-F99E-48DA-AD35-0A9DF4F73233}"/>
              </a:ext>
            </a:extLst>
          </p:cNvPr>
          <p:cNvGraphicFramePr>
            <a:graphicFrameLocks noChangeAspect="1"/>
          </p:cNvGraphicFramePr>
          <p:nvPr>
            <p:extLst>
              <p:ext uri="{D42A27DB-BD31-4B8C-83A1-F6EECF244321}">
                <p14:modId xmlns:p14="http://schemas.microsoft.com/office/powerpoint/2010/main" val="390436849"/>
              </p:ext>
            </p:extLst>
          </p:nvPr>
        </p:nvGraphicFramePr>
        <p:xfrm>
          <a:off x="8906113" y="1567451"/>
          <a:ext cx="2363591" cy="2160000"/>
        </p:xfrm>
        <a:graphic>
          <a:graphicData uri="http://schemas.openxmlformats.org/presentationml/2006/ole">
            <mc:AlternateContent xmlns:mc="http://schemas.openxmlformats.org/markup-compatibility/2006">
              <mc:Choice xmlns:v="urn:schemas-microsoft-com:vml" Requires="v">
                <p:oleObj name="Worksheet" r:id="rId2" imgW="1935454" imgH="1767829" progId="Excel.Sheet.12">
                  <p:link updateAutomatic="1"/>
                </p:oleObj>
              </mc:Choice>
              <mc:Fallback>
                <p:oleObj name="Worksheet" r:id="rId2" imgW="1935454" imgH="1767829" progId="Excel.Sheet.12">
                  <p:link updateAutomatic="1"/>
                  <p:pic>
                    <p:nvPicPr>
                      <p:cNvPr id="0" name=""/>
                      <p:cNvPicPr/>
                      <p:nvPr/>
                    </p:nvPicPr>
                    <p:blipFill>
                      <a:blip r:embed="rId3"/>
                      <a:stretch>
                        <a:fillRect/>
                      </a:stretch>
                    </p:blipFill>
                    <p:spPr>
                      <a:xfrm>
                        <a:off x="8906113" y="1567451"/>
                        <a:ext cx="2363591" cy="2160000"/>
                      </a:xfrm>
                      <a:prstGeom prst="rect">
                        <a:avLst/>
                      </a:prstGeom>
                    </p:spPr>
                  </p:pic>
                </p:oleObj>
              </mc:Fallback>
            </mc:AlternateContent>
          </a:graphicData>
        </a:graphic>
      </p:graphicFrame>
      <p:pic>
        <p:nvPicPr>
          <p:cNvPr id="5" name="Imagem 4">
            <a:extLst>
              <a:ext uri="{FF2B5EF4-FFF2-40B4-BE49-F238E27FC236}">
                <a16:creationId xmlns:a16="http://schemas.microsoft.com/office/drawing/2014/main" id="{A5DE5F9B-4321-4488-8E54-8B8FCD64AC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196" y="1387451"/>
            <a:ext cx="3703636" cy="2520000"/>
          </a:xfrm>
          <a:prstGeom prst="rect">
            <a:avLst/>
          </a:prstGeom>
        </p:spPr>
      </p:pic>
      <p:pic>
        <p:nvPicPr>
          <p:cNvPr id="8" name="Imagem 7">
            <a:extLst>
              <a:ext uri="{FF2B5EF4-FFF2-40B4-BE49-F238E27FC236}">
                <a16:creationId xmlns:a16="http://schemas.microsoft.com/office/drawing/2014/main" id="{C295B60F-D054-4985-95B2-068CC8817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3924" y="1387451"/>
            <a:ext cx="3594566" cy="2520000"/>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78</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6">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Detalhes</a:t>
            </a:r>
            <a:r>
              <a:rPr lang="en-US" dirty="0">
                <a:solidFill>
                  <a:srgbClr val="434343"/>
                </a:solidFill>
                <a:latin typeface="Open Sans" panose="020B0604020202020204" charset="0"/>
                <a:ea typeface="Open Sans" panose="020B0604020202020204" charset="0"/>
                <a:cs typeface="Open Sans" panose="020B0604020202020204" charset="0"/>
              </a:rPr>
              <a:t> das </a:t>
            </a:r>
            <a:r>
              <a:rPr lang="en-US" dirty="0" err="1">
                <a:solidFill>
                  <a:srgbClr val="434343"/>
                </a:solidFill>
                <a:latin typeface="Open Sans" panose="020B0604020202020204" charset="0"/>
                <a:ea typeface="Open Sans" panose="020B0604020202020204" charset="0"/>
                <a:cs typeface="Open Sans" panose="020B0604020202020204" charset="0"/>
              </a:rPr>
              <a:t>análises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err="1">
                <a:solidFill>
                  <a:srgbClr val="6ADBD9"/>
                </a:solidFill>
                <a:latin typeface="Open Sans" panose="020B0604020202020204" charset="0"/>
                <a:ea typeface="Open Sans" panose="020B0604020202020204" charset="0"/>
                <a:cs typeface="Open Sans" panose="020B0604020202020204" charset="0"/>
              </a:rPr>
              <a:t>Variáveis</a:t>
            </a:r>
            <a:r>
              <a:rPr lang="en-US" sz="1100" dirty="0">
                <a:solidFill>
                  <a:srgbClr val="6ADBD9"/>
                </a:solidFill>
                <a:latin typeface="Open Sans" panose="020B0604020202020204" charset="0"/>
                <a:ea typeface="Open Sans" panose="020B0604020202020204" charset="0"/>
                <a:cs typeface="Open Sans" panose="020B0604020202020204" charset="0"/>
              </a:rPr>
              <a:t> </a:t>
            </a:r>
            <a:r>
              <a:rPr lang="en-US" sz="1100" dirty="0" err="1">
                <a:solidFill>
                  <a:srgbClr val="6ADBD9"/>
                </a:solidFill>
                <a:latin typeface="Open Sans" panose="020B0604020202020204" charset="0"/>
                <a:ea typeface="Open Sans" panose="020B0604020202020204" charset="0"/>
                <a:cs typeface="Open Sans" panose="020B0604020202020204" charset="0"/>
              </a:rPr>
              <a:t>Bancárias</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8" name="Retângulo 17">
            <a:extLst>
              <a:ext uri="{FF2B5EF4-FFF2-40B4-BE49-F238E27FC236}">
                <a16:creationId xmlns:a16="http://schemas.microsoft.com/office/drawing/2014/main" id="{7F99C67D-A63B-4B20-BD13-E7FB5F311D1E}"/>
              </a:ext>
            </a:extLst>
          </p:cNvPr>
          <p:cNvSpPr/>
          <p:nvPr/>
        </p:nvSpPr>
        <p:spPr>
          <a:xfrm>
            <a:off x="0" y="4541462"/>
            <a:ext cx="10195299" cy="62601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19" name="Retângulo 18">
            <a:extLst>
              <a:ext uri="{FF2B5EF4-FFF2-40B4-BE49-F238E27FC236}">
                <a16:creationId xmlns:a16="http://schemas.microsoft.com/office/drawing/2014/main" id="{47C53EFB-1F0E-476E-BB20-EF05D4FCED1D}"/>
              </a:ext>
            </a:extLst>
          </p:cNvPr>
          <p:cNvSpPr/>
          <p:nvPr/>
        </p:nvSpPr>
        <p:spPr>
          <a:xfrm>
            <a:off x="318365" y="4614576"/>
            <a:ext cx="9392242" cy="461665"/>
          </a:xfrm>
          <a:prstGeom prst="rect">
            <a:avLst/>
          </a:prstGeom>
        </p:spPr>
        <p:txBody>
          <a:bodyPr wrap="square">
            <a:spAutoFit/>
          </a:bodyPr>
          <a:lstStyle/>
          <a:p>
            <a:r>
              <a:rPr lang="pt-BR" sz="1200" dirty="0">
                <a:solidFill>
                  <a:srgbClr val="434343"/>
                </a:solidFill>
                <a:latin typeface="Open Sans" panose="020B0604020202020204"/>
              </a:rPr>
              <a:t>A quantidade de anos de estudo possui distribuição assimétrica acentuada á direita, com a presença de outliers superiores, sendo que 50% dos entrevistados tem 12 anos de estudo e 75% possuem 13 anos de estudo.</a:t>
            </a:r>
          </a:p>
        </p:txBody>
      </p:sp>
      <p:sp>
        <p:nvSpPr>
          <p:cNvPr id="21" name="Botão de ação: Retornar 20">
            <a:hlinkClick r:id="rId7" action="ppaction://hlinksldjump" highlightClick="1"/>
            <a:extLst>
              <a:ext uri="{FF2B5EF4-FFF2-40B4-BE49-F238E27FC236}">
                <a16:creationId xmlns:a16="http://schemas.microsoft.com/office/drawing/2014/main" id="{4EFF0C45-ABDC-4254-A095-88B9AEFFEF1D}"/>
              </a:ext>
            </a:extLst>
          </p:cNvPr>
          <p:cNvSpPr/>
          <p:nvPr/>
        </p:nvSpPr>
        <p:spPr>
          <a:xfrm>
            <a:off x="9712253" y="4692468"/>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pic>
        <p:nvPicPr>
          <p:cNvPr id="17" name="Imagem 16">
            <a:extLst>
              <a:ext uri="{FF2B5EF4-FFF2-40B4-BE49-F238E27FC236}">
                <a16:creationId xmlns:a16="http://schemas.microsoft.com/office/drawing/2014/main" id="{804C3FBA-0F32-42E8-8726-5431AA3FEED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34247819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79</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Detalhes</a:t>
            </a:r>
            <a:r>
              <a:rPr lang="en-US" dirty="0">
                <a:solidFill>
                  <a:srgbClr val="434343"/>
                </a:solidFill>
                <a:latin typeface="Open Sans" panose="020B0604020202020204" charset="0"/>
                <a:ea typeface="Open Sans" panose="020B0604020202020204" charset="0"/>
                <a:cs typeface="Open Sans" panose="020B0604020202020204" charset="0"/>
              </a:rPr>
              <a:t> das </a:t>
            </a:r>
            <a:r>
              <a:rPr lang="en-US" dirty="0" err="1">
                <a:solidFill>
                  <a:srgbClr val="434343"/>
                </a:solidFill>
                <a:latin typeface="Open Sans" panose="020B0604020202020204" charset="0"/>
                <a:ea typeface="Open Sans" panose="020B0604020202020204" charset="0"/>
                <a:cs typeface="Open Sans" panose="020B0604020202020204" charset="0"/>
              </a:rPr>
              <a:t>análises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err="1">
                <a:solidFill>
                  <a:srgbClr val="6ADBD9"/>
                </a:solidFill>
                <a:latin typeface="Open Sans" panose="020B0604020202020204" charset="0"/>
                <a:ea typeface="Open Sans" panose="020B0604020202020204" charset="0"/>
                <a:cs typeface="Open Sans" panose="020B0604020202020204" charset="0"/>
              </a:rPr>
              <a:t>Variáveis</a:t>
            </a:r>
            <a:r>
              <a:rPr lang="en-US" sz="1100" dirty="0">
                <a:solidFill>
                  <a:srgbClr val="6ADBD9"/>
                </a:solidFill>
                <a:latin typeface="Open Sans" panose="020B0604020202020204" charset="0"/>
                <a:ea typeface="Open Sans" panose="020B0604020202020204" charset="0"/>
                <a:cs typeface="Open Sans" panose="020B0604020202020204" charset="0"/>
              </a:rPr>
              <a:t> </a:t>
            </a:r>
            <a:r>
              <a:rPr lang="en-US" sz="1100" dirty="0" err="1">
                <a:solidFill>
                  <a:srgbClr val="6ADBD9"/>
                </a:solidFill>
                <a:latin typeface="Open Sans" panose="020B0604020202020204" charset="0"/>
                <a:ea typeface="Open Sans" panose="020B0604020202020204" charset="0"/>
                <a:cs typeface="Open Sans" panose="020B0604020202020204" charset="0"/>
              </a:rPr>
              <a:t>Bancárias</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8" name="Retângulo 17">
            <a:extLst>
              <a:ext uri="{FF2B5EF4-FFF2-40B4-BE49-F238E27FC236}">
                <a16:creationId xmlns:a16="http://schemas.microsoft.com/office/drawing/2014/main" id="{7F99C67D-A63B-4B20-BD13-E7FB5F311D1E}"/>
              </a:ext>
            </a:extLst>
          </p:cNvPr>
          <p:cNvSpPr/>
          <p:nvPr/>
        </p:nvSpPr>
        <p:spPr>
          <a:xfrm>
            <a:off x="0" y="4742630"/>
            <a:ext cx="10195299" cy="4320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19" name="Retângulo 18">
            <a:extLst>
              <a:ext uri="{FF2B5EF4-FFF2-40B4-BE49-F238E27FC236}">
                <a16:creationId xmlns:a16="http://schemas.microsoft.com/office/drawing/2014/main" id="{47C53EFB-1F0E-476E-BB20-EF05D4FCED1D}"/>
              </a:ext>
            </a:extLst>
          </p:cNvPr>
          <p:cNvSpPr/>
          <p:nvPr/>
        </p:nvSpPr>
        <p:spPr>
          <a:xfrm>
            <a:off x="318365" y="4815744"/>
            <a:ext cx="9392242" cy="276999"/>
          </a:xfrm>
          <a:prstGeom prst="rect">
            <a:avLst/>
          </a:prstGeom>
        </p:spPr>
        <p:txBody>
          <a:bodyPr wrap="square">
            <a:spAutoFit/>
          </a:bodyPr>
          <a:lstStyle/>
          <a:p>
            <a:r>
              <a:rPr lang="pt-BR" sz="1200" dirty="0">
                <a:solidFill>
                  <a:srgbClr val="434343"/>
                </a:solidFill>
                <a:latin typeface="Open Sans" panose="020B0604020202020204"/>
              </a:rPr>
              <a:t>A maior parte dos entrevistados tem até o ensino médio completo (87%).</a:t>
            </a:r>
          </a:p>
        </p:txBody>
      </p:sp>
      <p:sp>
        <p:nvSpPr>
          <p:cNvPr id="21" name="Botão de ação: Retornar 20">
            <a:hlinkClick r:id="rId3" action="ppaction://hlinksldjump" highlightClick="1"/>
            <a:extLst>
              <a:ext uri="{FF2B5EF4-FFF2-40B4-BE49-F238E27FC236}">
                <a16:creationId xmlns:a16="http://schemas.microsoft.com/office/drawing/2014/main" id="{4EFF0C45-ABDC-4254-A095-88B9AEFFEF1D}"/>
              </a:ext>
            </a:extLst>
          </p:cNvPr>
          <p:cNvSpPr/>
          <p:nvPr/>
        </p:nvSpPr>
        <p:spPr>
          <a:xfrm>
            <a:off x="9712253" y="4796630"/>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graphicFrame>
        <p:nvGraphicFramePr>
          <p:cNvPr id="3" name="Objeto 2">
            <a:extLst>
              <a:ext uri="{FF2B5EF4-FFF2-40B4-BE49-F238E27FC236}">
                <a16:creationId xmlns:a16="http://schemas.microsoft.com/office/drawing/2014/main" id="{B7B68450-293B-4552-8B0B-1D81DC9BE548}"/>
              </a:ext>
            </a:extLst>
          </p:cNvPr>
          <p:cNvGraphicFramePr>
            <a:graphicFrameLocks noChangeAspect="1"/>
          </p:cNvGraphicFramePr>
          <p:nvPr>
            <p:extLst>
              <p:ext uri="{D42A27DB-BD31-4B8C-83A1-F6EECF244321}">
                <p14:modId xmlns:p14="http://schemas.microsoft.com/office/powerpoint/2010/main" val="21403032"/>
              </p:ext>
            </p:extLst>
          </p:nvPr>
        </p:nvGraphicFramePr>
        <p:xfrm>
          <a:off x="3035022" y="1117276"/>
          <a:ext cx="6121956" cy="3240000"/>
        </p:xfrm>
        <a:graphic>
          <a:graphicData uri="http://schemas.openxmlformats.org/presentationml/2006/ole">
            <mc:AlternateContent xmlns:mc="http://schemas.openxmlformats.org/markup-compatibility/2006">
              <mc:Choice xmlns:v="urn:schemas-microsoft-com:vml" Requires="v">
                <p:oleObj name="Worksheet" r:id="rId4" imgW="6118950" imgH="3238409" progId="Excel.Sheet.12">
                  <p:link updateAutomatic="1"/>
                </p:oleObj>
              </mc:Choice>
              <mc:Fallback>
                <p:oleObj name="Worksheet" r:id="rId4" imgW="6118950" imgH="3238409" progId="Excel.Sheet.12">
                  <p:link updateAutomatic="1"/>
                  <p:pic>
                    <p:nvPicPr>
                      <p:cNvPr id="0" name=""/>
                      <p:cNvPicPr/>
                      <p:nvPr/>
                    </p:nvPicPr>
                    <p:blipFill>
                      <a:blip r:embed="rId5"/>
                      <a:stretch>
                        <a:fillRect/>
                      </a:stretch>
                    </p:blipFill>
                    <p:spPr>
                      <a:xfrm>
                        <a:off x="3035022" y="1117276"/>
                        <a:ext cx="6121956" cy="3240000"/>
                      </a:xfrm>
                      <a:prstGeom prst="rect">
                        <a:avLst/>
                      </a:prstGeom>
                    </p:spPr>
                  </p:pic>
                </p:oleObj>
              </mc:Fallback>
            </mc:AlternateContent>
          </a:graphicData>
        </a:graphic>
      </p:graphicFrame>
      <p:pic>
        <p:nvPicPr>
          <p:cNvPr id="13" name="Imagem 12">
            <a:extLst>
              <a:ext uri="{FF2B5EF4-FFF2-40B4-BE49-F238E27FC236}">
                <a16:creationId xmlns:a16="http://schemas.microsoft.com/office/drawing/2014/main" id="{034D2813-9563-4D65-BE83-211DF344019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3017710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62;p13">
            <a:extLst>
              <a:ext uri="{FF2B5EF4-FFF2-40B4-BE49-F238E27FC236}">
                <a16:creationId xmlns:a16="http://schemas.microsoft.com/office/drawing/2014/main" id="{133F4F58-8FC1-4B43-86A6-8070512378E0}"/>
              </a:ext>
            </a:extLst>
          </p:cNvPr>
          <p:cNvPicPr preferRelativeResize="0"/>
          <p:nvPr/>
        </p:nvPicPr>
        <p:blipFill>
          <a:blip r:embed="rId2">
            <a:alphaModFix/>
          </a:blip>
          <a:stretch>
            <a:fillRect/>
          </a:stretch>
        </p:blipFill>
        <p:spPr>
          <a:xfrm flipH="1">
            <a:off x="9259381" y="4383155"/>
            <a:ext cx="2932619" cy="2474845"/>
          </a:xfrm>
          <a:prstGeom prst="rect">
            <a:avLst/>
          </a:prstGeom>
          <a:noFill/>
          <a:ln>
            <a:noFill/>
          </a:ln>
        </p:spPr>
      </p:pic>
      <p:pic>
        <p:nvPicPr>
          <p:cNvPr id="11266" name="Picture 2" descr="laptop computer work typing man conversation design editing">
            <a:extLst>
              <a:ext uri="{FF2B5EF4-FFF2-40B4-BE49-F238E27FC236}">
                <a16:creationId xmlns:a16="http://schemas.microsoft.com/office/drawing/2014/main" id="{7329F56A-C9D1-4D09-9966-22A7311CE0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74" r="48143"/>
          <a:stretch/>
        </p:blipFill>
        <p:spPr bwMode="auto">
          <a:xfrm>
            <a:off x="-44107" y="0"/>
            <a:ext cx="3231909" cy="6887817"/>
          </a:xfrm>
          <a:prstGeom prst="rect">
            <a:avLst/>
          </a:prstGeom>
          <a:noFill/>
          <a:extLst>
            <a:ext uri="{909E8E84-426E-40DD-AFC4-6F175D3DCCD1}">
              <a14:hiddenFill xmlns:a14="http://schemas.microsoft.com/office/drawing/2010/main">
                <a:solidFill>
                  <a:srgbClr val="FFFFFF"/>
                </a:solidFill>
              </a14:hiddenFill>
            </a:ext>
          </a:extLst>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2" name="Title Placeholder 1">
            <a:extLst>
              <a:ext uri="{FF2B5EF4-FFF2-40B4-BE49-F238E27FC236}">
                <a16:creationId xmlns:a16="http://schemas.microsoft.com/office/drawing/2014/main" id="{17BD6BCE-F462-485D-9D0B-776FE951363B}"/>
              </a:ext>
            </a:extLst>
          </p:cNvPr>
          <p:cNvSpPr txBox="1">
            <a:spLocks/>
          </p:cNvSpPr>
          <p:nvPr/>
        </p:nvSpPr>
        <p:spPr>
          <a:xfrm>
            <a:off x="36468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a:ea typeface="Open Sans"/>
                <a:cs typeface="Open Sans"/>
              </a:rPr>
              <a:t>2. </a:t>
            </a:r>
            <a:r>
              <a:rPr lang="pt-BR" dirty="0">
                <a:solidFill>
                  <a:srgbClr val="434343"/>
                </a:solidFill>
                <a:latin typeface="Open Sans"/>
                <a:ea typeface="Open Sans"/>
                <a:cs typeface="Open Sans"/>
              </a:rPr>
              <a:t>Contextualização</a:t>
            </a:r>
            <a:r>
              <a:rPr lang="en-US" dirty="0">
                <a:solidFill>
                  <a:srgbClr val="434343"/>
                </a:solidFill>
                <a:latin typeface="Open Sans"/>
                <a:ea typeface="Open Sans"/>
                <a:cs typeface="Open Sans"/>
              </a:rPr>
              <a:t> do </a:t>
            </a:r>
            <a:r>
              <a:rPr lang="pt-BR" dirty="0">
                <a:solidFill>
                  <a:srgbClr val="434343"/>
                </a:solidFill>
                <a:latin typeface="Open Sans"/>
                <a:ea typeface="Open Sans"/>
                <a:cs typeface="Open Sans"/>
              </a:rPr>
              <a:t>Problema</a:t>
            </a:r>
          </a:p>
        </p:txBody>
      </p:sp>
      <p:pic>
        <p:nvPicPr>
          <p:cNvPr id="13" name="Imagem 12">
            <a:extLst>
              <a:ext uri="{FF2B5EF4-FFF2-40B4-BE49-F238E27FC236}">
                <a16:creationId xmlns:a16="http://schemas.microsoft.com/office/drawing/2014/main" id="{9FD0D171-BCB4-4D57-97FC-2B4C1F5BDCF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6544277" y="6347292"/>
            <a:ext cx="1705361" cy="327947"/>
          </a:xfrm>
          <a:prstGeom prst="rect">
            <a:avLst/>
          </a:prstGeom>
        </p:spPr>
      </p:pic>
      <p:sp>
        <p:nvSpPr>
          <p:cNvPr id="10" name="Retângulo 9">
            <a:extLst>
              <a:ext uri="{FF2B5EF4-FFF2-40B4-BE49-F238E27FC236}">
                <a16:creationId xmlns:a16="http://schemas.microsoft.com/office/drawing/2014/main" id="{1EF7985C-294D-40CA-8551-93B065FCB748}"/>
              </a:ext>
            </a:extLst>
          </p:cNvPr>
          <p:cNvSpPr/>
          <p:nvPr/>
        </p:nvSpPr>
        <p:spPr>
          <a:xfrm>
            <a:off x="3998492" y="744745"/>
            <a:ext cx="7200000" cy="2462213"/>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1400" dirty="0">
                <a:solidFill>
                  <a:srgbClr val="434343"/>
                </a:solidFill>
                <a:latin typeface="Open Sans" panose="020B0604020202020204" charset="0"/>
                <a:ea typeface="Open Sans" panose="020B0604020202020204" charset="0"/>
                <a:cs typeface="Open Sans" panose="020B0604020202020204" charset="0"/>
              </a:rPr>
              <a:t>O Idealista é uma dos sites mais conhecidos para arrendamento de casas e apartamentos em Portugal.</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1400" dirty="0">
                <a:solidFill>
                  <a:srgbClr val="434343"/>
                </a:solidFill>
                <a:latin typeface="Open Sans" panose="020B0604020202020204" charset="0"/>
                <a:ea typeface="Open Sans" panose="020B0604020202020204" charset="0"/>
                <a:cs typeface="Open Sans" panose="020B0604020202020204" charset="0"/>
              </a:rPr>
              <a:t>Ao arrendar um apartamento, muitas dúvidas surgem e uma delas é se o valor que esta sendo pago é justo, se é uma pechincha ou se é possível negociar dado o valor médio da região,</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1400" dirty="0">
                <a:solidFill>
                  <a:srgbClr val="434343"/>
                </a:solidFill>
                <a:latin typeface="Open Sans" panose="020B0604020202020204" charset="0"/>
                <a:ea typeface="Open Sans" panose="020B0604020202020204" charset="0"/>
                <a:cs typeface="Open Sans" panose="020B0604020202020204" charset="0"/>
              </a:rPr>
              <a:t>A ideia é poder prever o valor médio do aluguel de acordo com a região escolhida e quantidade de quartos e assim auxiliar quem aluga na negociação do preço do aluguel</a:t>
            </a:r>
          </a:p>
        </p:txBody>
      </p:sp>
    </p:spTree>
    <p:extLst>
      <p:ext uri="{BB962C8B-B14F-4D97-AF65-F5344CB8AC3E}">
        <p14:creationId xmlns:p14="http://schemas.microsoft.com/office/powerpoint/2010/main" val="22964426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80</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8" name="Title Placeholder 1">
            <a:extLst>
              <a:ext uri="{FF2B5EF4-FFF2-40B4-BE49-F238E27FC236}">
                <a16:creationId xmlns:a16="http://schemas.microsoft.com/office/drawing/2014/main" id="{9E394E2B-760F-427A-B8EA-2353A5051CF4}"/>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detalhada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 | </a:t>
            </a:r>
            <a:r>
              <a:rPr lang="en-US" sz="1100" dirty="0">
                <a:solidFill>
                  <a:srgbClr val="434343"/>
                </a:solidFill>
                <a:latin typeface="Open Sans" panose="020B0604020202020204" charset="0"/>
                <a:ea typeface="Open Sans" panose="020B0604020202020204" charset="0"/>
                <a:cs typeface="Open Sans" panose="020B0604020202020204" charset="0"/>
              </a:rPr>
              <a:t>BIDIMENSIONAL</a:t>
            </a:r>
          </a:p>
        </p:txBody>
      </p:sp>
      <p:sp>
        <p:nvSpPr>
          <p:cNvPr id="6" name="Retângulo 5">
            <a:extLst>
              <a:ext uri="{FF2B5EF4-FFF2-40B4-BE49-F238E27FC236}">
                <a16:creationId xmlns:a16="http://schemas.microsoft.com/office/drawing/2014/main" id="{3D2E5783-D069-414C-B784-4553F1D9D946}"/>
              </a:ext>
            </a:extLst>
          </p:cNvPr>
          <p:cNvSpPr/>
          <p:nvPr/>
        </p:nvSpPr>
        <p:spPr>
          <a:xfrm>
            <a:off x="7129149" y="4126245"/>
            <a:ext cx="580572" cy="3488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tângulo: Cantos Arredondados 28">
            <a:extLst>
              <a:ext uri="{FF2B5EF4-FFF2-40B4-BE49-F238E27FC236}">
                <a16:creationId xmlns:a16="http://schemas.microsoft.com/office/drawing/2014/main" id="{F7D22D64-DC85-41E2-9679-8856292DB6EA}"/>
              </a:ext>
            </a:extLst>
          </p:cNvPr>
          <p:cNvSpPr/>
          <p:nvPr/>
        </p:nvSpPr>
        <p:spPr>
          <a:xfrm>
            <a:off x="10539355" y="2406236"/>
            <a:ext cx="1646265" cy="1206777"/>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900" b="1" dirty="0">
                <a:solidFill>
                  <a:schemeClr val="accent6"/>
                </a:solidFill>
                <a:latin typeface="Open Sans" panose="020B0604020202020204"/>
              </a:rPr>
              <a:t>Covariável parece explicar bem a resposta</a:t>
            </a:r>
          </a:p>
          <a:p>
            <a:endParaRPr lang="pt-BR" sz="900" dirty="0">
              <a:solidFill>
                <a:srgbClr val="92D050"/>
              </a:solidFill>
              <a:latin typeface="Open Sans" panose="020B0604020202020204"/>
            </a:endParaRPr>
          </a:p>
          <a:p>
            <a:r>
              <a:rPr lang="pt-BR" sz="900" b="1" dirty="0">
                <a:solidFill>
                  <a:srgbClr val="FFC000"/>
                </a:solidFill>
                <a:latin typeface="Open Sans" panose="020B0604020202020204"/>
              </a:rPr>
              <a:t>Covariável parece explicar pouco a resposta</a:t>
            </a:r>
          </a:p>
          <a:p>
            <a:endParaRPr lang="pt-BR" sz="900" b="1" dirty="0">
              <a:solidFill>
                <a:srgbClr val="FFC000"/>
              </a:solidFill>
              <a:latin typeface="Open Sans" panose="020B0604020202020204"/>
            </a:endParaRPr>
          </a:p>
          <a:p>
            <a:r>
              <a:rPr lang="pt-BR" sz="900" b="1" dirty="0">
                <a:solidFill>
                  <a:srgbClr val="FF0000"/>
                </a:solidFill>
                <a:latin typeface="Open Sans" panose="020B0604020202020204"/>
              </a:rPr>
              <a:t>Covariável parece não explicar a resposta</a:t>
            </a:r>
          </a:p>
        </p:txBody>
      </p:sp>
      <p:sp>
        <p:nvSpPr>
          <p:cNvPr id="30" name="Retângulo: Cantos Arredondados 29">
            <a:extLst>
              <a:ext uri="{FF2B5EF4-FFF2-40B4-BE49-F238E27FC236}">
                <a16:creationId xmlns:a16="http://schemas.microsoft.com/office/drawing/2014/main" id="{283CEEAF-DA50-48C4-A568-CA8AABD80946}"/>
              </a:ext>
            </a:extLst>
          </p:cNvPr>
          <p:cNvSpPr/>
          <p:nvPr/>
        </p:nvSpPr>
        <p:spPr>
          <a:xfrm>
            <a:off x="10501911" y="2064332"/>
            <a:ext cx="1813085" cy="277001"/>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1200" dirty="0">
                <a:solidFill>
                  <a:srgbClr val="434343"/>
                </a:solidFill>
                <a:latin typeface="Open Sans" panose="020B0604020202020204"/>
              </a:rPr>
              <a:t>LEGENDA</a:t>
            </a:r>
          </a:p>
        </p:txBody>
      </p:sp>
      <p:sp>
        <p:nvSpPr>
          <p:cNvPr id="31" name="Botão de ação: Retornar 30">
            <a:hlinkClick r:id="rId3" action="ppaction://hlinksldjump" highlightClick="1"/>
            <a:extLst>
              <a:ext uri="{FF2B5EF4-FFF2-40B4-BE49-F238E27FC236}">
                <a16:creationId xmlns:a16="http://schemas.microsoft.com/office/drawing/2014/main" id="{759EE52E-B6B2-4674-9C10-F9FCF477CED4}"/>
              </a:ext>
            </a:extLst>
          </p:cNvPr>
          <p:cNvSpPr/>
          <p:nvPr/>
        </p:nvSpPr>
        <p:spPr>
          <a:xfrm>
            <a:off x="11506877" y="1229573"/>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dirty="0"/>
          </a:p>
        </p:txBody>
      </p:sp>
      <p:pic>
        <p:nvPicPr>
          <p:cNvPr id="7" name="Gráfico 6" descr="Fechar">
            <a:extLst>
              <a:ext uri="{FF2B5EF4-FFF2-40B4-BE49-F238E27FC236}">
                <a16:creationId xmlns:a16="http://schemas.microsoft.com/office/drawing/2014/main" id="{EE0F7F51-CF7E-4CFD-86A9-75649B2292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79355" y="3244135"/>
            <a:ext cx="360000" cy="360000"/>
          </a:xfrm>
          <a:prstGeom prst="rect">
            <a:avLst/>
          </a:prstGeom>
        </p:spPr>
      </p:pic>
      <p:pic>
        <p:nvPicPr>
          <p:cNvPr id="11" name="Gráfico 10" descr="Marca de seleção">
            <a:extLst>
              <a:ext uri="{FF2B5EF4-FFF2-40B4-BE49-F238E27FC236}">
                <a16:creationId xmlns:a16="http://schemas.microsoft.com/office/drawing/2014/main" id="{6B6B74A4-0B9A-4333-AA3A-7DA9C7B8C8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9355" y="2415114"/>
            <a:ext cx="360000" cy="360000"/>
          </a:xfrm>
          <a:prstGeom prst="rect">
            <a:avLst/>
          </a:prstGeom>
        </p:spPr>
      </p:pic>
      <p:sp>
        <p:nvSpPr>
          <p:cNvPr id="13" name="Retângulo 12">
            <a:extLst>
              <a:ext uri="{FF2B5EF4-FFF2-40B4-BE49-F238E27FC236}">
                <a16:creationId xmlns:a16="http://schemas.microsoft.com/office/drawing/2014/main" id="{A481B0B5-70F9-461C-A1AD-E80F2A380ECA}"/>
              </a:ext>
            </a:extLst>
          </p:cNvPr>
          <p:cNvSpPr/>
          <p:nvPr/>
        </p:nvSpPr>
        <p:spPr>
          <a:xfrm>
            <a:off x="10179355" y="2964503"/>
            <a:ext cx="36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14" name="Objeto 13">
            <a:extLst>
              <a:ext uri="{FF2B5EF4-FFF2-40B4-BE49-F238E27FC236}">
                <a16:creationId xmlns:a16="http://schemas.microsoft.com/office/drawing/2014/main" id="{0EA2C12A-2528-4002-891F-93CEC575775F}"/>
              </a:ext>
            </a:extLst>
          </p:cNvPr>
          <p:cNvGraphicFramePr>
            <a:graphicFrameLocks noChangeAspect="1"/>
          </p:cNvGraphicFramePr>
          <p:nvPr>
            <p:extLst>
              <p:ext uri="{D42A27DB-BD31-4B8C-83A1-F6EECF244321}">
                <p14:modId xmlns:p14="http://schemas.microsoft.com/office/powerpoint/2010/main" val="3664670337"/>
              </p:ext>
            </p:extLst>
          </p:nvPr>
        </p:nvGraphicFramePr>
        <p:xfrm>
          <a:off x="541117" y="1338228"/>
          <a:ext cx="4540228" cy="3240000"/>
        </p:xfrm>
        <a:graphic>
          <a:graphicData uri="http://schemas.openxmlformats.org/presentationml/2006/ole">
            <mc:AlternateContent xmlns:mc="http://schemas.openxmlformats.org/markup-compatibility/2006">
              <mc:Choice xmlns:v="urn:schemas-microsoft-com:vml" Requires="v">
                <p:oleObj name="Worksheet" r:id="rId8" imgW="5036730" imgH="3596765" progId="Excel.Sheet.12">
                  <p:link updateAutomatic="1"/>
                </p:oleObj>
              </mc:Choice>
              <mc:Fallback>
                <p:oleObj name="Worksheet" r:id="rId8" imgW="5036730" imgH="3596765" progId="Excel.Sheet.12">
                  <p:link updateAutomatic="1"/>
                  <p:pic>
                    <p:nvPicPr>
                      <p:cNvPr id="14" name="Objeto 13">
                        <a:extLst>
                          <a:ext uri="{FF2B5EF4-FFF2-40B4-BE49-F238E27FC236}">
                            <a16:creationId xmlns:a16="http://schemas.microsoft.com/office/drawing/2014/main" id="{0EA2C12A-2528-4002-891F-93CEC575775F}"/>
                          </a:ext>
                        </a:extLst>
                      </p:cNvPr>
                      <p:cNvPicPr/>
                      <p:nvPr/>
                    </p:nvPicPr>
                    <p:blipFill>
                      <a:blip r:embed="rId9"/>
                      <a:stretch>
                        <a:fillRect/>
                      </a:stretch>
                    </p:blipFill>
                    <p:spPr>
                      <a:xfrm>
                        <a:off x="541117" y="1338228"/>
                        <a:ext cx="4540228" cy="3240000"/>
                      </a:xfrm>
                      <a:prstGeom prst="rect">
                        <a:avLst/>
                      </a:prstGeom>
                    </p:spPr>
                  </p:pic>
                </p:oleObj>
              </mc:Fallback>
            </mc:AlternateContent>
          </a:graphicData>
        </a:graphic>
      </p:graphicFrame>
      <p:grpSp>
        <p:nvGrpSpPr>
          <p:cNvPr id="16" name="Agrupar 15">
            <a:extLst>
              <a:ext uri="{FF2B5EF4-FFF2-40B4-BE49-F238E27FC236}">
                <a16:creationId xmlns:a16="http://schemas.microsoft.com/office/drawing/2014/main" id="{67130E32-3C17-419A-BD18-B2B21B84299C}"/>
              </a:ext>
            </a:extLst>
          </p:cNvPr>
          <p:cNvGrpSpPr/>
          <p:nvPr/>
        </p:nvGrpSpPr>
        <p:grpSpPr>
          <a:xfrm>
            <a:off x="541117" y="4970234"/>
            <a:ext cx="4540228" cy="646331"/>
            <a:chOff x="249780" y="5074456"/>
            <a:chExt cx="5025999" cy="646331"/>
          </a:xfrm>
        </p:grpSpPr>
        <p:sp>
          <p:nvSpPr>
            <p:cNvPr id="34" name="Retângulo 33">
              <a:extLst>
                <a:ext uri="{FF2B5EF4-FFF2-40B4-BE49-F238E27FC236}">
                  <a16:creationId xmlns:a16="http://schemas.microsoft.com/office/drawing/2014/main" id="{D46D6411-95E9-470E-B40C-0D3762C80515}"/>
                </a:ext>
              </a:extLst>
            </p:cNvPr>
            <p:cNvSpPr/>
            <p:nvPr/>
          </p:nvSpPr>
          <p:spPr>
            <a:xfrm>
              <a:off x="645292" y="5074456"/>
              <a:ext cx="4630487" cy="646331"/>
            </a:xfrm>
            <a:prstGeom prst="rect">
              <a:avLst/>
            </a:prstGeom>
          </p:spPr>
          <p:txBody>
            <a:bodyPr wrap="square">
              <a:spAutoFit/>
            </a:bodyPr>
            <a:lstStyle/>
            <a:p>
              <a:r>
                <a:rPr lang="pt-BR" sz="1200" dirty="0">
                  <a:latin typeface="Open Sans" panose="020B0604020202020204"/>
                </a:rPr>
                <a:t>As </a:t>
              </a:r>
              <a:r>
                <a:rPr lang="pt-BR" sz="1200" dirty="0" err="1">
                  <a:latin typeface="Open Sans" panose="020B0604020202020204"/>
                </a:rPr>
                <a:t>Ufs</a:t>
              </a:r>
              <a:r>
                <a:rPr lang="pt-BR" sz="1200" dirty="0">
                  <a:latin typeface="Open Sans" panose="020B0604020202020204"/>
                </a:rPr>
                <a:t> foram agrupadas de acordo com o percentual do target, demonstrando que o % de target tem relação com o fator regional</a:t>
              </a:r>
            </a:p>
          </p:txBody>
        </p:sp>
        <p:pic>
          <p:nvPicPr>
            <p:cNvPr id="35" name="Gráfico 34" descr="Marca de seleção">
              <a:extLst>
                <a:ext uri="{FF2B5EF4-FFF2-40B4-BE49-F238E27FC236}">
                  <a16:creationId xmlns:a16="http://schemas.microsoft.com/office/drawing/2014/main" id="{6939BCD8-8178-4A99-9CE7-D572F4893B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9780" y="5183559"/>
              <a:ext cx="360000" cy="360000"/>
            </a:xfrm>
            <a:prstGeom prst="rect">
              <a:avLst/>
            </a:prstGeom>
          </p:spPr>
        </p:pic>
      </p:grpSp>
      <p:graphicFrame>
        <p:nvGraphicFramePr>
          <p:cNvPr id="2" name="Objeto 1">
            <a:extLst>
              <a:ext uri="{FF2B5EF4-FFF2-40B4-BE49-F238E27FC236}">
                <a16:creationId xmlns:a16="http://schemas.microsoft.com/office/drawing/2014/main" id="{75E94F45-35D1-4DAC-8003-369FA84A4097}"/>
              </a:ext>
            </a:extLst>
          </p:cNvPr>
          <p:cNvGraphicFramePr>
            <a:graphicFrameLocks noChangeAspect="1"/>
          </p:cNvGraphicFramePr>
          <p:nvPr>
            <p:extLst>
              <p:ext uri="{D42A27DB-BD31-4B8C-83A1-F6EECF244321}">
                <p14:modId xmlns:p14="http://schemas.microsoft.com/office/powerpoint/2010/main" val="1961928720"/>
              </p:ext>
            </p:extLst>
          </p:nvPr>
        </p:nvGraphicFramePr>
        <p:xfrm>
          <a:off x="5353131" y="1338228"/>
          <a:ext cx="4540250" cy="3240087"/>
        </p:xfrm>
        <a:graphic>
          <a:graphicData uri="http://schemas.openxmlformats.org/presentationml/2006/ole">
            <mc:AlternateContent xmlns:mc="http://schemas.openxmlformats.org/markup-compatibility/2006">
              <mc:Choice xmlns:v="urn:schemas-microsoft-com:vml" Requires="v">
                <p:oleObj name="Worksheet" r:id="rId10" imgW="4541571" imgH="3238409" progId="Excel.Sheet.12">
                  <p:link updateAutomatic="1"/>
                </p:oleObj>
              </mc:Choice>
              <mc:Fallback>
                <p:oleObj name="Worksheet" r:id="rId10" imgW="4541571" imgH="3238409" progId="Excel.Sheet.12">
                  <p:link updateAutomatic="1"/>
                  <p:pic>
                    <p:nvPicPr>
                      <p:cNvPr id="2" name="Objeto 1">
                        <a:extLst>
                          <a:ext uri="{FF2B5EF4-FFF2-40B4-BE49-F238E27FC236}">
                            <a16:creationId xmlns:a16="http://schemas.microsoft.com/office/drawing/2014/main" id="{75E94F45-35D1-4DAC-8003-369FA84A4097}"/>
                          </a:ext>
                        </a:extLst>
                      </p:cNvPr>
                      <p:cNvPicPr/>
                      <p:nvPr/>
                    </p:nvPicPr>
                    <p:blipFill>
                      <a:blip r:embed="rId11"/>
                      <a:stretch>
                        <a:fillRect/>
                      </a:stretch>
                    </p:blipFill>
                    <p:spPr>
                      <a:xfrm>
                        <a:off x="5353131" y="1338228"/>
                        <a:ext cx="4540250" cy="3240087"/>
                      </a:xfrm>
                      <a:prstGeom prst="rect">
                        <a:avLst/>
                      </a:prstGeom>
                    </p:spPr>
                  </p:pic>
                </p:oleObj>
              </mc:Fallback>
            </mc:AlternateContent>
          </a:graphicData>
        </a:graphic>
      </p:graphicFrame>
      <p:grpSp>
        <p:nvGrpSpPr>
          <p:cNvPr id="3" name="Agrupar 2">
            <a:extLst>
              <a:ext uri="{FF2B5EF4-FFF2-40B4-BE49-F238E27FC236}">
                <a16:creationId xmlns:a16="http://schemas.microsoft.com/office/drawing/2014/main" id="{89DD63C8-A879-43F1-AF21-C2EB7D8EE6D6}"/>
              </a:ext>
            </a:extLst>
          </p:cNvPr>
          <p:cNvGrpSpPr/>
          <p:nvPr/>
        </p:nvGrpSpPr>
        <p:grpSpPr>
          <a:xfrm>
            <a:off x="5388649" y="4877901"/>
            <a:ext cx="4593507" cy="830997"/>
            <a:chOff x="5326497" y="5037700"/>
            <a:chExt cx="4593507" cy="830997"/>
          </a:xfrm>
        </p:grpSpPr>
        <p:sp>
          <p:nvSpPr>
            <p:cNvPr id="22" name="Retângulo 21">
              <a:extLst>
                <a:ext uri="{FF2B5EF4-FFF2-40B4-BE49-F238E27FC236}">
                  <a16:creationId xmlns:a16="http://schemas.microsoft.com/office/drawing/2014/main" id="{0DCCC941-7CB8-40F2-A420-9968171CC7FA}"/>
                </a:ext>
              </a:extLst>
            </p:cNvPr>
            <p:cNvSpPr/>
            <p:nvPr/>
          </p:nvSpPr>
          <p:spPr>
            <a:xfrm>
              <a:off x="5737061" y="5037700"/>
              <a:ext cx="4182943" cy="830997"/>
            </a:xfrm>
            <a:prstGeom prst="rect">
              <a:avLst/>
            </a:prstGeom>
          </p:spPr>
          <p:txBody>
            <a:bodyPr wrap="square">
              <a:spAutoFit/>
            </a:bodyPr>
            <a:lstStyle/>
            <a:p>
              <a:r>
                <a:rPr lang="pt-BR" sz="1200" dirty="0">
                  <a:solidFill>
                    <a:srgbClr val="434343"/>
                  </a:solidFill>
                  <a:latin typeface="Open Sans" panose="020B0604020202020204"/>
                </a:rPr>
                <a:t>O </a:t>
              </a:r>
              <a:r>
                <a:rPr lang="pt-BR" sz="1200" dirty="0" err="1">
                  <a:solidFill>
                    <a:srgbClr val="434343"/>
                  </a:solidFill>
                  <a:latin typeface="Open Sans" panose="020B0604020202020204"/>
                </a:rPr>
                <a:t>Estrato_POF</a:t>
              </a:r>
              <a:r>
                <a:rPr lang="pt-BR" sz="1200" dirty="0">
                  <a:solidFill>
                    <a:srgbClr val="434343"/>
                  </a:solidFill>
                  <a:latin typeface="Open Sans" panose="020B0604020202020204"/>
                </a:rPr>
                <a:t> parece discriminar muito pouco, pois todas suas categorias possuem percentual do target próximo à média da base de 11%, com exceção da categoria “Rural” que tem menor percentual</a:t>
              </a:r>
            </a:p>
          </p:txBody>
        </p:sp>
        <p:sp>
          <p:nvSpPr>
            <p:cNvPr id="25" name="Retângulo 24">
              <a:extLst>
                <a:ext uri="{FF2B5EF4-FFF2-40B4-BE49-F238E27FC236}">
                  <a16:creationId xmlns:a16="http://schemas.microsoft.com/office/drawing/2014/main" id="{FEC5BC71-961C-491C-8114-DB5A81125404}"/>
                </a:ext>
              </a:extLst>
            </p:cNvPr>
            <p:cNvSpPr/>
            <p:nvPr/>
          </p:nvSpPr>
          <p:spPr>
            <a:xfrm>
              <a:off x="5326497" y="5417198"/>
              <a:ext cx="36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23" name="Imagem 22">
            <a:extLst>
              <a:ext uri="{FF2B5EF4-FFF2-40B4-BE49-F238E27FC236}">
                <a16:creationId xmlns:a16="http://schemas.microsoft.com/office/drawing/2014/main" id="{8A5B291B-4999-4DE5-8E58-5E8AF9CEAD39}"/>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19427091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to 3">
            <a:extLst>
              <a:ext uri="{FF2B5EF4-FFF2-40B4-BE49-F238E27FC236}">
                <a16:creationId xmlns:a16="http://schemas.microsoft.com/office/drawing/2014/main" id="{8D3008A0-2605-4399-91CD-F891B4434823}"/>
              </a:ext>
            </a:extLst>
          </p:cNvPr>
          <p:cNvGraphicFramePr>
            <a:graphicFrameLocks noChangeAspect="1"/>
          </p:cNvGraphicFramePr>
          <p:nvPr>
            <p:extLst>
              <p:ext uri="{D42A27DB-BD31-4B8C-83A1-F6EECF244321}">
                <p14:modId xmlns:p14="http://schemas.microsoft.com/office/powerpoint/2010/main" val="388488129"/>
              </p:ext>
            </p:extLst>
          </p:nvPr>
        </p:nvGraphicFramePr>
        <p:xfrm>
          <a:off x="5353131" y="1338228"/>
          <a:ext cx="4540250" cy="3240087"/>
        </p:xfrm>
        <a:graphic>
          <a:graphicData uri="http://schemas.openxmlformats.org/presentationml/2006/ole">
            <mc:AlternateContent xmlns:mc="http://schemas.openxmlformats.org/markup-compatibility/2006">
              <mc:Choice xmlns:v="urn:schemas-microsoft-com:vml" Requires="v">
                <p:oleObj name="Worksheet" r:id="rId2" imgW="4541571" imgH="3238409" progId="Excel.Sheet.12">
                  <p:link updateAutomatic="1"/>
                </p:oleObj>
              </mc:Choice>
              <mc:Fallback>
                <p:oleObj name="Worksheet" r:id="rId2" imgW="4541571" imgH="3238409" progId="Excel.Sheet.12">
                  <p:link updateAutomatic="1"/>
                  <p:pic>
                    <p:nvPicPr>
                      <p:cNvPr id="0" name=""/>
                      <p:cNvPicPr/>
                      <p:nvPr/>
                    </p:nvPicPr>
                    <p:blipFill>
                      <a:blip r:embed="rId3"/>
                      <a:stretch>
                        <a:fillRect/>
                      </a:stretch>
                    </p:blipFill>
                    <p:spPr>
                      <a:xfrm>
                        <a:off x="5353131" y="1338228"/>
                        <a:ext cx="4540250" cy="3240087"/>
                      </a:xfrm>
                      <a:prstGeom prst="rect">
                        <a:avLst/>
                      </a:prstGeom>
                    </p:spPr>
                  </p:pic>
                </p:oleObj>
              </mc:Fallback>
            </mc:AlternateContent>
          </a:graphicData>
        </a:graphic>
      </p:graphicFrame>
      <p:pic>
        <p:nvPicPr>
          <p:cNvPr id="23" name="Imagem 22">
            <a:extLst>
              <a:ext uri="{FF2B5EF4-FFF2-40B4-BE49-F238E27FC236}">
                <a16:creationId xmlns:a16="http://schemas.microsoft.com/office/drawing/2014/main" id="{D1AAC56C-BCC6-4DBB-A9D2-C6A634962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117" y="1338228"/>
            <a:ext cx="4536000" cy="3266861"/>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81</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5">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8" name="Title Placeholder 1">
            <a:extLst>
              <a:ext uri="{FF2B5EF4-FFF2-40B4-BE49-F238E27FC236}">
                <a16:creationId xmlns:a16="http://schemas.microsoft.com/office/drawing/2014/main" id="{9E394E2B-760F-427A-B8EA-2353A5051CF4}"/>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detalhada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 | </a:t>
            </a:r>
            <a:r>
              <a:rPr lang="en-US" sz="1100" dirty="0">
                <a:solidFill>
                  <a:srgbClr val="434343"/>
                </a:solidFill>
                <a:latin typeface="Open Sans" panose="020B0604020202020204" charset="0"/>
                <a:ea typeface="Open Sans" panose="020B0604020202020204" charset="0"/>
                <a:cs typeface="Open Sans" panose="020B0604020202020204" charset="0"/>
              </a:rPr>
              <a:t>BIDIMENSIONAL</a:t>
            </a:r>
          </a:p>
        </p:txBody>
      </p:sp>
      <p:sp>
        <p:nvSpPr>
          <p:cNvPr id="29" name="Retângulo: Cantos Arredondados 28">
            <a:extLst>
              <a:ext uri="{FF2B5EF4-FFF2-40B4-BE49-F238E27FC236}">
                <a16:creationId xmlns:a16="http://schemas.microsoft.com/office/drawing/2014/main" id="{F7D22D64-DC85-41E2-9679-8856292DB6EA}"/>
              </a:ext>
            </a:extLst>
          </p:cNvPr>
          <p:cNvSpPr/>
          <p:nvPr/>
        </p:nvSpPr>
        <p:spPr>
          <a:xfrm>
            <a:off x="10539355" y="2406236"/>
            <a:ext cx="1646265" cy="1206777"/>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900" b="1" dirty="0">
                <a:solidFill>
                  <a:schemeClr val="accent6"/>
                </a:solidFill>
                <a:latin typeface="Open Sans" panose="020B0604020202020204"/>
              </a:rPr>
              <a:t>Covariável parece explicar bem a resposta</a:t>
            </a:r>
          </a:p>
          <a:p>
            <a:endParaRPr lang="pt-BR" sz="900" dirty="0">
              <a:solidFill>
                <a:srgbClr val="92D050"/>
              </a:solidFill>
              <a:latin typeface="Open Sans" panose="020B0604020202020204"/>
            </a:endParaRPr>
          </a:p>
          <a:p>
            <a:r>
              <a:rPr lang="pt-BR" sz="900" b="1" dirty="0">
                <a:solidFill>
                  <a:srgbClr val="FFC000"/>
                </a:solidFill>
                <a:latin typeface="Open Sans" panose="020B0604020202020204"/>
              </a:rPr>
              <a:t>Covariável parece explicar pouco a resposta</a:t>
            </a:r>
          </a:p>
          <a:p>
            <a:endParaRPr lang="pt-BR" sz="900" b="1" dirty="0">
              <a:solidFill>
                <a:srgbClr val="FFC000"/>
              </a:solidFill>
              <a:latin typeface="Open Sans" panose="020B0604020202020204"/>
            </a:endParaRPr>
          </a:p>
          <a:p>
            <a:r>
              <a:rPr lang="pt-BR" sz="900" b="1" dirty="0">
                <a:solidFill>
                  <a:srgbClr val="FF0000"/>
                </a:solidFill>
                <a:latin typeface="Open Sans" panose="020B0604020202020204"/>
              </a:rPr>
              <a:t>Covariável parece não explicar a resposta</a:t>
            </a:r>
          </a:p>
        </p:txBody>
      </p:sp>
      <p:sp>
        <p:nvSpPr>
          <p:cNvPr id="30" name="Retângulo: Cantos Arredondados 29">
            <a:extLst>
              <a:ext uri="{FF2B5EF4-FFF2-40B4-BE49-F238E27FC236}">
                <a16:creationId xmlns:a16="http://schemas.microsoft.com/office/drawing/2014/main" id="{283CEEAF-DA50-48C4-A568-CA8AABD80946}"/>
              </a:ext>
            </a:extLst>
          </p:cNvPr>
          <p:cNvSpPr/>
          <p:nvPr/>
        </p:nvSpPr>
        <p:spPr>
          <a:xfrm>
            <a:off x="10501911" y="2064332"/>
            <a:ext cx="1813085" cy="277001"/>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1200" dirty="0">
                <a:solidFill>
                  <a:srgbClr val="434343"/>
                </a:solidFill>
                <a:latin typeface="Open Sans" panose="020B0604020202020204"/>
              </a:rPr>
              <a:t>LEGENDA</a:t>
            </a:r>
          </a:p>
        </p:txBody>
      </p:sp>
      <p:pic>
        <p:nvPicPr>
          <p:cNvPr id="7" name="Gráfico 6" descr="Fechar">
            <a:extLst>
              <a:ext uri="{FF2B5EF4-FFF2-40B4-BE49-F238E27FC236}">
                <a16:creationId xmlns:a16="http://schemas.microsoft.com/office/drawing/2014/main" id="{EE0F7F51-CF7E-4CFD-86A9-75649B2292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9355" y="3244135"/>
            <a:ext cx="360000" cy="360000"/>
          </a:xfrm>
          <a:prstGeom prst="rect">
            <a:avLst/>
          </a:prstGeom>
        </p:spPr>
      </p:pic>
      <p:pic>
        <p:nvPicPr>
          <p:cNvPr id="11" name="Gráfico 10" descr="Marca de seleção">
            <a:extLst>
              <a:ext uri="{FF2B5EF4-FFF2-40B4-BE49-F238E27FC236}">
                <a16:creationId xmlns:a16="http://schemas.microsoft.com/office/drawing/2014/main" id="{6B6B74A4-0B9A-4333-AA3A-7DA9C7B8C8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79355" y="2415114"/>
            <a:ext cx="360000" cy="360000"/>
          </a:xfrm>
          <a:prstGeom prst="rect">
            <a:avLst/>
          </a:prstGeom>
        </p:spPr>
      </p:pic>
      <p:sp>
        <p:nvSpPr>
          <p:cNvPr id="13" name="Retângulo 12">
            <a:extLst>
              <a:ext uri="{FF2B5EF4-FFF2-40B4-BE49-F238E27FC236}">
                <a16:creationId xmlns:a16="http://schemas.microsoft.com/office/drawing/2014/main" id="{A481B0B5-70F9-461C-A1AD-E80F2A380ECA}"/>
              </a:ext>
            </a:extLst>
          </p:cNvPr>
          <p:cNvSpPr/>
          <p:nvPr/>
        </p:nvSpPr>
        <p:spPr>
          <a:xfrm>
            <a:off x="10179355" y="2964503"/>
            <a:ext cx="36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6" name="Agrupar 15">
            <a:extLst>
              <a:ext uri="{FF2B5EF4-FFF2-40B4-BE49-F238E27FC236}">
                <a16:creationId xmlns:a16="http://schemas.microsoft.com/office/drawing/2014/main" id="{67130E32-3C17-419A-BD18-B2B21B84299C}"/>
              </a:ext>
            </a:extLst>
          </p:cNvPr>
          <p:cNvGrpSpPr/>
          <p:nvPr/>
        </p:nvGrpSpPr>
        <p:grpSpPr>
          <a:xfrm>
            <a:off x="541117" y="4924068"/>
            <a:ext cx="4540228" cy="646331"/>
            <a:chOff x="249780" y="5074456"/>
            <a:chExt cx="5025999" cy="646331"/>
          </a:xfrm>
        </p:grpSpPr>
        <p:sp>
          <p:nvSpPr>
            <p:cNvPr id="34" name="Retângulo 33">
              <a:extLst>
                <a:ext uri="{FF2B5EF4-FFF2-40B4-BE49-F238E27FC236}">
                  <a16:creationId xmlns:a16="http://schemas.microsoft.com/office/drawing/2014/main" id="{D46D6411-95E9-470E-B40C-0D3762C80515}"/>
                </a:ext>
              </a:extLst>
            </p:cNvPr>
            <p:cNvSpPr/>
            <p:nvPr/>
          </p:nvSpPr>
          <p:spPr>
            <a:xfrm>
              <a:off x="645292" y="5074456"/>
              <a:ext cx="4630487" cy="646331"/>
            </a:xfrm>
            <a:prstGeom prst="rect">
              <a:avLst/>
            </a:prstGeom>
          </p:spPr>
          <p:txBody>
            <a:bodyPr wrap="square">
              <a:spAutoFit/>
            </a:bodyPr>
            <a:lstStyle/>
            <a:p>
              <a:r>
                <a:rPr lang="pt-BR" sz="1200" dirty="0">
                  <a:latin typeface="Open Sans" panose="020B0604020202020204"/>
                </a:rPr>
                <a:t>A idade parece explicar bem o target, podemos ver que pessoas mais jovens são as que frequentam uma graduação</a:t>
              </a:r>
            </a:p>
          </p:txBody>
        </p:sp>
        <p:pic>
          <p:nvPicPr>
            <p:cNvPr id="35" name="Gráfico 34" descr="Marca de seleção">
              <a:extLst>
                <a:ext uri="{FF2B5EF4-FFF2-40B4-BE49-F238E27FC236}">
                  <a16:creationId xmlns:a16="http://schemas.microsoft.com/office/drawing/2014/main" id="{6939BCD8-8178-4A99-9CE7-D572F4893B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9780" y="5183559"/>
              <a:ext cx="360000" cy="360000"/>
            </a:xfrm>
            <a:prstGeom prst="rect">
              <a:avLst/>
            </a:prstGeom>
          </p:spPr>
        </p:pic>
      </p:grpSp>
      <p:grpSp>
        <p:nvGrpSpPr>
          <p:cNvPr id="5" name="Agrupar 4">
            <a:extLst>
              <a:ext uri="{FF2B5EF4-FFF2-40B4-BE49-F238E27FC236}">
                <a16:creationId xmlns:a16="http://schemas.microsoft.com/office/drawing/2014/main" id="{F33898D3-0032-4D4A-8F53-25399F17C9F4}"/>
              </a:ext>
            </a:extLst>
          </p:cNvPr>
          <p:cNvGrpSpPr/>
          <p:nvPr/>
        </p:nvGrpSpPr>
        <p:grpSpPr>
          <a:xfrm>
            <a:off x="5439213" y="4924068"/>
            <a:ext cx="4542943" cy="646331"/>
            <a:chOff x="5439213" y="4877901"/>
            <a:chExt cx="4542943" cy="646331"/>
          </a:xfrm>
        </p:grpSpPr>
        <p:sp>
          <p:nvSpPr>
            <p:cNvPr id="22" name="Retângulo 21">
              <a:extLst>
                <a:ext uri="{FF2B5EF4-FFF2-40B4-BE49-F238E27FC236}">
                  <a16:creationId xmlns:a16="http://schemas.microsoft.com/office/drawing/2014/main" id="{0DCCC941-7CB8-40F2-A420-9968171CC7FA}"/>
                </a:ext>
              </a:extLst>
            </p:cNvPr>
            <p:cNvSpPr/>
            <p:nvPr/>
          </p:nvSpPr>
          <p:spPr>
            <a:xfrm>
              <a:off x="5799213" y="4877901"/>
              <a:ext cx="4182943" cy="646331"/>
            </a:xfrm>
            <a:prstGeom prst="rect">
              <a:avLst/>
            </a:prstGeom>
          </p:spPr>
          <p:txBody>
            <a:bodyPr wrap="square">
              <a:spAutoFit/>
            </a:bodyPr>
            <a:lstStyle/>
            <a:p>
              <a:r>
                <a:rPr lang="pt-BR" sz="1200" dirty="0">
                  <a:solidFill>
                    <a:srgbClr val="434343"/>
                  </a:solidFill>
                  <a:latin typeface="Open Sans" panose="020B0604020202020204"/>
                </a:rPr>
                <a:t>O Sexo parece não discriminar o target dado que as duas categorias possuem percentual do target próximo à média da base de 11%, </a:t>
              </a:r>
            </a:p>
          </p:txBody>
        </p:sp>
        <p:pic>
          <p:nvPicPr>
            <p:cNvPr id="26" name="Gráfico 25" descr="Fechar">
              <a:extLst>
                <a:ext uri="{FF2B5EF4-FFF2-40B4-BE49-F238E27FC236}">
                  <a16:creationId xmlns:a16="http://schemas.microsoft.com/office/drawing/2014/main" id="{02A61189-21D5-4E49-8EBE-88830CA3E8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39213" y="5021066"/>
              <a:ext cx="360000" cy="360000"/>
            </a:xfrm>
            <a:prstGeom prst="rect">
              <a:avLst/>
            </a:prstGeom>
          </p:spPr>
        </p:pic>
      </p:grpSp>
      <p:sp>
        <p:nvSpPr>
          <p:cNvPr id="27" name="Botão de ação: Retornar 26">
            <a:hlinkClick r:id="rId10" action="ppaction://hlinksldjump" highlightClick="1"/>
            <a:extLst>
              <a:ext uri="{FF2B5EF4-FFF2-40B4-BE49-F238E27FC236}">
                <a16:creationId xmlns:a16="http://schemas.microsoft.com/office/drawing/2014/main" id="{E17321A4-4246-4931-9D16-645653ABDA26}"/>
              </a:ext>
            </a:extLst>
          </p:cNvPr>
          <p:cNvSpPr/>
          <p:nvPr/>
        </p:nvSpPr>
        <p:spPr>
          <a:xfrm>
            <a:off x="11506877" y="1229573"/>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dirty="0"/>
          </a:p>
        </p:txBody>
      </p:sp>
      <p:pic>
        <p:nvPicPr>
          <p:cNvPr id="24" name="Imagem 23">
            <a:extLst>
              <a:ext uri="{FF2B5EF4-FFF2-40B4-BE49-F238E27FC236}">
                <a16:creationId xmlns:a16="http://schemas.microsoft.com/office/drawing/2014/main" id="{B073288D-6014-4148-8D65-15EF0C5453F5}"/>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3091323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Objeto 7">
            <a:extLst>
              <a:ext uri="{FF2B5EF4-FFF2-40B4-BE49-F238E27FC236}">
                <a16:creationId xmlns:a16="http://schemas.microsoft.com/office/drawing/2014/main" id="{015EF6A0-BC9D-4AA7-91CA-2B9AA3BB10D3}"/>
              </a:ext>
            </a:extLst>
          </p:cNvPr>
          <p:cNvGraphicFramePr>
            <a:graphicFrameLocks noChangeAspect="1"/>
          </p:cNvGraphicFramePr>
          <p:nvPr>
            <p:extLst>
              <p:ext uri="{D42A27DB-BD31-4B8C-83A1-F6EECF244321}">
                <p14:modId xmlns:p14="http://schemas.microsoft.com/office/powerpoint/2010/main" val="3059975399"/>
              </p:ext>
            </p:extLst>
          </p:nvPr>
        </p:nvGraphicFramePr>
        <p:xfrm>
          <a:off x="5353131" y="1338228"/>
          <a:ext cx="4540250" cy="3240087"/>
        </p:xfrm>
        <a:graphic>
          <a:graphicData uri="http://schemas.openxmlformats.org/presentationml/2006/ole">
            <mc:AlternateContent xmlns:mc="http://schemas.openxmlformats.org/markup-compatibility/2006">
              <mc:Choice xmlns:v="urn:schemas-microsoft-com:vml" Requires="v">
                <p:oleObj name="Worksheet" r:id="rId2" imgW="4541571" imgH="3238409" progId="Excel.Sheet.12">
                  <p:link updateAutomatic="1"/>
                </p:oleObj>
              </mc:Choice>
              <mc:Fallback>
                <p:oleObj name="Worksheet" r:id="rId2" imgW="4541571" imgH="3238409" progId="Excel.Sheet.12">
                  <p:link updateAutomatic="1"/>
                  <p:pic>
                    <p:nvPicPr>
                      <p:cNvPr id="0" name=""/>
                      <p:cNvPicPr/>
                      <p:nvPr/>
                    </p:nvPicPr>
                    <p:blipFill>
                      <a:blip r:embed="rId3"/>
                      <a:stretch>
                        <a:fillRect/>
                      </a:stretch>
                    </p:blipFill>
                    <p:spPr>
                      <a:xfrm>
                        <a:off x="5353131" y="1338228"/>
                        <a:ext cx="4540250" cy="3240087"/>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BCED0351-EB7B-4464-A06C-13249885FF7B}"/>
              </a:ext>
            </a:extLst>
          </p:cNvPr>
          <p:cNvGraphicFramePr>
            <a:graphicFrameLocks noChangeAspect="1"/>
          </p:cNvGraphicFramePr>
          <p:nvPr>
            <p:extLst>
              <p:ext uri="{D42A27DB-BD31-4B8C-83A1-F6EECF244321}">
                <p14:modId xmlns:p14="http://schemas.microsoft.com/office/powerpoint/2010/main" val="1027031270"/>
              </p:ext>
            </p:extLst>
          </p:nvPr>
        </p:nvGraphicFramePr>
        <p:xfrm>
          <a:off x="541117" y="1338228"/>
          <a:ext cx="4540250" cy="3240087"/>
        </p:xfrm>
        <a:graphic>
          <a:graphicData uri="http://schemas.openxmlformats.org/presentationml/2006/ole">
            <mc:AlternateContent xmlns:mc="http://schemas.openxmlformats.org/markup-compatibility/2006">
              <mc:Choice xmlns:v="urn:schemas-microsoft-com:vml" Requires="v">
                <p:oleObj name="Worksheet" r:id="rId4" imgW="4541571" imgH="3238409" progId="Excel.Sheet.12">
                  <p:link updateAutomatic="1"/>
                </p:oleObj>
              </mc:Choice>
              <mc:Fallback>
                <p:oleObj name="Worksheet" r:id="rId4" imgW="4541571" imgH="3238409" progId="Excel.Sheet.12">
                  <p:link updateAutomatic="1"/>
                  <p:pic>
                    <p:nvPicPr>
                      <p:cNvPr id="0" name=""/>
                      <p:cNvPicPr/>
                      <p:nvPr/>
                    </p:nvPicPr>
                    <p:blipFill>
                      <a:blip r:embed="rId5"/>
                      <a:stretch>
                        <a:fillRect/>
                      </a:stretch>
                    </p:blipFill>
                    <p:spPr>
                      <a:xfrm>
                        <a:off x="541117" y="1338228"/>
                        <a:ext cx="4540250" cy="3240087"/>
                      </a:xfrm>
                      <a:prstGeom prst="rect">
                        <a:avLst/>
                      </a:prstGeom>
                    </p:spPr>
                  </p:pic>
                </p:oleObj>
              </mc:Fallback>
            </mc:AlternateContent>
          </a:graphicData>
        </a:graphic>
      </p:graphicFrame>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82</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6">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8" name="Title Placeholder 1">
            <a:extLst>
              <a:ext uri="{FF2B5EF4-FFF2-40B4-BE49-F238E27FC236}">
                <a16:creationId xmlns:a16="http://schemas.microsoft.com/office/drawing/2014/main" id="{9E394E2B-760F-427A-B8EA-2353A5051CF4}"/>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detalhada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 | </a:t>
            </a:r>
            <a:r>
              <a:rPr lang="en-US" sz="1100" dirty="0">
                <a:solidFill>
                  <a:srgbClr val="434343"/>
                </a:solidFill>
                <a:latin typeface="Open Sans" panose="020B0604020202020204" charset="0"/>
                <a:ea typeface="Open Sans" panose="020B0604020202020204" charset="0"/>
                <a:cs typeface="Open Sans" panose="020B0604020202020204" charset="0"/>
              </a:rPr>
              <a:t>BIDIMENSIONAL</a:t>
            </a:r>
          </a:p>
        </p:txBody>
      </p:sp>
      <p:sp>
        <p:nvSpPr>
          <p:cNvPr id="29" name="Retângulo: Cantos Arredondados 28">
            <a:extLst>
              <a:ext uri="{FF2B5EF4-FFF2-40B4-BE49-F238E27FC236}">
                <a16:creationId xmlns:a16="http://schemas.microsoft.com/office/drawing/2014/main" id="{F7D22D64-DC85-41E2-9679-8856292DB6EA}"/>
              </a:ext>
            </a:extLst>
          </p:cNvPr>
          <p:cNvSpPr/>
          <p:nvPr/>
        </p:nvSpPr>
        <p:spPr>
          <a:xfrm>
            <a:off x="10539355" y="2406236"/>
            <a:ext cx="1646265" cy="1206777"/>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900" b="1" dirty="0">
                <a:solidFill>
                  <a:schemeClr val="accent6"/>
                </a:solidFill>
                <a:latin typeface="Open Sans" panose="020B0604020202020204"/>
              </a:rPr>
              <a:t>Covariável parece explicar bem a resposta</a:t>
            </a:r>
          </a:p>
          <a:p>
            <a:endParaRPr lang="pt-BR" sz="900" dirty="0">
              <a:solidFill>
                <a:srgbClr val="92D050"/>
              </a:solidFill>
              <a:latin typeface="Open Sans" panose="020B0604020202020204"/>
            </a:endParaRPr>
          </a:p>
          <a:p>
            <a:r>
              <a:rPr lang="pt-BR" sz="900" b="1" dirty="0">
                <a:solidFill>
                  <a:srgbClr val="FFC000"/>
                </a:solidFill>
                <a:latin typeface="Open Sans" panose="020B0604020202020204"/>
              </a:rPr>
              <a:t>Covariável parece explicar pouco a resposta</a:t>
            </a:r>
          </a:p>
          <a:p>
            <a:endParaRPr lang="pt-BR" sz="900" b="1" dirty="0">
              <a:solidFill>
                <a:srgbClr val="FFC000"/>
              </a:solidFill>
              <a:latin typeface="Open Sans" panose="020B0604020202020204"/>
            </a:endParaRPr>
          </a:p>
          <a:p>
            <a:r>
              <a:rPr lang="pt-BR" sz="900" b="1" dirty="0">
                <a:solidFill>
                  <a:srgbClr val="FF0000"/>
                </a:solidFill>
                <a:latin typeface="Open Sans" panose="020B0604020202020204"/>
              </a:rPr>
              <a:t>Covariável parece não explicar a resposta</a:t>
            </a:r>
          </a:p>
        </p:txBody>
      </p:sp>
      <p:sp>
        <p:nvSpPr>
          <p:cNvPr id="30" name="Retângulo: Cantos Arredondados 29">
            <a:extLst>
              <a:ext uri="{FF2B5EF4-FFF2-40B4-BE49-F238E27FC236}">
                <a16:creationId xmlns:a16="http://schemas.microsoft.com/office/drawing/2014/main" id="{283CEEAF-DA50-48C4-A568-CA8AABD80946}"/>
              </a:ext>
            </a:extLst>
          </p:cNvPr>
          <p:cNvSpPr/>
          <p:nvPr/>
        </p:nvSpPr>
        <p:spPr>
          <a:xfrm>
            <a:off x="10501911" y="2064332"/>
            <a:ext cx="1813085" cy="277001"/>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1200" dirty="0">
                <a:solidFill>
                  <a:srgbClr val="434343"/>
                </a:solidFill>
                <a:latin typeface="Open Sans" panose="020B0604020202020204"/>
              </a:rPr>
              <a:t>LEGENDA</a:t>
            </a:r>
          </a:p>
        </p:txBody>
      </p:sp>
      <p:pic>
        <p:nvPicPr>
          <p:cNvPr id="7" name="Gráfico 6" descr="Fechar">
            <a:extLst>
              <a:ext uri="{FF2B5EF4-FFF2-40B4-BE49-F238E27FC236}">
                <a16:creationId xmlns:a16="http://schemas.microsoft.com/office/drawing/2014/main" id="{EE0F7F51-CF7E-4CFD-86A9-75649B2292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79355" y="3244135"/>
            <a:ext cx="360000" cy="360000"/>
          </a:xfrm>
          <a:prstGeom prst="rect">
            <a:avLst/>
          </a:prstGeom>
        </p:spPr>
      </p:pic>
      <p:pic>
        <p:nvPicPr>
          <p:cNvPr id="11" name="Gráfico 10" descr="Marca de seleção">
            <a:extLst>
              <a:ext uri="{FF2B5EF4-FFF2-40B4-BE49-F238E27FC236}">
                <a16:creationId xmlns:a16="http://schemas.microsoft.com/office/drawing/2014/main" id="{6B6B74A4-0B9A-4333-AA3A-7DA9C7B8C8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79355" y="2415114"/>
            <a:ext cx="360000" cy="360000"/>
          </a:xfrm>
          <a:prstGeom prst="rect">
            <a:avLst/>
          </a:prstGeom>
        </p:spPr>
      </p:pic>
      <p:sp>
        <p:nvSpPr>
          <p:cNvPr id="13" name="Retângulo 12">
            <a:extLst>
              <a:ext uri="{FF2B5EF4-FFF2-40B4-BE49-F238E27FC236}">
                <a16:creationId xmlns:a16="http://schemas.microsoft.com/office/drawing/2014/main" id="{A481B0B5-70F9-461C-A1AD-E80F2A380ECA}"/>
              </a:ext>
            </a:extLst>
          </p:cNvPr>
          <p:cNvSpPr/>
          <p:nvPr/>
        </p:nvSpPr>
        <p:spPr>
          <a:xfrm>
            <a:off x="10179355" y="2964503"/>
            <a:ext cx="36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5" name="Agrupar 4">
            <a:extLst>
              <a:ext uri="{FF2B5EF4-FFF2-40B4-BE49-F238E27FC236}">
                <a16:creationId xmlns:a16="http://schemas.microsoft.com/office/drawing/2014/main" id="{F33898D3-0032-4D4A-8F53-25399F17C9F4}"/>
              </a:ext>
            </a:extLst>
          </p:cNvPr>
          <p:cNvGrpSpPr/>
          <p:nvPr/>
        </p:nvGrpSpPr>
        <p:grpSpPr>
          <a:xfrm>
            <a:off x="5439213" y="4970234"/>
            <a:ext cx="4542943" cy="646331"/>
            <a:chOff x="5439213" y="4877901"/>
            <a:chExt cx="4542943" cy="646331"/>
          </a:xfrm>
        </p:grpSpPr>
        <p:sp>
          <p:nvSpPr>
            <p:cNvPr id="22" name="Retângulo 21">
              <a:extLst>
                <a:ext uri="{FF2B5EF4-FFF2-40B4-BE49-F238E27FC236}">
                  <a16:creationId xmlns:a16="http://schemas.microsoft.com/office/drawing/2014/main" id="{0DCCC941-7CB8-40F2-A420-9968171CC7FA}"/>
                </a:ext>
              </a:extLst>
            </p:cNvPr>
            <p:cNvSpPr/>
            <p:nvPr/>
          </p:nvSpPr>
          <p:spPr>
            <a:xfrm>
              <a:off x="5799213" y="4877901"/>
              <a:ext cx="4182943" cy="646331"/>
            </a:xfrm>
            <a:prstGeom prst="rect">
              <a:avLst/>
            </a:prstGeom>
          </p:spPr>
          <p:txBody>
            <a:bodyPr wrap="square">
              <a:spAutoFit/>
            </a:bodyPr>
            <a:lstStyle/>
            <a:p>
              <a:r>
                <a:rPr lang="pt-BR" sz="1200" dirty="0" err="1">
                  <a:solidFill>
                    <a:srgbClr val="434343"/>
                  </a:solidFill>
                  <a:latin typeface="Open Sans" panose="020B0604020202020204"/>
                </a:rPr>
                <a:t>Tem_Plano_Saude</a:t>
              </a:r>
              <a:r>
                <a:rPr lang="pt-BR" sz="1200" dirty="0">
                  <a:solidFill>
                    <a:srgbClr val="434343"/>
                  </a:solidFill>
                  <a:latin typeface="Open Sans" panose="020B0604020202020204"/>
                </a:rPr>
                <a:t> parece não discriminar o target dado que as duas categorias possuem percentual do target próximo à média da base de 11%</a:t>
              </a:r>
            </a:p>
          </p:txBody>
        </p:sp>
        <p:pic>
          <p:nvPicPr>
            <p:cNvPr id="26" name="Gráfico 25" descr="Fechar">
              <a:extLst>
                <a:ext uri="{FF2B5EF4-FFF2-40B4-BE49-F238E27FC236}">
                  <a16:creationId xmlns:a16="http://schemas.microsoft.com/office/drawing/2014/main" id="{02A61189-21D5-4E49-8EBE-88830CA3E8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39213" y="5021066"/>
              <a:ext cx="360000" cy="360000"/>
            </a:xfrm>
            <a:prstGeom prst="rect">
              <a:avLst/>
            </a:prstGeom>
          </p:spPr>
        </p:pic>
      </p:grpSp>
      <p:grpSp>
        <p:nvGrpSpPr>
          <p:cNvPr id="24" name="Agrupar 23">
            <a:extLst>
              <a:ext uri="{FF2B5EF4-FFF2-40B4-BE49-F238E27FC236}">
                <a16:creationId xmlns:a16="http://schemas.microsoft.com/office/drawing/2014/main" id="{7B6CC6E8-577E-4F52-9705-E0486419EAB7}"/>
              </a:ext>
            </a:extLst>
          </p:cNvPr>
          <p:cNvGrpSpPr/>
          <p:nvPr/>
        </p:nvGrpSpPr>
        <p:grpSpPr>
          <a:xfrm>
            <a:off x="541117" y="4877901"/>
            <a:ext cx="4593507" cy="830997"/>
            <a:chOff x="5326497" y="5037700"/>
            <a:chExt cx="4593507" cy="830997"/>
          </a:xfrm>
        </p:grpSpPr>
        <p:sp>
          <p:nvSpPr>
            <p:cNvPr id="25" name="Retângulo 24">
              <a:extLst>
                <a:ext uri="{FF2B5EF4-FFF2-40B4-BE49-F238E27FC236}">
                  <a16:creationId xmlns:a16="http://schemas.microsoft.com/office/drawing/2014/main" id="{78F089A5-4442-407C-A534-A441B1985726}"/>
                </a:ext>
              </a:extLst>
            </p:cNvPr>
            <p:cNvSpPr/>
            <p:nvPr/>
          </p:nvSpPr>
          <p:spPr>
            <a:xfrm>
              <a:off x="5737061" y="5037700"/>
              <a:ext cx="4182943" cy="830997"/>
            </a:xfrm>
            <a:prstGeom prst="rect">
              <a:avLst/>
            </a:prstGeom>
          </p:spPr>
          <p:txBody>
            <a:bodyPr wrap="square">
              <a:spAutoFit/>
            </a:bodyPr>
            <a:lstStyle/>
            <a:p>
              <a:r>
                <a:rPr lang="pt-BR" sz="1200" dirty="0">
                  <a:solidFill>
                    <a:srgbClr val="434343"/>
                  </a:solidFill>
                  <a:latin typeface="Open Sans" panose="020B0604020202020204"/>
                </a:rPr>
                <a:t>A </a:t>
              </a:r>
              <a:r>
                <a:rPr lang="pt-BR" sz="1200" dirty="0" err="1">
                  <a:solidFill>
                    <a:srgbClr val="434343"/>
                  </a:solidFill>
                  <a:latin typeface="Open Sans" panose="020B0604020202020204"/>
                </a:rPr>
                <a:t>Cor_raca</a:t>
              </a:r>
              <a:r>
                <a:rPr lang="pt-BR" sz="1200" dirty="0">
                  <a:solidFill>
                    <a:srgbClr val="434343"/>
                  </a:solidFill>
                  <a:latin typeface="Open Sans" panose="020B0604020202020204"/>
                </a:rPr>
                <a:t> parece discriminar muito pouco, pois todas suas categorias possuem percentual do target próximo à média da base de 11%, com exceção da categoria “Amarela” que tem percentual um pouco maior</a:t>
              </a:r>
            </a:p>
          </p:txBody>
        </p:sp>
        <p:sp>
          <p:nvSpPr>
            <p:cNvPr id="27" name="Retângulo 26">
              <a:extLst>
                <a:ext uri="{FF2B5EF4-FFF2-40B4-BE49-F238E27FC236}">
                  <a16:creationId xmlns:a16="http://schemas.microsoft.com/office/drawing/2014/main" id="{04CB0952-A7A0-4292-BE57-F5B4F53A9976}"/>
                </a:ext>
              </a:extLst>
            </p:cNvPr>
            <p:cNvSpPr/>
            <p:nvPr/>
          </p:nvSpPr>
          <p:spPr>
            <a:xfrm>
              <a:off x="5326497" y="5417198"/>
              <a:ext cx="36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2" name="Botão de ação: Retornar 31">
            <a:hlinkClick r:id="rId11" action="ppaction://hlinksldjump" highlightClick="1"/>
            <a:extLst>
              <a:ext uri="{FF2B5EF4-FFF2-40B4-BE49-F238E27FC236}">
                <a16:creationId xmlns:a16="http://schemas.microsoft.com/office/drawing/2014/main" id="{BD36241E-EF6B-4C87-B361-CA6F86BC11CF}"/>
              </a:ext>
            </a:extLst>
          </p:cNvPr>
          <p:cNvSpPr/>
          <p:nvPr/>
        </p:nvSpPr>
        <p:spPr>
          <a:xfrm>
            <a:off x="11506877" y="1229573"/>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dirty="0"/>
          </a:p>
        </p:txBody>
      </p:sp>
      <p:pic>
        <p:nvPicPr>
          <p:cNvPr id="23" name="Imagem 22">
            <a:extLst>
              <a:ext uri="{FF2B5EF4-FFF2-40B4-BE49-F238E27FC236}">
                <a16:creationId xmlns:a16="http://schemas.microsoft.com/office/drawing/2014/main" id="{3D94F335-E4BB-461A-917E-878801C0C64A}"/>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12241508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to 3">
            <a:extLst>
              <a:ext uri="{FF2B5EF4-FFF2-40B4-BE49-F238E27FC236}">
                <a16:creationId xmlns:a16="http://schemas.microsoft.com/office/drawing/2014/main" id="{3A38551F-4A85-4C77-848D-4861ACE6500E}"/>
              </a:ext>
            </a:extLst>
          </p:cNvPr>
          <p:cNvGraphicFramePr>
            <a:graphicFrameLocks noChangeAspect="1"/>
          </p:cNvGraphicFramePr>
          <p:nvPr>
            <p:extLst>
              <p:ext uri="{D42A27DB-BD31-4B8C-83A1-F6EECF244321}">
                <p14:modId xmlns:p14="http://schemas.microsoft.com/office/powerpoint/2010/main" val="2331965282"/>
              </p:ext>
            </p:extLst>
          </p:nvPr>
        </p:nvGraphicFramePr>
        <p:xfrm>
          <a:off x="5353131" y="1338228"/>
          <a:ext cx="4540250" cy="3240087"/>
        </p:xfrm>
        <a:graphic>
          <a:graphicData uri="http://schemas.openxmlformats.org/presentationml/2006/ole">
            <mc:AlternateContent xmlns:mc="http://schemas.openxmlformats.org/markup-compatibility/2006">
              <mc:Choice xmlns:v="urn:schemas-microsoft-com:vml" Requires="v">
                <p:oleObj name="Worksheet" r:id="rId2" imgW="4541571" imgH="3238409" progId="Excel.Sheet.12">
                  <p:link updateAutomatic="1"/>
                </p:oleObj>
              </mc:Choice>
              <mc:Fallback>
                <p:oleObj name="Worksheet" r:id="rId2" imgW="4541571" imgH="3238409" progId="Excel.Sheet.12">
                  <p:link updateAutomatic="1"/>
                  <p:pic>
                    <p:nvPicPr>
                      <p:cNvPr id="0" name=""/>
                      <p:cNvPicPr/>
                      <p:nvPr/>
                    </p:nvPicPr>
                    <p:blipFill>
                      <a:blip r:embed="rId3"/>
                      <a:stretch>
                        <a:fillRect/>
                      </a:stretch>
                    </p:blipFill>
                    <p:spPr>
                      <a:xfrm>
                        <a:off x="5353131" y="1338228"/>
                        <a:ext cx="4540250" cy="3240087"/>
                      </a:xfrm>
                      <a:prstGeom prst="rect">
                        <a:avLst/>
                      </a:prstGeom>
                    </p:spPr>
                  </p:pic>
                </p:oleObj>
              </mc:Fallback>
            </mc:AlternateContent>
          </a:graphicData>
        </a:graphic>
      </p:graphicFrame>
      <p:graphicFrame>
        <p:nvGraphicFramePr>
          <p:cNvPr id="3" name="Objeto 2">
            <a:extLst>
              <a:ext uri="{FF2B5EF4-FFF2-40B4-BE49-F238E27FC236}">
                <a16:creationId xmlns:a16="http://schemas.microsoft.com/office/drawing/2014/main" id="{0C904AE9-3E71-48AD-8D01-DFF078E95816}"/>
              </a:ext>
            </a:extLst>
          </p:cNvPr>
          <p:cNvGraphicFramePr>
            <a:graphicFrameLocks noChangeAspect="1"/>
          </p:cNvGraphicFramePr>
          <p:nvPr>
            <p:extLst>
              <p:ext uri="{D42A27DB-BD31-4B8C-83A1-F6EECF244321}">
                <p14:modId xmlns:p14="http://schemas.microsoft.com/office/powerpoint/2010/main" val="1489813234"/>
              </p:ext>
            </p:extLst>
          </p:nvPr>
        </p:nvGraphicFramePr>
        <p:xfrm>
          <a:off x="541117" y="1338228"/>
          <a:ext cx="4540250" cy="3240087"/>
        </p:xfrm>
        <a:graphic>
          <a:graphicData uri="http://schemas.openxmlformats.org/presentationml/2006/ole">
            <mc:AlternateContent xmlns:mc="http://schemas.openxmlformats.org/markup-compatibility/2006">
              <mc:Choice xmlns:v="urn:schemas-microsoft-com:vml" Requires="v">
                <p:oleObj name="Worksheet" r:id="rId4" imgW="4541571" imgH="3238409" progId="Excel.Sheet.12">
                  <p:link updateAutomatic="1"/>
                </p:oleObj>
              </mc:Choice>
              <mc:Fallback>
                <p:oleObj name="Worksheet" r:id="rId4" imgW="4541571" imgH="3238409" progId="Excel.Sheet.12">
                  <p:link updateAutomatic="1"/>
                  <p:pic>
                    <p:nvPicPr>
                      <p:cNvPr id="0" name=""/>
                      <p:cNvPicPr/>
                      <p:nvPr/>
                    </p:nvPicPr>
                    <p:blipFill>
                      <a:blip r:embed="rId5"/>
                      <a:stretch>
                        <a:fillRect/>
                      </a:stretch>
                    </p:blipFill>
                    <p:spPr>
                      <a:xfrm>
                        <a:off x="541117" y="1338228"/>
                        <a:ext cx="4540250" cy="3240087"/>
                      </a:xfrm>
                      <a:prstGeom prst="rect">
                        <a:avLst/>
                      </a:prstGeom>
                    </p:spPr>
                  </p:pic>
                </p:oleObj>
              </mc:Fallback>
            </mc:AlternateContent>
          </a:graphicData>
        </a:graphic>
      </p:graphicFrame>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83</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6">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8" name="Title Placeholder 1">
            <a:extLst>
              <a:ext uri="{FF2B5EF4-FFF2-40B4-BE49-F238E27FC236}">
                <a16:creationId xmlns:a16="http://schemas.microsoft.com/office/drawing/2014/main" id="{9E394E2B-760F-427A-B8EA-2353A5051CF4}"/>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detalhada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 | </a:t>
            </a:r>
            <a:r>
              <a:rPr lang="en-US" sz="1100" dirty="0">
                <a:solidFill>
                  <a:srgbClr val="434343"/>
                </a:solidFill>
                <a:latin typeface="Open Sans" panose="020B0604020202020204" charset="0"/>
                <a:ea typeface="Open Sans" panose="020B0604020202020204" charset="0"/>
                <a:cs typeface="Open Sans" panose="020B0604020202020204" charset="0"/>
              </a:rPr>
              <a:t>BIDIMENSIONAL</a:t>
            </a:r>
          </a:p>
        </p:txBody>
      </p:sp>
      <p:sp>
        <p:nvSpPr>
          <p:cNvPr id="29" name="Retângulo: Cantos Arredondados 28">
            <a:extLst>
              <a:ext uri="{FF2B5EF4-FFF2-40B4-BE49-F238E27FC236}">
                <a16:creationId xmlns:a16="http://schemas.microsoft.com/office/drawing/2014/main" id="{F7D22D64-DC85-41E2-9679-8856292DB6EA}"/>
              </a:ext>
            </a:extLst>
          </p:cNvPr>
          <p:cNvSpPr/>
          <p:nvPr/>
        </p:nvSpPr>
        <p:spPr>
          <a:xfrm>
            <a:off x="10539355" y="2406236"/>
            <a:ext cx="1646265" cy="1206777"/>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900" b="1" dirty="0">
                <a:solidFill>
                  <a:schemeClr val="accent6"/>
                </a:solidFill>
                <a:latin typeface="Open Sans" panose="020B0604020202020204"/>
              </a:rPr>
              <a:t>Covariável parece explicar bem a resposta</a:t>
            </a:r>
          </a:p>
          <a:p>
            <a:endParaRPr lang="pt-BR" sz="900" dirty="0">
              <a:solidFill>
                <a:srgbClr val="92D050"/>
              </a:solidFill>
              <a:latin typeface="Open Sans" panose="020B0604020202020204"/>
            </a:endParaRPr>
          </a:p>
          <a:p>
            <a:r>
              <a:rPr lang="pt-BR" sz="900" b="1" dirty="0">
                <a:solidFill>
                  <a:srgbClr val="FFC000"/>
                </a:solidFill>
                <a:latin typeface="Open Sans" panose="020B0604020202020204"/>
              </a:rPr>
              <a:t>Covariável parece explicar pouco a resposta</a:t>
            </a:r>
          </a:p>
          <a:p>
            <a:endParaRPr lang="pt-BR" sz="900" b="1" dirty="0">
              <a:solidFill>
                <a:srgbClr val="FFC000"/>
              </a:solidFill>
              <a:latin typeface="Open Sans" panose="020B0604020202020204"/>
            </a:endParaRPr>
          </a:p>
          <a:p>
            <a:r>
              <a:rPr lang="pt-BR" sz="900" b="1" dirty="0">
                <a:solidFill>
                  <a:srgbClr val="FF0000"/>
                </a:solidFill>
                <a:latin typeface="Open Sans" panose="020B0604020202020204"/>
              </a:rPr>
              <a:t>Covariável parece não explicar a resposta</a:t>
            </a:r>
          </a:p>
        </p:txBody>
      </p:sp>
      <p:sp>
        <p:nvSpPr>
          <p:cNvPr id="30" name="Retângulo: Cantos Arredondados 29">
            <a:extLst>
              <a:ext uri="{FF2B5EF4-FFF2-40B4-BE49-F238E27FC236}">
                <a16:creationId xmlns:a16="http://schemas.microsoft.com/office/drawing/2014/main" id="{283CEEAF-DA50-48C4-A568-CA8AABD80946}"/>
              </a:ext>
            </a:extLst>
          </p:cNvPr>
          <p:cNvSpPr/>
          <p:nvPr/>
        </p:nvSpPr>
        <p:spPr>
          <a:xfrm>
            <a:off x="10501911" y="2064332"/>
            <a:ext cx="1813085" cy="277001"/>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1200" dirty="0">
                <a:solidFill>
                  <a:srgbClr val="434343"/>
                </a:solidFill>
                <a:latin typeface="Open Sans" panose="020B0604020202020204"/>
              </a:rPr>
              <a:t>LEGENDA</a:t>
            </a:r>
          </a:p>
        </p:txBody>
      </p:sp>
      <p:pic>
        <p:nvPicPr>
          <p:cNvPr id="7" name="Gráfico 6" descr="Fechar">
            <a:extLst>
              <a:ext uri="{FF2B5EF4-FFF2-40B4-BE49-F238E27FC236}">
                <a16:creationId xmlns:a16="http://schemas.microsoft.com/office/drawing/2014/main" id="{EE0F7F51-CF7E-4CFD-86A9-75649B2292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79355" y="3244135"/>
            <a:ext cx="360000" cy="360000"/>
          </a:xfrm>
          <a:prstGeom prst="rect">
            <a:avLst/>
          </a:prstGeom>
        </p:spPr>
      </p:pic>
      <p:pic>
        <p:nvPicPr>
          <p:cNvPr id="11" name="Gráfico 10" descr="Marca de seleção">
            <a:extLst>
              <a:ext uri="{FF2B5EF4-FFF2-40B4-BE49-F238E27FC236}">
                <a16:creationId xmlns:a16="http://schemas.microsoft.com/office/drawing/2014/main" id="{6B6B74A4-0B9A-4333-AA3A-7DA9C7B8C8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79355" y="2415114"/>
            <a:ext cx="360000" cy="360000"/>
          </a:xfrm>
          <a:prstGeom prst="rect">
            <a:avLst/>
          </a:prstGeom>
        </p:spPr>
      </p:pic>
      <p:sp>
        <p:nvSpPr>
          <p:cNvPr id="13" name="Retângulo 12">
            <a:extLst>
              <a:ext uri="{FF2B5EF4-FFF2-40B4-BE49-F238E27FC236}">
                <a16:creationId xmlns:a16="http://schemas.microsoft.com/office/drawing/2014/main" id="{A481B0B5-70F9-461C-A1AD-E80F2A380ECA}"/>
              </a:ext>
            </a:extLst>
          </p:cNvPr>
          <p:cNvSpPr/>
          <p:nvPr/>
        </p:nvSpPr>
        <p:spPr>
          <a:xfrm>
            <a:off x="10179355" y="2964503"/>
            <a:ext cx="36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0" name="Agrupar 9">
            <a:extLst>
              <a:ext uri="{FF2B5EF4-FFF2-40B4-BE49-F238E27FC236}">
                <a16:creationId xmlns:a16="http://schemas.microsoft.com/office/drawing/2014/main" id="{8FD3B1AB-750E-4B0B-9EA2-73B9B5E07782}"/>
              </a:ext>
            </a:extLst>
          </p:cNvPr>
          <p:cNvGrpSpPr/>
          <p:nvPr/>
        </p:nvGrpSpPr>
        <p:grpSpPr>
          <a:xfrm>
            <a:off x="591681" y="4900985"/>
            <a:ext cx="4542943" cy="646331"/>
            <a:chOff x="591681" y="4877901"/>
            <a:chExt cx="4542943" cy="646331"/>
          </a:xfrm>
        </p:grpSpPr>
        <p:sp>
          <p:nvSpPr>
            <p:cNvPr id="25" name="Retângulo 24">
              <a:extLst>
                <a:ext uri="{FF2B5EF4-FFF2-40B4-BE49-F238E27FC236}">
                  <a16:creationId xmlns:a16="http://schemas.microsoft.com/office/drawing/2014/main" id="{78F089A5-4442-407C-A534-A441B1985726}"/>
                </a:ext>
              </a:extLst>
            </p:cNvPr>
            <p:cNvSpPr/>
            <p:nvPr/>
          </p:nvSpPr>
          <p:spPr>
            <a:xfrm>
              <a:off x="951681" y="4877901"/>
              <a:ext cx="4182943" cy="646331"/>
            </a:xfrm>
            <a:prstGeom prst="rect">
              <a:avLst/>
            </a:prstGeom>
          </p:spPr>
          <p:txBody>
            <a:bodyPr wrap="square">
              <a:spAutoFit/>
            </a:bodyPr>
            <a:lstStyle/>
            <a:p>
              <a:r>
                <a:rPr lang="pt-BR" sz="1200" dirty="0">
                  <a:solidFill>
                    <a:srgbClr val="434343"/>
                  </a:solidFill>
                  <a:latin typeface="Open Sans" panose="020B0604020202020204"/>
                </a:rPr>
                <a:t>Trabalhou_Ult_12M parece discriminar bem o target, podemos ver que pessoas que não trabalharam nos últimos 12 meses tem maior percentual do Target</a:t>
              </a:r>
            </a:p>
          </p:txBody>
        </p:sp>
        <p:pic>
          <p:nvPicPr>
            <p:cNvPr id="23" name="Gráfico 22" descr="Marca de seleção">
              <a:extLst>
                <a:ext uri="{FF2B5EF4-FFF2-40B4-BE49-F238E27FC236}">
                  <a16:creationId xmlns:a16="http://schemas.microsoft.com/office/drawing/2014/main" id="{40381FAE-CDC8-4E90-9574-27A04C700C1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1681" y="5021066"/>
              <a:ext cx="360000" cy="360000"/>
            </a:xfrm>
            <a:prstGeom prst="rect">
              <a:avLst/>
            </a:prstGeom>
          </p:spPr>
        </p:pic>
      </p:grpSp>
      <p:grpSp>
        <p:nvGrpSpPr>
          <p:cNvPr id="6" name="Agrupar 5">
            <a:extLst>
              <a:ext uri="{FF2B5EF4-FFF2-40B4-BE49-F238E27FC236}">
                <a16:creationId xmlns:a16="http://schemas.microsoft.com/office/drawing/2014/main" id="{D0CC7543-767E-452E-9E64-A64B00A6973B}"/>
              </a:ext>
            </a:extLst>
          </p:cNvPr>
          <p:cNvGrpSpPr/>
          <p:nvPr/>
        </p:nvGrpSpPr>
        <p:grpSpPr>
          <a:xfrm>
            <a:off x="5439213" y="4900985"/>
            <a:ext cx="4542943" cy="646331"/>
            <a:chOff x="5439213" y="4924068"/>
            <a:chExt cx="4542943" cy="646331"/>
          </a:xfrm>
        </p:grpSpPr>
        <p:sp>
          <p:nvSpPr>
            <p:cNvPr id="22" name="Retângulo 21">
              <a:extLst>
                <a:ext uri="{FF2B5EF4-FFF2-40B4-BE49-F238E27FC236}">
                  <a16:creationId xmlns:a16="http://schemas.microsoft.com/office/drawing/2014/main" id="{0DCCC941-7CB8-40F2-A420-9968171CC7FA}"/>
                </a:ext>
              </a:extLst>
            </p:cNvPr>
            <p:cNvSpPr/>
            <p:nvPr/>
          </p:nvSpPr>
          <p:spPr>
            <a:xfrm>
              <a:off x="5799213" y="4924068"/>
              <a:ext cx="4182943" cy="646331"/>
            </a:xfrm>
            <a:prstGeom prst="rect">
              <a:avLst/>
            </a:prstGeom>
          </p:spPr>
          <p:txBody>
            <a:bodyPr wrap="square">
              <a:spAutoFit/>
            </a:bodyPr>
            <a:lstStyle/>
            <a:p>
              <a:r>
                <a:rPr lang="pt-BR" sz="1200" dirty="0" err="1">
                  <a:solidFill>
                    <a:srgbClr val="434343"/>
                  </a:solidFill>
                  <a:latin typeface="Open Sans" panose="020B0604020202020204"/>
                </a:rPr>
                <a:t>Gastos_Sem_Renda</a:t>
              </a:r>
              <a:r>
                <a:rPr lang="pt-BR" sz="1200" dirty="0">
                  <a:solidFill>
                    <a:srgbClr val="434343"/>
                  </a:solidFill>
                  <a:latin typeface="Open Sans" panose="020B0604020202020204"/>
                </a:rPr>
                <a:t> parece discriminar bem o target, podemos ver que pessoas que não tem gastos sem renda tem maior percentual do Target</a:t>
              </a:r>
            </a:p>
          </p:txBody>
        </p:sp>
        <p:pic>
          <p:nvPicPr>
            <p:cNvPr id="28" name="Gráfico 27" descr="Marca de seleção">
              <a:extLst>
                <a:ext uri="{FF2B5EF4-FFF2-40B4-BE49-F238E27FC236}">
                  <a16:creationId xmlns:a16="http://schemas.microsoft.com/office/drawing/2014/main" id="{054E3BCD-03A5-4449-B200-F4AAF85DAD7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39213" y="5067233"/>
              <a:ext cx="360000" cy="360000"/>
            </a:xfrm>
            <a:prstGeom prst="rect">
              <a:avLst/>
            </a:prstGeom>
          </p:spPr>
        </p:pic>
      </p:grpSp>
      <p:sp>
        <p:nvSpPr>
          <p:cNvPr id="32" name="Botão de ação: Retornar 31">
            <a:hlinkClick r:id="rId11" action="ppaction://hlinksldjump" highlightClick="1"/>
            <a:extLst>
              <a:ext uri="{FF2B5EF4-FFF2-40B4-BE49-F238E27FC236}">
                <a16:creationId xmlns:a16="http://schemas.microsoft.com/office/drawing/2014/main" id="{689DB1E2-7754-4066-9E4A-0383F586DE3B}"/>
              </a:ext>
            </a:extLst>
          </p:cNvPr>
          <p:cNvSpPr/>
          <p:nvPr/>
        </p:nvSpPr>
        <p:spPr>
          <a:xfrm>
            <a:off x="11506877" y="1229573"/>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dirty="0"/>
          </a:p>
        </p:txBody>
      </p:sp>
      <p:pic>
        <p:nvPicPr>
          <p:cNvPr id="24" name="Imagem 23">
            <a:extLst>
              <a:ext uri="{FF2B5EF4-FFF2-40B4-BE49-F238E27FC236}">
                <a16:creationId xmlns:a16="http://schemas.microsoft.com/office/drawing/2014/main" id="{14DE99B2-D44A-40B5-A307-79EFB26AF4A9}"/>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40789895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Objeto 7">
            <a:extLst>
              <a:ext uri="{FF2B5EF4-FFF2-40B4-BE49-F238E27FC236}">
                <a16:creationId xmlns:a16="http://schemas.microsoft.com/office/drawing/2014/main" id="{B7508FA9-9870-4F36-8623-73CDF165EC37}"/>
              </a:ext>
            </a:extLst>
          </p:cNvPr>
          <p:cNvGraphicFramePr>
            <a:graphicFrameLocks noChangeAspect="1"/>
          </p:cNvGraphicFramePr>
          <p:nvPr>
            <p:extLst>
              <p:ext uri="{D42A27DB-BD31-4B8C-83A1-F6EECF244321}">
                <p14:modId xmlns:p14="http://schemas.microsoft.com/office/powerpoint/2010/main" val="3431398842"/>
              </p:ext>
            </p:extLst>
          </p:nvPr>
        </p:nvGraphicFramePr>
        <p:xfrm>
          <a:off x="5353131" y="1338228"/>
          <a:ext cx="4540250" cy="3240087"/>
        </p:xfrm>
        <a:graphic>
          <a:graphicData uri="http://schemas.openxmlformats.org/presentationml/2006/ole">
            <mc:AlternateContent xmlns:mc="http://schemas.openxmlformats.org/markup-compatibility/2006">
              <mc:Choice xmlns:v="urn:schemas-microsoft-com:vml" Requires="v">
                <p:oleObj name="Worksheet" r:id="rId2" imgW="4541571" imgH="3238409" progId="Excel.Sheet.12">
                  <p:link updateAutomatic="1"/>
                </p:oleObj>
              </mc:Choice>
              <mc:Fallback>
                <p:oleObj name="Worksheet" r:id="rId2" imgW="4541571" imgH="3238409" progId="Excel.Sheet.12">
                  <p:link updateAutomatic="1"/>
                  <p:pic>
                    <p:nvPicPr>
                      <p:cNvPr id="0" name=""/>
                      <p:cNvPicPr/>
                      <p:nvPr/>
                    </p:nvPicPr>
                    <p:blipFill>
                      <a:blip r:embed="rId3"/>
                      <a:stretch>
                        <a:fillRect/>
                      </a:stretch>
                    </p:blipFill>
                    <p:spPr>
                      <a:xfrm>
                        <a:off x="5353131" y="1338228"/>
                        <a:ext cx="4540250" cy="3240087"/>
                      </a:xfrm>
                      <a:prstGeom prst="rect">
                        <a:avLst/>
                      </a:prstGeom>
                    </p:spPr>
                  </p:pic>
                </p:oleObj>
              </mc:Fallback>
            </mc:AlternateContent>
          </a:graphicData>
        </a:graphic>
      </p:graphicFrame>
      <p:pic>
        <p:nvPicPr>
          <p:cNvPr id="5" name="Imagem 4">
            <a:extLst>
              <a:ext uri="{FF2B5EF4-FFF2-40B4-BE49-F238E27FC236}">
                <a16:creationId xmlns:a16="http://schemas.microsoft.com/office/drawing/2014/main" id="{EBA11C8C-9186-4D3B-AF6A-68DC83406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117" y="1338229"/>
            <a:ext cx="4536000" cy="3113601"/>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84</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5">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8" name="Title Placeholder 1">
            <a:extLst>
              <a:ext uri="{FF2B5EF4-FFF2-40B4-BE49-F238E27FC236}">
                <a16:creationId xmlns:a16="http://schemas.microsoft.com/office/drawing/2014/main" id="{9E394E2B-760F-427A-B8EA-2353A5051CF4}"/>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detalhada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 | </a:t>
            </a:r>
            <a:r>
              <a:rPr lang="en-US" sz="1100" dirty="0">
                <a:solidFill>
                  <a:srgbClr val="434343"/>
                </a:solidFill>
                <a:latin typeface="Open Sans" panose="020B0604020202020204" charset="0"/>
                <a:ea typeface="Open Sans" panose="020B0604020202020204" charset="0"/>
                <a:cs typeface="Open Sans" panose="020B0604020202020204" charset="0"/>
              </a:rPr>
              <a:t>BIDIMENSIONAL</a:t>
            </a:r>
          </a:p>
        </p:txBody>
      </p:sp>
      <p:sp>
        <p:nvSpPr>
          <p:cNvPr id="29" name="Retângulo: Cantos Arredondados 28">
            <a:extLst>
              <a:ext uri="{FF2B5EF4-FFF2-40B4-BE49-F238E27FC236}">
                <a16:creationId xmlns:a16="http://schemas.microsoft.com/office/drawing/2014/main" id="{F7D22D64-DC85-41E2-9679-8856292DB6EA}"/>
              </a:ext>
            </a:extLst>
          </p:cNvPr>
          <p:cNvSpPr/>
          <p:nvPr/>
        </p:nvSpPr>
        <p:spPr>
          <a:xfrm>
            <a:off x="10539355" y="2406236"/>
            <a:ext cx="1646265" cy="1206777"/>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900" b="1" dirty="0">
                <a:solidFill>
                  <a:schemeClr val="accent6"/>
                </a:solidFill>
                <a:latin typeface="Open Sans" panose="020B0604020202020204"/>
              </a:rPr>
              <a:t>Covariável parece explicar bem a resposta</a:t>
            </a:r>
          </a:p>
          <a:p>
            <a:endParaRPr lang="pt-BR" sz="900" dirty="0">
              <a:solidFill>
                <a:srgbClr val="92D050"/>
              </a:solidFill>
              <a:latin typeface="Open Sans" panose="020B0604020202020204"/>
            </a:endParaRPr>
          </a:p>
          <a:p>
            <a:r>
              <a:rPr lang="pt-BR" sz="900" b="1" dirty="0">
                <a:solidFill>
                  <a:srgbClr val="FFC000"/>
                </a:solidFill>
                <a:latin typeface="Open Sans" panose="020B0604020202020204"/>
              </a:rPr>
              <a:t>Covariável parece explicar pouco a resposta</a:t>
            </a:r>
          </a:p>
          <a:p>
            <a:endParaRPr lang="pt-BR" sz="900" b="1" dirty="0">
              <a:solidFill>
                <a:srgbClr val="FFC000"/>
              </a:solidFill>
              <a:latin typeface="Open Sans" panose="020B0604020202020204"/>
            </a:endParaRPr>
          </a:p>
          <a:p>
            <a:r>
              <a:rPr lang="pt-BR" sz="900" b="1" dirty="0">
                <a:solidFill>
                  <a:srgbClr val="FF0000"/>
                </a:solidFill>
                <a:latin typeface="Open Sans" panose="020B0604020202020204"/>
              </a:rPr>
              <a:t>Covariável parece não explicar a resposta</a:t>
            </a:r>
          </a:p>
        </p:txBody>
      </p:sp>
      <p:sp>
        <p:nvSpPr>
          <p:cNvPr id="30" name="Retângulo: Cantos Arredondados 29">
            <a:extLst>
              <a:ext uri="{FF2B5EF4-FFF2-40B4-BE49-F238E27FC236}">
                <a16:creationId xmlns:a16="http://schemas.microsoft.com/office/drawing/2014/main" id="{283CEEAF-DA50-48C4-A568-CA8AABD80946}"/>
              </a:ext>
            </a:extLst>
          </p:cNvPr>
          <p:cNvSpPr/>
          <p:nvPr/>
        </p:nvSpPr>
        <p:spPr>
          <a:xfrm>
            <a:off x="10501911" y="2064332"/>
            <a:ext cx="1813085" cy="277001"/>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1200" dirty="0">
                <a:solidFill>
                  <a:srgbClr val="434343"/>
                </a:solidFill>
                <a:latin typeface="Open Sans" panose="020B0604020202020204"/>
              </a:rPr>
              <a:t>LEGENDA</a:t>
            </a:r>
          </a:p>
        </p:txBody>
      </p:sp>
      <p:pic>
        <p:nvPicPr>
          <p:cNvPr id="7" name="Gráfico 6" descr="Fechar">
            <a:extLst>
              <a:ext uri="{FF2B5EF4-FFF2-40B4-BE49-F238E27FC236}">
                <a16:creationId xmlns:a16="http://schemas.microsoft.com/office/drawing/2014/main" id="{EE0F7F51-CF7E-4CFD-86A9-75649B2292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9355" y="3244135"/>
            <a:ext cx="360000" cy="360000"/>
          </a:xfrm>
          <a:prstGeom prst="rect">
            <a:avLst/>
          </a:prstGeom>
        </p:spPr>
      </p:pic>
      <p:pic>
        <p:nvPicPr>
          <p:cNvPr id="11" name="Gráfico 10" descr="Marca de seleção">
            <a:extLst>
              <a:ext uri="{FF2B5EF4-FFF2-40B4-BE49-F238E27FC236}">
                <a16:creationId xmlns:a16="http://schemas.microsoft.com/office/drawing/2014/main" id="{6B6B74A4-0B9A-4333-AA3A-7DA9C7B8C8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79355" y="2415114"/>
            <a:ext cx="360000" cy="360000"/>
          </a:xfrm>
          <a:prstGeom prst="rect">
            <a:avLst/>
          </a:prstGeom>
        </p:spPr>
      </p:pic>
      <p:sp>
        <p:nvSpPr>
          <p:cNvPr id="13" name="Retângulo 12">
            <a:extLst>
              <a:ext uri="{FF2B5EF4-FFF2-40B4-BE49-F238E27FC236}">
                <a16:creationId xmlns:a16="http://schemas.microsoft.com/office/drawing/2014/main" id="{A481B0B5-70F9-461C-A1AD-E80F2A380ECA}"/>
              </a:ext>
            </a:extLst>
          </p:cNvPr>
          <p:cNvSpPr/>
          <p:nvPr/>
        </p:nvSpPr>
        <p:spPr>
          <a:xfrm>
            <a:off x="10179355" y="2964503"/>
            <a:ext cx="36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a:extLst>
              <a:ext uri="{FF2B5EF4-FFF2-40B4-BE49-F238E27FC236}">
                <a16:creationId xmlns:a16="http://schemas.microsoft.com/office/drawing/2014/main" id="{78F089A5-4442-407C-A534-A441B1985726}"/>
              </a:ext>
            </a:extLst>
          </p:cNvPr>
          <p:cNvSpPr/>
          <p:nvPr/>
        </p:nvSpPr>
        <p:spPr>
          <a:xfrm>
            <a:off x="951681" y="4904538"/>
            <a:ext cx="4182943" cy="646331"/>
          </a:xfrm>
          <a:prstGeom prst="rect">
            <a:avLst/>
          </a:prstGeom>
        </p:spPr>
        <p:txBody>
          <a:bodyPr wrap="square">
            <a:spAutoFit/>
          </a:bodyPr>
          <a:lstStyle/>
          <a:p>
            <a:r>
              <a:rPr lang="pt-BR" sz="1200" dirty="0" err="1">
                <a:solidFill>
                  <a:srgbClr val="434343"/>
                </a:solidFill>
                <a:latin typeface="Open Sans" panose="020B0604020202020204"/>
              </a:rPr>
              <a:t>Renda_Total</a:t>
            </a:r>
            <a:r>
              <a:rPr lang="pt-BR" sz="1200" dirty="0">
                <a:solidFill>
                  <a:srgbClr val="434343"/>
                </a:solidFill>
                <a:latin typeface="Open Sans" panose="020B0604020202020204"/>
              </a:rPr>
              <a:t> não parece discriminar bem o target, o que podemos ver é que quem não frequenta graduação possui maior outlier</a:t>
            </a:r>
          </a:p>
        </p:txBody>
      </p:sp>
      <p:sp>
        <p:nvSpPr>
          <p:cNvPr id="22" name="Retângulo 21">
            <a:extLst>
              <a:ext uri="{FF2B5EF4-FFF2-40B4-BE49-F238E27FC236}">
                <a16:creationId xmlns:a16="http://schemas.microsoft.com/office/drawing/2014/main" id="{0DCCC941-7CB8-40F2-A420-9968171CC7FA}"/>
              </a:ext>
            </a:extLst>
          </p:cNvPr>
          <p:cNvSpPr/>
          <p:nvPr/>
        </p:nvSpPr>
        <p:spPr>
          <a:xfrm>
            <a:off x="5799213" y="4812205"/>
            <a:ext cx="4182943" cy="830997"/>
          </a:xfrm>
          <a:prstGeom prst="rect">
            <a:avLst/>
          </a:prstGeom>
        </p:spPr>
        <p:txBody>
          <a:bodyPr wrap="square">
            <a:spAutoFit/>
          </a:bodyPr>
          <a:lstStyle/>
          <a:p>
            <a:r>
              <a:rPr lang="pt-BR" sz="1200" dirty="0">
                <a:solidFill>
                  <a:srgbClr val="434343"/>
                </a:solidFill>
                <a:latin typeface="Open Sans" panose="020B0604020202020204"/>
              </a:rPr>
              <a:t>Composição familiar parece discriminar bem o target, podemos ver os percentuais de cada categoria variam muito desde “Mais de um adulto sem criança” com 14% e “Um ou mais idosos com ou sem crianças” com 1%</a:t>
            </a:r>
          </a:p>
        </p:txBody>
      </p:sp>
      <p:pic>
        <p:nvPicPr>
          <p:cNvPr id="28" name="Gráfico 27" descr="Marca de seleção">
            <a:extLst>
              <a:ext uri="{FF2B5EF4-FFF2-40B4-BE49-F238E27FC236}">
                <a16:creationId xmlns:a16="http://schemas.microsoft.com/office/drawing/2014/main" id="{054E3BCD-03A5-4449-B200-F4AAF85DAD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39213" y="5047703"/>
            <a:ext cx="360000" cy="360000"/>
          </a:xfrm>
          <a:prstGeom prst="rect">
            <a:avLst/>
          </a:prstGeom>
        </p:spPr>
      </p:pic>
      <p:sp>
        <p:nvSpPr>
          <p:cNvPr id="32" name="Botão de ação: Retornar 31">
            <a:hlinkClick r:id="rId10" action="ppaction://hlinksldjump" highlightClick="1"/>
            <a:extLst>
              <a:ext uri="{FF2B5EF4-FFF2-40B4-BE49-F238E27FC236}">
                <a16:creationId xmlns:a16="http://schemas.microsoft.com/office/drawing/2014/main" id="{689DB1E2-7754-4066-9E4A-0383F586DE3B}"/>
              </a:ext>
            </a:extLst>
          </p:cNvPr>
          <p:cNvSpPr/>
          <p:nvPr/>
        </p:nvSpPr>
        <p:spPr>
          <a:xfrm>
            <a:off x="11506877" y="1229573"/>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dirty="0"/>
          </a:p>
        </p:txBody>
      </p:sp>
      <p:pic>
        <p:nvPicPr>
          <p:cNvPr id="26" name="Gráfico 25" descr="Fechar">
            <a:extLst>
              <a:ext uri="{FF2B5EF4-FFF2-40B4-BE49-F238E27FC236}">
                <a16:creationId xmlns:a16="http://schemas.microsoft.com/office/drawing/2014/main" id="{066E9C80-66BB-4A56-9ED8-B23761804A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1681" y="5047703"/>
            <a:ext cx="360000" cy="360000"/>
          </a:xfrm>
          <a:prstGeom prst="rect">
            <a:avLst/>
          </a:prstGeom>
        </p:spPr>
      </p:pic>
      <p:pic>
        <p:nvPicPr>
          <p:cNvPr id="27" name="Imagem 26">
            <a:extLst>
              <a:ext uri="{FF2B5EF4-FFF2-40B4-BE49-F238E27FC236}">
                <a16:creationId xmlns:a16="http://schemas.microsoft.com/office/drawing/2014/main" id="{1CDDEBD9-9F38-44D0-9BE1-D6E6070AC756}"/>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3302378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1758FD1-91D8-4AB2-9F51-CC41DCE3F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17" y="1338229"/>
            <a:ext cx="4539600" cy="3170877"/>
          </a:xfrm>
          <a:prstGeom prst="rect">
            <a:avLst/>
          </a:prstGeom>
        </p:spPr>
      </p:pic>
      <p:pic>
        <p:nvPicPr>
          <p:cNvPr id="6" name="Imagem 5">
            <a:extLst>
              <a:ext uri="{FF2B5EF4-FFF2-40B4-BE49-F238E27FC236}">
                <a16:creationId xmlns:a16="http://schemas.microsoft.com/office/drawing/2014/main" id="{4A6EE493-E670-4557-9DA7-FBA060C79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131" y="1338228"/>
            <a:ext cx="4539600" cy="3170877"/>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85</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4">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8" name="Title Placeholder 1">
            <a:extLst>
              <a:ext uri="{FF2B5EF4-FFF2-40B4-BE49-F238E27FC236}">
                <a16:creationId xmlns:a16="http://schemas.microsoft.com/office/drawing/2014/main" id="{9E394E2B-760F-427A-B8EA-2353A5051CF4}"/>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detalhada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 | </a:t>
            </a:r>
            <a:r>
              <a:rPr lang="en-US" sz="1100" dirty="0">
                <a:solidFill>
                  <a:srgbClr val="434343"/>
                </a:solidFill>
                <a:latin typeface="Open Sans" panose="020B0604020202020204" charset="0"/>
                <a:ea typeface="Open Sans" panose="020B0604020202020204" charset="0"/>
                <a:cs typeface="Open Sans" panose="020B0604020202020204" charset="0"/>
              </a:rPr>
              <a:t>BIDIMENSIONAL</a:t>
            </a:r>
          </a:p>
        </p:txBody>
      </p:sp>
      <p:sp>
        <p:nvSpPr>
          <p:cNvPr id="29" name="Retângulo: Cantos Arredondados 28">
            <a:extLst>
              <a:ext uri="{FF2B5EF4-FFF2-40B4-BE49-F238E27FC236}">
                <a16:creationId xmlns:a16="http://schemas.microsoft.com/office/drawing/2014/main" id="{F7D22D64-DC85-41E2-9679-8856292DB6EA}"/>
              </a:ext>
            </a:extLst>
          </p:cNvPr>
          <p:cNvSpPr/>
          <p:nvPr/>
        </p:nvSpPr>
        <p:spPr>
          <a:xfrm>
            <a:off x="10539355" y="2406236"/>
            <a:ext cx="1646265" cy="1206777"/>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900" b="1" dirty="0">
                <a:solidFill>
                  <a:schemeClr val="accent6"/>
                </a:solidFill>
                <a:latin typeface="Open Sans" panose="020B0604020202020204"/>
              </a:rPr>
              <a:t>Covariável parece explicar bem a resposta</a:t>
            </a:r>
          </a:p>
          <a:p>
            <a:endParaRPr lang="pt-BR" sz="900" dirty="0">
              <a:solidFill>
                <a:srgbClr val="92D050"/>
              </a:solidFill>
              <a:latin typeface="Open Sans" panose="020B0604020202020204"/>
            </a:endParaRPr>
          </a:p>
          <a:p>
            <a:r>
              <a:rPr lang="pt-BR" sz="900" b="1" dirty="0">
                <a:solidFill>
                  <a:srgbClr val="FFC000"/>
                </a:solidFill>
                <a:latin typeface="Open Sans" panose="020B0604020202020204"/>
              </a:rPr>
              <a:t>Covariável parece explicar pouco a resposta</a:t>
            </a:r>
          </a:p>
          <a:p>
            <a:endParaRPr lang="pt-BR" sz="900" b="1" dirty="0">
              <a:solidFill>
                <a:srgbClr val="FFC000"/>
              </a:solidFill>
              <a:latin typeface="Open Sans" panose="020B0604020202020204"/>
            </a:endParaRPr>
          </a:p>
          <a:p>
            <a:r>
              <a:rPr lang="pt-BR" sz="900" b="1" dirty="0">
                <a:solidFill>
                  <a:srgbClr val="FF0000"/>
                </a:solidFill>
                <a:latin typeface="Open Sans" panose="020B0604020202020204"/>
              </a:rPr>
              <a:t>Covariável parece não explicar a resposta</a:t>
            </a:r>
          </a:p>
        </p:txBody>
      </p:sp>
      <p:sp>
        <p:nvSpPr>
          <p:cNvPr id="30" name="Retângulo: Cantos Arredondados 29">
            <a:extLst>
              <a:ext uri="{FF2B5EF4-FFF2-40B4-BE49-F238E27FC236}">
                <a16:creationId xmlns:a16="http://schemas.microsoft.com/office/drawing/2014/main" id="{283CEEAF-DA50-48C4-A568-CA8AABD80946}"/>
              </a:ext>
            </a:extLst>
          </p:cNvPr>
          <p:cNvSpPr/>
          <p:nvPr/>
        </p:nvSpPr>
        <p:spPr>
          <a:xfrm>
            <a:off x="10501911" y="2064332"/>
            <a:ext cx="1813085" cy="277001"/>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1200" dirty="0">
                <a:solidFill>
                  <a:srgbClr val="434343"/>
                </a:solidFill>
                <a:latin typeface="Open Sans" panose="020B0604020202020204"/>
              </a:rPr>
              <a:t>LEGENDA</a:t>
            </a:r>
          </a:p>
        </p:txBody>
      </p:sp>
      <p:pic>
        <p:nvPicPr>
          <p:cNvPr id="7" name="Gráfico 6" descr="Fechar">
            <a:extLst>
              <a:ext uri="{FF2B5EF4-FFF2-40B4-BE49-F238E27FC236}">
                <a16:creationId xmlns:a16="http://schemas.microsoft.com/office/drawing/2014/main" id="{EE0F7F51-CF7E-4CFD-86A9-75649B2292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9355" y="3244135"/>
            <a:ext cx="360000" cy="360000"/>
          </a:xfrm>
          <a:prstGeom prst="rect">
            <a:avLst/>
          </a:prstGeom>
        </p:spPr>
      </p:pic>
      <p:pic>
        <p:nvPicPr>
          <p:cNvPr id="11" name="Gráfico 10" descr="Marca de seleção">
            <a:extLst>
              <a:ext uri="{FF2B5EF4-FFF2-40B4-BE49-F238E27FC236}">
                <a16:creationId xmlns:a16="http://schemas.microsoft.com/office/drawing/2014/main" id="{6B6B74A4-0B9A-4333-AA3A-7DA9C7B8C8B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79355" y="2415114"/>
            <a:ext cx="360000" cy="360000"/>
          </a:xfrm>
          <a:prstGeom prst="rect">
            <a:avLst/>
          </a:prstGeom>
        </p:spPr>
      </p:pic>
      <p:sp>
        <p:nvSpPr>
          <p:cNvPr id="13" name="Retângulo 12">
            <a:extLst>
              <a:ext uri="{FF2B5EF4-FFF2-40B4-BE49-F238E27FC236}">
                <a16:creationId xmlns:a16="http://schemas.microsoft.com/office/drawing/2014/main" id="{A481B0B5-70F9-461C-A1AD-E80F2A380ECA}"/>
              </a:ext>
            </a:extLst>
          </p:cNvPr>
          <p:cNvSpPr/>
          <p:nvPr/>
        </p:nvSpPr>
        <p:spPr>
          <a:xfrm>
            <a:off x="10179355" y="2964503"/>
            <a:ext cx="36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a:extLst>
              <a:ext uri="{FF2B5EF4-FFF2-40B4-BE49-F238E27FC236}">
                <a16:creationId xmlns:a16="http://schemas.microsoft.com/office/drawing/2014/main" id="{78F089A5-4442-407C-A534-A441B1985726}"/>
              </a:ext>
            </a:extLst>
          </p:cNvPr>
          <p:cNvSpPr/>
          <p:nvPr/>
        </p:nvSpPr>
        <p:spPr>
          <a:xfrm>
            <a:off x="951681" y="4858372"/>
            <a:ext cx="4182943" cy="646331"/>
          </a:xfrm>
          <a:prstGeom prst="rect">
            <a:avLst/>
          </a:prstGeom>
        </p:spPr>
        <p:txBody>
          <a:bodyPr wrap="square">
            <a:spAutoFit/>
          </a:bodyPr>
          <a:lstStyle/>
          <a:p>
            <a:r>
              <a:rPr lang="pt-BR" sz="1200" dirty="0" err="1">
                <a:solidFill>
                  <a:srgbClr val="434343"/>
                </a:solidFill>
                <a:latin typeface="Open Sans" panose="020B0604020202020204"/>
              </a:rPr>
              <a:t>PC_Renda_Disp</a:t>
            </a:r>
            <a:r>
              <a:rPr lang="pt-BR" sz="1200" dirty="0">
                <a:solidFill>
                  <a:srgbClr val="434343"/>
                </a:solidFill>
                <a:latin typeface="Open Sans" panose="020B0604020202020204"/>
              </a:rPr>
              <a:t> parece discriminar pouco o target, vemos que quem frequenta graduação possui mediana um pouco maior.</a:t>
            </a:r>
          </a:p>
        </p:txBody>
      </p:sp>
      <p:sp>
        <p:nvSpPr>
          <p:cNvPr id="22" name="Retângulo 21">
            <a:extLst>
              <a:ext uri="{FF2B5EF4-FFF2-40B4-BE49-F238E27FC236}">
                <a16:creationId xmlns:a16="http://schemas.microsoft.com/office/drawing/2014/main" id="{0DCCC941-7CB8-40F2-A420-9968171CC7FA}"/>
              </a:ext>
            </a:extLst>
          </p:cNvPr>
          <p:cNvSpPr/>
          <p:nvPr/>
        </p:nvSpPr>
        <p:spPr>
          <a:xfrm>
            <a:off x="5799213" y="4858372"/>
            <a:ext cx="4182943" cy="646331"/>
          </a:xfrm>
          <a:prstGeom prst="rect">
            <a:avLst/>
          </a:prstGeom>
        </p:spPr>
        <p:txBody>
          <a:bodyPr wrap="square">
            <a:spAutoFit/>
          </a:bodyPr>
          <a:lstStyle/>
          <a:p>
            <a:r>
              <a:rPr lang="pt-BR" sz="1200" dirty="0" err="1">
                <a:solidFill>
                  <a:srgbClr val="434343"/>
                </a:solidFill>
                <a:latin typeface="Open Sans" panose="020B0604020202020204"/>
              </a:rPr>
              <a:t>PC_Renda_Nao_Monet</a:t>
            </a:r>
            <a:r>
              <a:rPr lang="pt-BR" sz="1200" dirty="0">
                <a:solidFill>
                  <a:srgbClr val="434343"/>
                </a:solidFill>
                <a:latin typeface="Open Sans" panose="020B0604020202020204"/>
              </a:rPr>
              <a:t> parece discriminar pouco o target, vemos que quem frequenta graduação possui mediana um pouco maior.</a:t>
            </a:r>
          </a:p>
        </p:txBody>
      </p:sp>
      <p:sp>
        <p:nvSpPr>
          <p:cNvPr id="32" name="Botão de ação: Retornar 31">
            <a:hlinkClick r:id="rId9" action="ppaction://hlinksldjump" highlightClick="1"/>
            <a:extLst>
              <a:ext uri="{FF2B5EF4-FFF2-40B4-BE49-F238E27FC236}">
                <a16:creationId xmlns:a16="http://schemas.microsoft.com/office/drawing/2014/main" id="{689DB1E2-7754-4066-9E4A-0383F586DE3B}"/>
              </a:ext>
            </a:extLst>
          </p:cNvPr>
          <p:cNvSpPr/>
          <p:nvPr/>
        </p:nvSpPr>
        <p:spPr>
          <a:xfrm>
            <a:off x="11506877" y="1229573"/>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dirty="0"/>
          </a:p>
        </p:txBody>
      </p:sp>
      <p:sp>
        <p:nvSpPr>
          <p:cNvPr id="24" name="Retângulo 23">
            <a:extLst>
              <a:ext uri="{FF2B5EF4-FFF2-40B4-BE49-F238E27FC236}">
                <a16:creationId xmlns:a16="http://schemas.microsoft.com/office/drawing/2014/main" id="{6B4EDABE-3F96-4313-B188-2BAC2E2B8B83}"/>
              </a:ext>
            </a:extLst>
          </p:cNvPr>
          <p:cNvSpPr/>
          <p:nvPr/>
        </p:nvSpPr>
        <p:spPr>
          <a:xfrm>
            <a:off x="591681" y="5145537"/>
            <a:ext cx="36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26">
            <a:extLst>
              <a:ext uri="{FF2B5EF4-FFF2-40B4-BE49-F238E27FC236}">
                <a16:creationId xmlns:a16="http://schemas.microsoft.com/office/drawing/2014/main" id="{8CC0367E-9689-4309-BB80-D5106FB96FE2}"/>
              </a:ext>
            </a:extLst>
          </p:cNvPr>
          <p:cNvSpPr/>
          <p:nvPr/>
        </p:nvSpPr>
        <p:spPr>
          <a:xfrm>
            <a:off x="5439213" y="5145537"/>
            <a:ext cx="36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1" name="Imagem 30">
            <a:extLst>
              <a:ext uri="{FF2B5EF4-FFF2-40B4-BE49-F238E27FC236}">
                <a16:creationId xmlns:a16="http://schemas.microsoft.com/office/drawing/2014/main" id="{D487C71E-5DFB-475E-BAA8-018376095A14}"/>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9619820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33887C2A-6EFF-40E8-915F-6AE3CC1F1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17" y="1338229"/>
            <a:ext cx="4539600" cy="3170877"/>
          </a:xfrm>
          <a:prstGeom prst="rect">
            <a:avLst/>
          </a:prstGeom>
        </p:spPr>
      </p:pic>
      <p:pic>
        <p:nvPicPr>
          <p:cNvPr id="4" name="Imagem 3">
            <a:extLst>
              <a:ext uri="{FF2B5EF4-FFF2-40B4-BE49-F238E27FC236}">
                <a16:creationId xmlns:a16="http://schemas.microsoft.com/office/drawing/2014/main" id="{C3B4DE7E-7678-41D7-9E51-FBA0EDCA21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0790" y="1338228"/>
            <a:ext cx="4353319" cy="3193200"/>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86</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4">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8" name="Title Placeholder 1">
            <a:extLst>
              <a:ext uri="{FF2B5EF4-FFF2-40B4-BE49-F238E27FC236}">
                <a16:creationId xmlns:a16="http://schemas.microsoft.com/office/drawing/2014/main" id="{9E394E2B-760F-427A-B8EA-2353A5051CF4}"/>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detalhada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 | </a:t>
            </a:r>
            <a:r>
              <a:rPr lang="en-US" sz="1100" dirty="0">
                <a:solidFill>
                  <a:srgbClr val="434343"/>
                </a:solidFill>
                <a:latin typeface="Open Sans" panose="020B0604020202020204" charset="0"/>
                <a:ea typeface="Open Sans" panose="020B0604020202020204" charset="0"/>
                <a:cs typeface="Open Sans" panose="020B0604020202020204" charset="0"/>
              </a:rPr>
              <a:t>BIDIMENSIONAL</a:t>
            </a:r>
          </a:p>
        </p:txBody>
      </p:sp>
      <p:sp>
        <p:nvSpPr>
          <p:cNvPr id="29" name="Retângulo: Cantos Arredondados 28">
            <a:extLst>
              <a:ext uri="{FF2B5EF4-FFF2-40B4-BE49-F238E27FC236}">
                <a16:creationId xmlns:a16="http://schemas.microsoft.com/office/drawing/2014/main" id="{F7D22D64-DC85-41E2-9679-8856292DB6EA}"/>
              </a:ext>
            </a:extLst>
          </p:cNvPr>
          <p:cNvSpPr/>
          <p:nvPr/>
        </p:nvSpPr>
        <p:spPr>
          <a:xfrm>
            <a:off x="10539355" y="2406236"/>
            <a:ext cx="1646265" cy="1206777"/>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900" b="1" dirty="0">
                <a:solidFill>
                  <a:schemeClr val="accent6"/>
                </a:solidFill>
                <a:latin typeface="Open Sans" panose="020B0604020202020204"/>
              </a:rPr>
              <a:t>Covariável parece explicar bem a resposta</a:t>
            </a:r>
          </a:p>
          <a:p>
            <a:endParaRPr lang="pt-BR" sz="900" dirty="0">
              <a:solidFill>
                <a:srgbClr val="92D050"/>
              </a:solidFill>
              <a:latin typeface="Open Sans" panose="020B0604020202020204"/>
            </a:endParaRPr>
          </a:p>
          <a:p>
            <a:r>
              <a:rPr lang="pt-BR" sz="900" b="1" dirty="0">
                <a:solidFill>
                  <a:srgbClr val="FFC000"/>
                </a:solidFill>
                <a:latin typeface="Open Sans" panose="020B0604020202020204"/>
              </a:rPr>
              <a:t>Covariável parece explicar pouco a resposta</a:t>
            </a:r>
          </a:p>
          <a:p>
            <a:endParaRPr lang="pt-BR" sz="900" b="1" dirty="0">
              <a:solidFill>
                <a:srgbClr val="FFC000"/>
              </a:solidFill>
              <a:latin typeface="Open Sans" panose="020B0604020202020204"/>
            </a:endParaRPr>
          </a:p>
          <a:p>
            <a:r>
              <a:rPr lang="pt-BR" sz="900" b="1" dirty="0">
                <a:solidFill>
                  <a:srgbClr val="FF0000"/>
                </a:solidFill>
                <a:latin typeface="Open Sans" panose="020B0604020202020204"/>
              </a:rPr>
              <a:t>Covariável parece não explicar a resposta</a:t>
            </a:r>
          </a:p>
        </p:txBody>
      </p:sp>
      <p:sp>
        <p:nvSpPr>
          <p:cNvPr id="30" name="Retângulo: Cantos Arredondados 29">
            <a:extLst>
              <a:ext uri="{FF2B5EF4-FFF2-40B4-BE49-F238E27FC236}">
                <a16:creationId xmlns:a16="http://schemas.microsoft.com/office/drawing/2014/main" id="{283CEEAF-DA50-48C4-A568-CA8AABD80946}"/>
              </a:ext>
            </a:extLst>
          </p:cNvPr>
          <p:cNvSpPr/>
          <p:nvPr/>
        </p:nvSpPr>
        <p:spPr>
          <a:xfrm>
            <a:off x="10501911" y="2064332"/>
            <a:ext cx="1813085" cy="277001"/>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1200" dirty="0">
                <a:solidFill>
                  <a:srgbClr val="434343"/>
                </a:solidFill>
                <a:latin typeface="Open Sans" panose="020B0604020202020204"/>
              </a:rPr>
              <a:t>LEGENDA</a:t>
            </a:r>
          </a:p>
        </p:txBody>
      </p:sp>
      <p:pic>
        <p:nvPicPr>
          <p:cNvPr id="7" name="Gráfico 6" descr="Fechar">
            <a:extLst>
              <a:ext uri="{FF2B5EF4-FFF2-40B4-BE49-F238E27FC236}">
                <a16:creationId xmlns:a16="http://schemas.microsoft.com/office/drawing/2014/main" id="{EE0F7F51-CF7E-4CFD-86A9-75649B2292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9355" y="3244135"/>
            <a:ext cx="360000" cy="360000"/>
          </a:xfrm>
          <a:prstGeom prst="rect">
            <a:avLst/>
          </a:prstGeom>
        </p:spPr>
      </p:pic>
      <p:pic>
        <p:nvPicPr>
          <p:cNvPr id="11" name="Gráfico 10" descr="Marca de seleção">
            <a:extLst>
              <a:ext uri="{FF2B5EF4-FFF2-40B4-BE49-F238E27FC236}">
                <a16:creationId xmlns:a16="http://schemas.microsoft.com/office/drawing/2014/main" id="{6B6B74A4-0B9A-4333-AA3A-7DA9C7B8C8B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79355" y="2415114"/>
            <a:ext cx="360000" cy="360000"/>
          </a:xfrm>
          <a:prstGeom prst="rect">
            <a:avLst/>
          </a:prstGeom>
        </p:spPr>
      </p:pic>
      <p:sp>
        <p:nvSpPr>
          <p:cNvPr id="13" name="Retângulo 12">
            <a:extLst>
              <a:ext uri="{FF2B5EF4-FFF2-40B4-BE49-F238E27FC236}">
                <a16:creationId xmlns:a16="http://schemas.microsoft.com/office/drawing/2014/main" id="{A481B0B5-70F9-461C-A1AD-E80F2A380ECA}"/>
              </a:ext>
            </a:extLst>
          </p:cNvPr>
          <p:cNvSpPr/>
          <p:nvPr/>
        </p:nvSpPr>
        <p:spPr>
          <a:xfrm>
            <a:off x="10179355" y="2964503"/>
            <a:ext cx="36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Botão de ação: Retornar 31">
            <a:hlinkClick r:id="rId9" action="ppaction://hlinksldjump" highlightClick="1"/>
            <a:extLst>
              <a:ext uri="{FF2B5EF4-FFF2-40B4-BE49-F238E27FC236}">
                <a16:creationId xmlns:a16="http://schemas.microsoft.com/office/drawing/2014/main" id="{689DB1E2-7754-4066-9E4A-0383F586DE3B}"/>
              </a:ext>
            </a:extLst>
          </p:cNvPr>
          <p:cNvSpPr/>
          <p:nvPr/>
        </p:nvSpPr>
        <p:spPr>
          <a:xfrm>
            <a:off x="11506877" y="1229573"/>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dirty="0"/>
          </a:p>
        </p:txBody>
      </p:sp>
      <p:sp>
        <p:nvSpPr>
          <p:cNvPr id="28" name="Retângulo 27">
            <a:extLst>
              <a:ext uri="{FF2B5EF4-FFF2-40B4-BE49-F238E27FC236}">
                <a16:creationId xmlns:a16="http://schemas.microsoft.com/office/drawing/2014/main" id="{424B3585-106D-4F7F-A836-BF6631E6DCBA}"/>
              </a:ext>
            </a:extLst>
          </p:cNvPr>
          <p:cNvSpPr/>
          <p:nvPr/>
        </p:nvSpPr>
        <p:spPr>
          <a:xfrm>
            <a:off x="951681" y="4888990"/>
            <a:ext cx="4182943" cy="646331"/>
          </a:xfrm>
          <a:prstGeom prst="rect">
            <a:avLst/>
          </a:prstGeom>
        </p:spPr>
        <p:txBody>
          <a:bodyPr wrap="square">
            <a:spAutoFit/>
          </a:bodyPr>
          <a:lstStyle/>
          <a:p>
            <a:r>
              <a:rPr lang="pt-BR" sz="1200" dirty="0" err="1">
                <a:solidFill>
                  <a:srgbClr val="434343"/>
                </a:solidFill>
                <a:latin typeface="Open Sans" panose="020B0604020202020204"/>
              </a:rPr>
              <a:t>PC_Deducao</a:t>
            </a:r>
            <a:r>
              <a:rPr lang="pt-BR" sz="1200" dirty="0">
                <a:solidFill>
                  <a:srgbClr val="434343"/>
                </a:solidFill>
                <a:latin typeface="Open Sans" panose="020B0604020202020204"/>
              </a:rPr>
              <a:t> não parece discriminar bem o target, o que podemos ver é que quem não frequenta graduação possui maior outlier</a:t>
            </a:r>
          </a:p>
        </p:txBody>
      </p:sp>
      <p:pic>
        <p:nvPicPr>
          <p:cNvPr id="31" name="Gráfico 30" descr="Fechar">
            <a:extLst>
              <a:ext uri="{FF2B5EF4-FFF2-40B4-BE49-F238E27FC236}">
                <a16:creationId xmlns:a16="http://schemas.microsoft.com/office/drawing/2014/main" id="{16265005-AED2-4AB1-96A2-5E6ADDA8F1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1681" y="5032155"/>
            <a:ext cx="360000" cy="360000"/>
          </a:xfrm>
          <a:prstGeom prst="rect">
            <a:avLst/>
          </a:prstGeom>
        </p:spPr>
      </p:pic>
      <p:sp>
        <p:nvSpPr>
          <p:cNvPr id="33" name="Retângulo 32">
            <a:extLst>
              <a:ext uri="{FF2B5EF4-FFF2-40B4-BE49-F238E27FC236}">
                <a16:creationId xmlns:a16="http://schemas.microsoft.com/office/drawing/2014/main" id="{9611E653-3C7C-48A3-A455-2BF3A53B055E}"/>
              </a:ext>
            </a:extLst>
          </p:cNvPr>
          <p:cNvSpPr/>
          <p:nvPr/>
        </p:nvSpPr>
        <p:spPr>
          <a:xfrm>
            <a:off x="5713131" y="4888990"/>
            <a:ext cx="4182943" cy="646331"/>
          </a:xfrm>
          <a:prstGeom prst="rect">
            <a:avLst/>
          </a:prstGeom>
        </p:spPr>
        <p:txBody>
          <a:bodyPr wrap="square">
            <a:spAutoFit/>
          </a:bodyPr>
          <a:lstStyle/>
          <a:p>
            <a:r>
              <a:rPr lang="pt-BR" sz="1200" dirty="0" err="1">
                <a:solidFill>
                  <a:srgbClr val="434343"/>
                </a:solidFill>
                <a:latin typeface="Open Sans" panose="020B0604020202020204"/>
              </a:rPr>
              <a:t>Qtd_Cartaocred</a:t>
            </a:r>
            <a:r>
              <a:rPr lang="pt-BR" sz="1200" dirty="0">
                <a:solidFill>
                  <a:srgbClr val="434343"/>
                </a:solidFill>
                <a:latin typeface="Open Sans" panose="020B0604020202020204"/>
              </a:rPr>
              <a:t> não parece discriminar bem o target, o que podemos ver é que quem não frequenta graduação possui maior outlier</a:t>
            </a:r>
          </a:p>
        </p:txBody>
      </p:sp>
      <p:pic>
        <p:nvPicPr>
          <p:cNvPr id="34" name="Gráfico 33" descr="Fechar">
            <a:extLst>
              <a:ext uri="{FF2B5EF4-FFF2-40B4-BE49-F238E27FC236}">
                <a16:creationId xmlns:a16="http://schemas.microsoft.com/office/drawing/2014/main" id="{25CBD3E5-B31F-43D4-8506-CE5439B90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53131" y="5032155"/>
            <a:ext cx="360000" cy="360000"/>
          </a:xfrm>
          <a:prstGeom prst="rect">
            <a:avLst/>
          </a:prstGeom>
        </p:spPr>
      </p:pic>
      <p:pic>
        <p:nvPicPr>
          <p:cNvPr id="35" name="Imagem 34">
            <a:extLst>
              <a:ext uri="{FF2B5EF4-FFF2-40B4-BE49-F238E27FC236}">
                <a16:creationId xmlns:a16="http://schemas.microsoft.com/office/drawing/2014/main" id="{78CFE175-A37C-41D7-8E92-28CF462BA5E4}"/>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41818955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DBFE46BB-662F-44CF-8CF2-6A88D305C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0790" y="1338228"/>
            <a:ext cx="4284401" cy="3193200"/>
          </a:xfrm>
          <a:prstGeom prst="rect">
            <a:avLst/>
          </a:prstGeom>
        </p:spPr>
      </p:pic>
      <p:pic>
        <p:nvPicPr>
          <p:cNvPr id="3" name="Imagem 2">
            <a:extLst>
              <a:ext uri="{FF2B5EF4-FFF2-40B4-BE49-F238E27FC236}">
                <a16:creationId xmlns:a16="http://schemas.microsoft.com/office/drawing/2014/main" id="{DB2D9521-5272-45FA-B085-780F10186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117" y="1338229"/>
            <a:ext cx="4284401" cy="3193200"/>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87</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4">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8" name="Title Placeholder 1">
            <a:extLst>
              <a:ext uri="{FF2B5EF4-FFF2-40B4-BE49-F238E27FC236}">
                <a16:creationId xmlns:a16="http://schemas.microsoft.com/office/drawing/2014/main" id="{9E394E2B-760F-427A-B8EA-2353A5051CF4}"/>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detalhada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 | </a:t>
            </a:r>
            <a:r>
              <a:rPr lang="en-US" sz="1100" dirty="0">
                <a:solidFill>
                  <a:srgbClr val="434343"/>
                </a:solidFill>
                <a:latin typeface="Open Sans" panose="020B0604020202020204" charset="0"/>
                <a:ea typeface="Open Sans" panose="020B0604020202020204" charset="0"/>
                <a:cs typeface="Open Sans" panose="020B0604020202020204" charset="0"/>
              </a:rPr>
              <a:t>BIDIMENSIONAL</a:t>
            </a:r>
          </a:p>
        </p:txBody>
      </p:sp>
      <p:sp>
        <p:nvSpPr>
          <p:cNvPr id="29" name="Retângulo: Cantos Arredondados 28">
            <a:extLst>
              <a:ext uri="{FF2B5EF4-FFF2-40B4-BE49-F238E27FC236}">
                <a16:creationId xmlns:a16="http://schemas.microsoft.com/office/drawing/2014/main" id="{F7D22D64-DC85-41E2-9679-8856292DB6EA}"/>
              </a:ext>
            </a:extLst>
          </p:cNvPr>
          <p:cNvSpPr/>
          <p:nvPr/>
        </p:nvSpPr>
        <p:spPr>
          <a:xfrm>
            <a:off x="10539355" y="2406236"/>
            <a:ext cx="1646265" cy="1206777"/>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900" b="1" dirty="0">
                <a:solidFill>
                  <a:schemeClr val="accent6"/>
                </a:solidFill>
                <a:latin typeface="Open Sans" panose="020B0604020202020204"/>
              </a:rPr>
              <a:t>Covariável parece explicar bem a resposta</a:t>
            </a:r>
          </a:p>
          <a:p>
            <a:endParaRPr lang="pt-BR" sz="900" dirty="0">
              <a:solidFill>
                <a:srgbClr val="92D050"/>
              </a:solidFill>
              <a:latin typeface="Open Sans" panose="020B0604020202020204"/>
            </a:endParaRPr>
          </a:p>
          <a:p>
            <a:r>
              <a:rPr lang="pt-BR" sz="900" b="1" dirty="0">
                <a:solidFill>
                  <a:srgbClr val="FFC000"/>
                </a:solidFill>
                <a:latin typeface="Open Sans" panose="020B0604020202020204"/>
              </a:rPr>
              <a:t>Covariável parece explicar pouco a resposta</a:t>
            </a:r>
          </a:p>
          <a:p>
            <a:endParaRPr lang="pt-BR" sz="900" b="1" dirty="0">
              <a:solidFill>
                <a:srgbClr val="FFC000"/>
              </a:solidFill>
              <a:latin typeface="Open Sans" panose="020B0604020202020204"/>
            </a:endParaRPr>
          </a:p>
          <a:p>
            <a:r>
              <a:rPr lang="pt-BR" sz="900" b="1" dirty="0">
                <a:solidFill>
                  <a:srgbClr val="FF0000"/>
                </a:solidFill>
                <a:latin typeface="Open Sans" panose="020B0604020202020204"/>
              </a:rPr>
              <a:t>Covariável parece não explicar a resposta</a:t>
            </a:r>
          </a:p>
        </p:txBody>
      </p:sp>
      <p:sp>
        <p:nvSpPr>
          <p:cNvPr id="30" name="Retângulo: Cantos Arredondados 29">
            <a:extLst>
              <a:ext uri="{FF2B5EF4-FFF2-40B4-BE49-F238E27FC236}">
                <a16:creationId xmlns:a16="http://schemas.microsoft.com/office/drawing/2014/main" id="{283CEEAF-DA50-48C4-A568-CA8AABD80946}"/>
              </a:ext>
            </a:extLst>
          </p:cNvPr>
          <p:cNvSpPr/>
          <p:nvPr/>
        </p:nvSpPr>
        <p:spPr>
          <a:xfrm>
            <a:off x="10501911" y="2064332"/>
            <a:ext cx="1813085" cy="277001"/>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1200" dirty="0">
                <a:solidFill>
                  <a:srgbClr val="434343"/>
                </a:solidFill>
                <a:latin typeface="Open Sans" panose="020B0604020202020204"/>
              </a:rPr>
              <a:t>LEGENDA</a:t>
            </a:r>
          </a:p>
        </p:txBody>
      </p:sp>
      <p:pic>
        <p:nvPicPr>
          <p:cNvPr id="7" name="Gráfico 6" descr="Fechar">
            <a:extLst>
              <a:ext uri="{FF2B5EF4-FFF2-40B4-BE49-F238E27FC236}">
                <a16:creationId xmlns:a16="http://schemas.microsoft.com/office/drawing/2014/main" id="{EE0F7F51-CF7E-4CFD-86A9-75649B2292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9355" y="3244135"/>
            <a:ext cx="360000" cy="360000"/>
          </a:xfrm>
          <a:prstGeom prst="rect">
            <a:avLst/>
          </a:prstGeom>
        </p:spPr>
      </p:pic>
      <p:pic>
        <p:nvPicPr>
          <p:cNvPr id="11" name="Gráfico 10" descr="Marca de seleção">
            <a:extLst>
              <a:ext uri="{FF2B5EF4-FFF2-40B4-BE49-F238E27FC236}">
                <a16:creationId xmlns:a16="http://schemas.microsoft.com/office/drawing/2014/main" id="{6B6B74A4-0B9A-4333-AA3A-7DA9C7B8C8B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79355" y="2415114"/>
            <a:ext cx="360000" cy="360000"/>
          </a:xfrm>
          <a:prstGeom prst="rect">
            <a:avLst/>
          </a:prstGeom>
        </p:spPr>
      </p:pic>
      <p:sp>
        <p:nvSpPr>
          <p:cNvPr id="13" name="Retângulo 12">
            <a:extLst>
              <a:ext uri="{FF2B5EF4-FFF2-40B4-BE49-F238E27FC236}">
                <a16:creationId xmlns:a16="http://schemas.microsoft.com/office/drawing/2014/main" id="{A481B0B5-70F9-461C-A1AD-E80F2A380ECA}"/>
              </a:ext>
            </a:extLst>
          </p:cNvPr>
          <p:cNvSpPr/>
          <p:nvPr/>
        </p:nvSpPr>
        <p:spPr>
          <a:xfrm>
            <a:off x="10179355" y="2964503"/>
            <a:ext cx="36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Botão de ação: Retornar 31">
            <a:hlinkClick r:id="rId9" action="ppaction://hlinksldjump" highlightClick="1"/>
            <a:extLst>
              <a:ext uri="{FF2B5EF4-FFF2-40B4-BE49-F238E27FC236}">
                <a16:creationId xmlns:a16="http://schemas.microsoft.com/office/drawing/2014/main" id="{689DB1E2-7754-4066-9E4A-0383F586DE3B}"/>
              </a:ext>
            </a:extLst>
          </p:cNvPr>
          <p:cNvSpPr/>
          <p:nvPr/>
        </p:nvSpPr>
        <p:spPr>
          <a:xfrm>
            <a:off x="11506877" y="1229573"/>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dirty="0"/>
          </a:p>
        </p:txBody>
      </p:sp>
      <p:sp>
        <p:nvSpPr>
          <p:cNvPr id="28" name="Retângulo 27">
            <a:extLst>
              <a:ext uri="{FF2B5EF4-FFF2-40B4-BE49-F238E27FC236}">
                <a16:creationId xmlns:a16="http://schemas.microsoft.com/office/drawing/2014/main" id="{424B3585-106D-4F7F-A836-BF6631E6DCBA}"/>
              </a:ext>
            </a:extLst>
          </p:cNvPr>
          <p:cNvSpPr/>
          <p:nvPr/>
        </p:nvSpPr>
        <p:spPr>
          <a:xfrm>
            <a:off x="951681" y="4888990"/>
            <a:ext cx="4182943" cy="646331"/>
          </a:xfrm>
          <a:prstGeom prst="rect">
            <a:avLst/>
          </a:prstGeom>
        </p:spPr>
        <p:txBody>
          <a:bodyPr wrap="square">
            <a:spAutoFit/>
          </a:bodyPr>
          <a:lstStyle/>
          <a:p>
            <a:r>
              <a:rPr lang="pt-BR" sz="1200" dirty="0" err="1">
                <a:solidFill>
                  <a:srgbClr val="434343"/>
                </a:solidFill>
                <a:latin typeface="Open Sans" panose="020B0604020202020204"/>
              </a:rPr>
              <a:t>Qtd_Contapoup</a:t>
            </a:r>
            <a:r>
              <a:rPr lang="pt-BR" sz="1200" dirty="0">
                <a:solidFill>
                  <a:srgbClr val="434343"/>
                </a:solidFill>
                <a:latin typeface="Open Sans" panose="020B0604020202020204"/>
              </a:rPr>
              <a:t> não parece discriminar bem o target, o que podemos ver é que quem não frequenta graduação possui maior outlier</a:t>
            </a:r>
          </a:p>
        </p:txBody>
      </p:sp>
      <p:pic>
        <p:nvPicPr>
          <p:cNvPr id="31" name="Gráfico 30" descr="Fechar">
            <a:extLst>
              <a:ext uri="{FF2B5EF4-FFF2-40B4-BE49-F238E27FC236}">
                <a16:creationId xmlns:a16="http://schemas.microsoft.com/office/drawing/2014/main" id="{16265005-AED2-4AB1-96A2-5E6ADDA8F1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1681" y="5032155"/>
            <a:ext cx="360000" cy="360000"/>
          </a:xfrm>
          <a:prstGeom prst="rect">
            <a:avLst/>
          </a:prstGeom>
        </p:spPr>
      </p:pic>
      <p:sp>
        <p:nvSpPr>
          <p:cNvPr id="33" name="Retângulo 32">
            <a:extLst>
              <a:ext uri="{FF2B5EF4-FFF2-40B4-BE49-F238E27FC236}">
                <a16:creationId xmlns:a16="http://schemas.microsoft.com/office/drawing/2014/main" id="{9611E653-3C7C-48A3-A455-2BF3A53B055E}"/>
              </a:ext>
            </a:extLst>
          </p:cNvPr>
          <p:cNvSpPr/>
          <p:nvPr/>
        </p:nvSpPr>
        <p:spPr>
          <a:xfrm>
            <a:off x="5713131" y="4888990"/>
            <a:ext cx="4182943" cy="646331"/>
          </a:xfrm>
          <a:prstGeom prst="rect">
            <a:avLst/>
          </a:prstGeom>
        </p:spPr>
        <p:txBody>
          <a:bodyPr wrap="square">
            <a:spAutoFit/>
          </a:bodyPr>
          <a:lstStyle/>
          <a:p>
            <a:r>
              <a:rPr lang="pt-BR" sz="1200" dirty="0" err="1">
                <a:solidFill>
                  <a:srgbClr val="434343"/>
                </a:solidFill>
                <a:latin typeface="Open Sans" panose="020B0604020202020204"/>
              </a:rPr>
              <a:t>Qtd_Contacorr</a:t>
            </a:r>
            <a:r>
              <a:rPr lang="pt-BR" sz="1200" dirty="0">
                <a:solidFill>
                  <a:srgbClr val="434343"/>
                </a:solidFill>
                <a:latin typeface="Open Sans" panose="020B0604020202020204"/>
              </a:rPr>
              <a:t> não parece discriminar bem o target, o que podemos ver é que quem não frequenta graduação possui maior outlier</a:t>
            </a:r>
          </a:p>
        </p:txBody>
      </p:sp>
      <p:pic>
        <p:nvPicPr>
          <p:cNvPr id="34" name="Gráfico 33" descr="Fechar">
            <a:extLst>
              <a:ext uri="{FF2B5EF4-FFF2-40B4-BE49-F238E27FC236}">
                <a16:creationId xmlns:a16="http://schemas.microsoft.com/office/drawing/2014/main" id="{25CBD3E5-B31F-43D4-8506-CE5439B90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53131" y="5032155"/>
            <a:ext cx="360000" cy="360000"/>
          </a:xfrm>
          <a:prstGeom prst="rect">
            <a:avLst/>
          </a:prstGeom>
        </p:spPr>
      </p:pic>
      <p:pic>
        <p:nvPicPr>
          <p:cNvPr id="24" name="Imagem 23">
            <a:extLst>
              <a:ext uri="{FF2B5EF4-FFF2-40B4-BE49-F238E27FC236}">
                <a16:creationId xmlns:a16="http://schemas.microsoft.com/office/drawing/2014/main" id="{A6D47F38-5BB8-46C7-9BD2-5A7C6DE65E3D}"/>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10809673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a:extLst>
              <a:ext uri="{FF2B5EF4-FFF2-40B4-BE49-F238E27FC236}">
                <a16:creationId xmlns:a16="http://schemas.microsoft.com/office/drawing/2014/main" id="{0DEB9633-CB5D-4138-B9CF-F473F06938D8}"/>
              </a:ext>
            </a:extLst>
          </p:cNvPr>
          <p:cNvGraphicFramePr>
            <a:graphicFrameLocks noChangeAspect="1"/>
          </p:cNvGraphicFramePr>
          <p:nvPr>
            <p:extLst>
              <p:ext uri="{D42A27DB-BD31-4B8C-83A1-F6EECF244321}">
                <p14:modId xmlns:p14="http://schemas.microsoft.com/office/powerpoint/2010/main" val="528748406"/>
              </p:ext>
            </p:extLst>
          </p:nvPr>
        </p:nvGraphicFramePr>
        <p:xfrm>
          <a:off x="5194941" y="1338228"/>
          <a:ext cx="4540250" cy="3240087"/>
        </p:xfrm>
        <a:graphic>
          <a:graphicData uri="http://schemas.openxmlformats.org/presentationml/2006/ole">
            <mc:AlternateContent xmlns:mc="http://schemas.openxmlformats.org/markup-compatibility/2006">
              <mc:Choice xmlns:v="urn:schemas-microsoft-com:vml" Requires="v">
                <p:oleObj name="Worksheet" r:id="rId2" imgW="4541571" imgH="3238409" progId="Excel.Sheet.12">
                  <p:link updateAutomatic="1"/>
                </p:oleObj>
              </mc:Choice>
              <mc:Fallback>
                <p:oleObj name="Worksheet" r:id="rId2" imgW="4541571" imgH="3238409" progId="Excel.Sheet.12">
                  <p:link updateAutomatic="1"/>
                  <p:pic>
                    <p:nvPicPr>
                      <p:cNvPr id="0" name=""/>
                      <p:cNvPicPr/>
                      <p:nvPr/>
                    </p:nvPicPr>
                    <p:blipFill>
                      <a:blip r:embed="rId3"/>
                      <a:stretch>
                        <a:fillRect/>
                      </a:stretch>
                    </p:blipFill>
                    <p:spPr>
                      <a:xfrm>
                        <a:off x="5194941" y="1338228"/>
                        <a:ext cx="4540250" cy="3240087"/>
                      </a:xfrm>
                      <a:prstGeom prst="rect">
                        <a:avLst/>
                      </a:prstGeom>
                    </p:spPr>
                  </p:pic>
                </p:oleObj>
              </mc:Fallback>
            </mc:AlternateContent>
          </a:graphicData>
        </a:graphic>
      </p:graphicFrame>
      <p:pic>
        <p:nvPicPr>
          <p:cNvPr id="4" name="Imagem 3">
            <a:extLst>
              <a:ext uri="{FF2B5EF4-FFF2-40B4-BE49-F238E27FC236}">
                <a16:creationId xmlns:a16="http://schemas.microsoft.com/office/drawing/2014/main" id="{7E23242E-105B-4C7D-98AE-54A803AA4A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116" y="1338229"/>
            <a:ext cx="4533668" cy="3240000"/>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88</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5">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8" name="Title Placeholder 1">
            <a:extLst>
              <a:ext uri="{FF2B5EF4-FFF2-40B4-BE49-F238E27FC236}">
                <a16:creationId xmlns:a16="http://schemas.microsoft.com/office/drawing/2014/main" id="{9E394E2B-760F-427A-B8EA-2353A5051CF4}"/>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detalhada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 | </a:t>
            </a:r>
            <a:r>
              <a:rPr lang="en-US" sz="1100" dirty="0">
                <a:solidFill>
                  <a:srgbClr val="434343"/>
                </a:solidFill>
                <a:latin typeface="Open Sans" panose="020B0604020202020204" charset="0"/>
                <a:ea typeface="Open Sans" panose="020B0604020202020204" charset="0"/>
                <a:cs typeface="Open Sans" panose="020B0604020202020204" charset="0"/>
              </a:rPr>
              <a:t>BIDIMENSIONAL</a:t>
            </a:r>
          </a:p>
        </p:txBody>
      </p:sp>
      <p:sp>
        <p:nvSpPr>
          <p:cNvPr id="29" name="Retângulo: Cantos Arredondados 28">
            <a:extLst>
              <a:ext uri="{FF2B5EF4-FFF2-40B4-BE49-F238E27FC236}">
                <a16:creationId xmlns:a16="http://schemas.microsoft.com/office/drawing/2014/main" id="{F7D22D64-DC85-41E2-9679-8856292DB6EA}"/>
              </a:ext>
            </a:extLst>
          </p:cNvPr>
          <p:cNvSpPr/>
          <p:nvPr/>
        </p:nvSpPr>
        <p:spPr>
          <a:xfrm>
            <a:off x="10539355" y="2406236"/>
            <a:ext cx="1646265" cy="1206777"/>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900" b="1" dirty="0">
                <a:solidFill>
                  <a:schemeClr val="accent6"/>
                </a:solidFill>
                <a:latin typeface="Open Sans" panose="020B0604020202020204"/>
              </a:rPr>
              <a:t>Covariável parece explicar bem a resposta</a:t>
            </a:r>
          </a:p>
          <a:p>
            <a:endParaRPr lang="pt-BR" sz="900" dirty="0">
              <a:solidFill>
                <a:srgbClr val="92D050"/>
              </a:solidFill>
              <a:latin typeface="Open Sans" panose="020B0604020202020204"/>
            </a:endParaRPr>
          </a:p>
          <a:p>
            <a:r>
              <a:rPr lang="pt-BR" sz="900" b="1" dirty="0">
                <a:solidFill>
                  <a:srgbClr val="FFC000"/>
                </a:solidFill>
                <a:latin typeface="Open Sans" panose="020B0604020202020204"/>
              </a:rPr>
              <a:t>Covariável parece explicar pouco a resposta</a:t>
            </a:r>
          </a:p>
          <a:p>
            <a:endParaRPr lang="pt-BR" sz="900" b="1" dirty="0">
              <a:solidFill>
                <a:srgbClr val="FFC000"/>
              </a:solidFill>
              <a:latin typeface="Open Sans" panose="020B0604020202020204"/>
            </a:endParaRPr>
          </a:p>
          <a:p>
            <a:r>
              <a:rPr lang="pt-BR" sz="900" b="1" dirty="0">
                <a:solidFill>
                  <a:srgbClr val="FF0000"/>
                </a:solidFill>
                <a:latin typeface="Open Sans" panose="020B0604020202020204"/>
              </a:rPr>
              <a:t>Covariável parece não explicar a resposta</a:t>
            </a:r>
          </a:p>
        </p:txBody>
      </p:sp>
      <p:sp>
        <p:nvSpPr>
          <p:cNvPr id="30" name="Retângulo: Cantos Arredondados 29">
            <a:extLst>
              <a:ext uri="{FF2B5EF4-FFF2-40B4-BE49-F238E27FC236}">
                <a16:creationId xmlns:a16="http://schemas.microsoft.com/office/drawing/2014/main" id="{283CEEAF-DA50-48C4-A568-CA8AABD80946}"/>
              </a:ext>
            </a:extLst>
          </p:cNvPr>
          <p:cNvSpPr/>
          <p:nvPr/>
        </p:nvSpPr>
        <p:spPr>
          <a:xfrm>
            <a:off x="10501911" y="2064332"/>
            <a:ext cx="1813085" cy="277001"/>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1200" dirty="0">
                <a:solidFill>
                  <a:srgbClr val="434343"/>
                </a:solidFill>
                <a:latin typeface="Open Sans" panose="020B0604020202020204"/>
              </a:rPr>
              <a:t>LEGENDA</a:t>
            </a:r>
          </a:p>
        </p:txBody>
      </p:sp>
      <p:pic>
        <p:nvPicPr>
          <p:cNvPr id="7" name="Gráfico 6" descr="Fechar">
            <a:extLst>
              <a:ext uri="{FF2B5EF4-FFF2-40B4-BE49-F238E27FC236}">
                <a16:creationId xmlns:a16="http://schemas.microsoft.com/office/drawing/2014/main" id="{EE0F7F51-CF7E-4CFD-86A9-75649B2292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9355" y="3244135"/>
            <a:ext cx="360000" cy="360000"/>
          </a:xfrm>
          <a:prstGeom prst="rect">
            <a:avLst/>
          </a:prstGeom>
        </p:spPr>
      </p:pic>
      <p:pic>
        <p:nvPicPr>
          <p:cNvPr id="11" name="Gráfico 10" descr="Marca de seleção">
            <a:extLst>
              <a:ext uri="{FF2B5EF4-FFF2-40B4-BE49-F238E27FC236}">
                <a16:creationId xmlns:a16="http://schemas.microsoft.com/office/drawing/2014/main" id="{6B6B74A4-0B9A-4333-AA3A-7DA9C7B8C8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79355" y="2415114"/>
            <a:ext cx="360000" cy="360000"/>
          </a:xfrm>
          <a:prstGeom prst="rect">
            <a:avLst/>
          </a:prstGeom>
        </p:spPr>
      </p:pic>
      <p:sp>
        <p:nvSpPr>
          <p:cNvPr id="13" name="Retângulo 12">
            <a:extLst>
              <a:ext uri="{FF2B5EF4-FFF2-40B4-BE49-F238E27FC236}">
                <a16:creationId xmlns:a16="http://schemas.microsoft.com/office/drawing/2014/main" id="{A481B0B5-70F9-461C-A1AD-E80F2A380ECA}"/>
              </a:ext>
            </a:extLst>
          </p:cNvPr>
          <p:cNvSpPr/>
          <p:nvPr/>
        </p:nvSpPr>
        <p:spPr>
          <a:xfrm>
            <a:off x="10179355" y="2964503"/>
            <a:ext cx="36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Botão de ação: Retornar 31">
            <a:hlinkClick r:id="rId10" action="ppaction://hlinksldjump" highlightClick="1"/>
            <a:extLst>
              <a:ext uri="{FF2B5EF4-FFF2-40B4-BE49-F238E27FC236}">
                <a16:creationId xmlns:a16="http://schemas.microsoft.com/office/drawing/2014/main" id="{689DB1E2-7754-4066-9E4A-0383F586DE3B}"/>
              </a:ext>
            </a:extLst>
          </p:cNvPr>
          <p:cNvSpPr/>
          <p:nvPr/>
        </p:nvSpPr>
        <p:spPr>
          <a:xfrm>
            <a:off x="11506877" y="1229573"/>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dirty="0"/>
          </a:p>
        </p:txBody>
      </p:sp>
      <p:grpSp>
        <p:nvGrpSpPr>
          <p:cNvPr id="23" name="Agrupar 22">
            <a:extLst>
              <a:ext uri="{FF2B5EF4-FFF2-40B4-BE49-F238E27FC236}">
                <a16:creationId xmlns:a16="http://schemas.microsoft.com/office/drawing/2014/main" id="{D5F419E8-A3DF-4AF1-976D-17F498236323}"/>
              </a:ext>
            </a:extLst>
          </p:cNvPr>
          <p:cNvGrpSpPr/>
          <p:nvPr/>
        </p:nvGrpSpPr>
        <p:grpSpPr>
          <a:xfrm>
            <a:off x="591681" y="4900985"/>
            <a:ext cx="4542943" cy="646331"/>
            <a:chOff x="591681" y="4877901"/>
            <a:chExt cx="4542943" cy="646331"/>
          </a:xfrm>
        </p:grpSpPr>
        <p:sp>
          <p:nvSpPr>
            <p:cNvPr id="24" name="Retângulo 23">
              <a:extLst>
                <a:ext uri="{FF2B5EF4-FFF2-40B4-BE49-F238E27FC236}">
                  <a16:creationId xmlns:a16="http://schemas.microsoft.com/office/drawing/2014/main" id="{4675AC7A-3D43-48FA-A67F-52DA3FE4B84C}"/>
                </a:ext>
              </a:extLst>
            </p:cNvPr>
            <p:cNvSpPr/>
            <p:nvPr/>
          </p:nvSpPr>
          <p:spPr>
            <a:xfrm>
              <a:off x="951681" y="4877901"/>
              <a:ext cx="4182943" cy="646331"/>
            </a:xfrm>
            <a:prstGeom prst="rect">
              <a:avLst/>
            </a:prstGeom>
          </p:spPr>
          <p:txBody>
            <a:bodyPr wrap="square">
              <a:spAutoFit/>
            </a:bodyPr>
            <a:lstStyle/>
            <a:p>
              <a:r>
                <a:rPr lang="pt-BR" sz="1200" dirty="0" err="1">
                  <a:solidFill>
                    <a:srgbClr val="434343"/>
                  </a:solidFill>
                  <a:latin typeface="Open Sans" panose="020B0604020202020204"/>
                </a:rPr>
                <a:t>Anos_Estudo</a:t>
              </a:r>
              <a:r>
                <a:rPr lang="pt-BR" sz="1200" dirty="0">
                  <a:solidFill>
                    <a:srgbClr val="434343"/>
                  </a:solidFill>
                  <a:latin typeface="Open Sans" panose="020B0604020202020204"/>
                </a:rPr>
                <a:t> parece discriminar bem o target, quem frequenta um curso superior possui mais anos de estudo</a:t>
              </a:r>
            </a:p>
          </p:txBody>
        </p:sp>
        <p:pic>
          <p:nvPicPr>
            <p:cNvPr id="25" name="Gráfico 24" descr="Marca de seleção">
              <a:extLst>
                <a:ext uri="{FF2B5EF4-FFF2-40B4-BE49-F238E27FC236}">
                  <a16:creationId xmlns:a16="http://schemas.microsoft.com/office/drawing/2014/main" id="{EAF592A2-3812-4B31-B965-F8FFFD7636C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1681" y="5021066"/>
              <a:ext cx="360000" cy="360000"/>
            </a:xfrm>
            <a:prstGeom prst="rect">
              <a:avLst/>
            </a:prstGeom>
          </p:spPr>
        </p:pic>
      </p:grpSp>
      <p:grpSp>
        <p:nvGrpSpPr>
          <p:cNvPr id="26" name="Agrupar 25">
            <a:extLst>
              <a:ext uri="{FF2B5EF4-FFF2-40B4-BE49-F238E27FC236}">
                <a16:creationId xmlns:a16="http://schemas.microsoft.com/office/drawing/2014/main" id="{8FEABCB0-FF14-4657-9C27-ABC66905EE5E}"/>
              </a:ext>
            </a:extLst>
          </p:cNvPr>
          <p:cNvGrpSpPr/>
          <p:nvPr/>
        </p:nvGrpSpPr>
        <p:grpSpPr>
          <a:xfrm>
            <a:off x="5439213" y="4900985"/>
            <a:ext cx="4542943" cy="646331"/>
            <a:chOff x="5439213" y="4924068"/>
            <a:chExt cx="4542943" cy="646331"/>
          </a:xfrm>
        </p:grpSpPr>
        <p:sp>
          <p:nvSpPr>
            <p:cNvPr id="27" name="Retângulo 26">
              <a:extLst>
                <a:ext uri="{FF2B5EF4-FFF2-40B4-BE49-F238E27FC236}">
                  <a16:creationId xmlns:a16="http://schemas.microsoft.com/office/drawing/2014/main" id="{5A697B5F-778D-407C-9183-830D086252E5}"/>
                </a:ext>
              </a:extLst>
            </p:cNvPr>
            <p:cNvSpPr/>
            <p:nvPr/>
          </p:nvSpPr>
          <p:spPr>
            <a:xfrm>
              <a:off x="5799213" y="4924068"/>
              <a:ext cx="4182943" cy="646331"/>
            </a:xfrm>
            <a:prstGeom prst="rect">
              <a:avLst/>
            </a:prstGeom>
          </p:spPr>
          <p:txBody>
            <a:bodyPr wrap="square">
              <a:spAutoFit/>
            </a:bodyPr>
            <a:lstStyle/>
            <a:p>
              <a:r>
                <a:rPr lang="pt-BR" sz="1200" dirty="0">
                  <a:solidFill>
                    <a:srgbClr val="434343"/>
                  </a:solidFill>
                  <a:latin typeface="Open Sans" panose="020B0604020202020204"/>
                </a:rPr>
                <a:t>Instrução parece discriminar bem o target, quem tem “Ensino Superior Incompleto” frequentam mais uma graduação</a:t>
              </a:r>
            </a:p>
          </p:txBody>
        </p:sp>
        <p:pic>
          <p:nvPicPr>
            <p:cNvPr id="35" name="Gráfico 34" descr="Marca de seleção">
              <a:extLst>
                <a:ext uri="{FF2B5EF4-FFF2-40B4-BE49-F238E27FC236}">
                  <a16:creationId xmlns:a16="http://schemas.microsoft.com/office/drawing/2014/main" id="{657E4FCD-9585-4700-B5C6-05768F3C654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39213" y="5067233"/>
              <a:ext cx="360000" cy="360000"/>
            </a:xfrm>
            <a:prstGeom prst="rect">
              <a:avLst/>
            </a:prstGeom>
          </p:spPr>
        </p:pic>
      </p:grpSp>
      <p:pic>
        <p:nvPicPr>
          <p:cNvPr id="36" name="Imagem 35">
            <a:extLst>
              <a:ext uri="{FF2B5EF4-FFF2-40B4-BE49-F238E27FC236}">
                <a16:creationId xmlns:a16="http://schemas.microsoft.com/office/drawing/2014/main" id="{2A52EFA9-8749-4749-BCE0-214BB500ED5A}"/>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42694770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C57F39DB-BF96-4300-B480-037463C07D7C}"/>
              </a:ext>
            </a:extLst>
          </p:cNvPr>
          <p:cNvSpPr/>
          <p:nvPr/>
        </p:nvSpPr>
        <p:spPr>
          <a:xfrm>
            <a:off x="384827" y="1166776"/>
            <a:ext cx="10721138" cy="4572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43856"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89</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18" name="Imagem 17"/>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2" name="Title Placeholder 1">
            <a:extLst>
              <a:ext uri="{FF2B5EF4-FFF2-40B4-BE49-F238E27FC236}">
                <a16:creationId xmlns:a16="http://schemas.microsoft.com/office/drawing/2014/main" id="{72CF4C52-87E8-4DB7-843C-E26CB1697C7D}"/>
              </a:ext>
            </a:extLst>
          </p:cNvPr>
          <p:cNvSpPr txBox="1">
            <a:spLocks/>
          </p:cNvSpPr>
          <p:nvPr/>
        </p:nvSpPr>
        <p:spPr>
          <a:xfrm>
            <a:off x="360000" y="165600"/>
            <a:ext cx="6624736" cy="713234"/>
          </a:xfrm>
          <a:prstGeom prst="rect">
            <a:avLst/>
          </a:prstGeom>
          <a:ln>
            <a:noFill/>
          </a:ln>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Variáveis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removidas</a:t>
            </a:r>
            <a:r>
              <a:rPr lang="en-US" dirty="0">
                <a:solidFill>
                  <a:srgbClr val="434343"/>
                </a:solidFill>
                <a:latin typeface="Open Sans" panose="020B0604020202020204" charset="0"/>
                <a:ea typeface="Open Sans" panose="020B0604020202020204" charset="0"/>
                <a:cs typeface="Open Sans" panose="020B0604020202020204" charset="0"/>
              </a:rPr>
              <a:t> – </a:t>
            </a:r>
            <a:r>
              <a:rPr lang="en-US" dirty="0" err="1">
                <a:solidFill>
                  <a:srgbClr val="434343"/>
                </a:solidFill>
                <a:latin typeface="Open Sans" panose="020B0604020202020204" charset="0"/>
                <a:ea typeface="Open Sans" panose="020B0604020202020204" charset="0"/>
                <a:cs typeface="Open Sans" panose="020B0604020202020204" charset="0"/>
              </a:rPr>
              <a:t>Detalhe</a:t>
            </a:r>
            <a:r>
              <a:rPr lang="en-US" dirty="0">
                <a:solidFill>
                  <a:srgbClr val="434343"/>
                </a:solidFill>
                <a:latin typeface="Open Sans" panose="020B0604020202020204" charset="0"/>
                <a:ea typeface="Open Sans" panose="020B0604020202020204" charset="0"/>
                <a:cs typeface="Open Sans" panose="020B0604020202020204" charset="0"/>
              </a:rPr>
              <a:t> 1</a:t>
            </a:r>
          </a:p>
        </p:txBody>
      </p:sp>
      <p:sp>
        <p:nvSpPr>
          <p:cNvPr id="13" name="Espaço Reservado para Data 5">
            <a:extLst>
              <a:ext uri="{FF2B5EF4-FFF2-40B4-BE49-F238E27FC236}">
                <a16:creationId xmlns:a16="http://schemas.microsoft.com/office/drawing/2014/main" id="{C1101845-0925-4575-8EBD-DB028EBACDFB}"/>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8" name="CaixaDeTexto 7">
            <a:extLst>
              <a:ext uri="{FF2B5EF4-FFF2-40B4-BE49-F238E27FC236}">
                <a16:creationId xmlns:a16="http://schemas.microsoft.com/office/drawing/2014/main" id="{347B3A3A-59FF-43E5-9E33-BCB518D52361}"/>
              </a:ext>
            </a:extLst>
          </p:cNvPr>
          <p:cNvSpPr txBox="1"/>
          <p:nvPr/>
        </p:nvSpPr>
        <p:spPr>
          <a:xfrm>
            <a:off x="466531" y="1241488"/>
            <a:ext cx="6582339" cy="307777"/>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Variáveis só vem preenchidas, ou quase, quando a variável resposta é 0</a:t>
            </a:r>
            <a:endParaRPr lang="pt-BR" sz="1400" dirty="0">
              <a:solidFill>
                <a:srgbClr val="434343"/>
              </a:solidFill>
              <a:latin typeface="Open Sans" panose="020B0604020202020204"/>
            </a:endParaRPr>
          </a:p>
        </p:txBody>
      </p:sp>
      <p:graphicFrame>
        <p:nvGraphicFramePr>
          <p:cNvPr id="2" name="Objeto 1">
            <a:extLst>
              <a:ext uri="{FF2B5EF4-FFF2-40B4-BE49-F238E27FC236}">
                <a16:creationId xmlns:a16="http://schemas.microsoft.com/office/drawing/2014/main" id="{E927C514-6289-410D-9A8F-A3C5D8127DD5}"/>
              </a:ext>
            </a:extLst>
          </p:cNvPr>
          <p:cNvGraphicFramePr>
            <a:graphicFrameLocks/>
          </p:cNvGraphicFramePr>
          <p:nvPr>
            <p:extLst>
              <p:ext uri="{D42A27DB-BD31-4B8C-83A1-F6EECF244321}">
                <p14:modId xmlns:p14="http://schemas.microsoft.com/office/powerpoint/2010/main" val="1759588267"/>
              </p:ext>
            </p:extLst>
          </p:nvPr>
        </p:nvGraphicFramePr>
        <p:xfrm>
          <a:off x="2324100" y="2045065"/>
          <a:ext cx="3520517" cy="1012825"/>
        </p:xfrm>
        <a:graphic>
          <a:graphicData uri="http://schemas.openxmlformats.org/presentationml/2006/ole">
            <mc:AlternateContent xmlns:mc="http://schemas.openxmlformats.org/markup-compatibility/2006">
              <mc:Choice xmlns:v="urn:schemas-microsoft-com:vml" Requires="v">
                <p:oleObj name="Worksheet" r:id="rId3" imgW="3520517" imgH="1013346" progId="Excel.Sheet.12">
                  <p:link updateAutomatic="1"/>
                </p:oleObj>
              </mc:Choice>
              <mc:Fallback>
                <p:oleObj name="Worksheet" r:id="rId3" imgW="3520517" imgH="1013346" progId="Excel.Sheet.12">
                  <p:link updateAutomatic="1"/>
                  <p:pic>
                    <p:nvPicPr>
                      <p:cNvPr id="2" name="Objeto 1">
                        <a:extLst>
                          <a:ext uri="{FF2B5EF4-FFF2-40B4-BE49-F238E27FC236}">
                            <a16:creationId xmlns:a16="http://schemas.microsoft.com/office/drawing/2014/main" id="{E927C514-6289-410D-9A8F-A3C5D8127DD5}"/>
                          </a:ext>
                        </a:extLst>
                      </p:cNvPr>
                      <p:cNvPicPr/>
                      <p:nvPr/>
                    </p:nvPicPr>
                    <p:blipFill>
                      <a:blip r:embed="rId4"/>
                      <a:stretch>
                        <a:fillRect/>
                      </a:stretch>
                    </p:blipFill>
                    <p:spPr>
                      <a:xfrm>
                        <a:off x="2324100" y="2045065"/>
                        <a:ext cx="3520517" cy="1012825"/>
                      </a:xfrm>
                      <a:prstGeom prst="rect">
                        <a:avLst/>
                      </a:prstGeom>
                    </p:spPr>
                  </p:pic>
                </p:oleObj>
              </mc:Fallback>
            </mc:AlternateContent>
          </a:graphicData>
        </a:graphic>
      </p:graphicFrame>
      <p:graphicFrame>
        <p:nvGraphicFramePr>
          <p:cNvPr id="3" name="Objeto 2">
            <a:extLst>
              <a:ext uri="{FF2B5EF4-FFF2-40B4-BE49-F238E27FC236}">
                <a16:creationId xmlns:a16="http://schemas.microsoft.com/office/drawing/2014/main" id="{3C9F4043-8898-42E9-B4F7-EC42F12A805D}"/>
              </a:ext>
            </a:extLst>
          </p:cNvPr>
          <p:cNvGraphicFramePr>
            <a:graphicFrameLocks noChangeAspect="1"/>
          </p:cNvGraphicFramePr>
          <p:nvPr>
            <p:extLst>
              <p:ext uri="{D42A27DB-BD31-4B8C-83A1-F6EECF244321}">
                <p14:modId xmlns:p14="http://schemas.microsoft.com/office/powerpoint/2010/main" val="948625915"/>
              </p:ext>
            </p:extLst>
          </p:nvPr>
        </p:nvGraphicFramePr>
        <p:xfrm>
          <a:off x="6347383" y="2044544"/>
          <a:ext cx="3520517" cy="1013346"/>
        </p:xfrm>
        <a:graphic>
          <a:graphicData uri="http://schemas.openxmlformats.org/presentationml/2006/ole">
            <mc:AlternateContent xmlns:mc="http://schemas.openxmlformats.org/markup-compatibility/2006">
              <mc:Choice xmlns:v="urn:schemas-microsoft-com:vml" Requires="v">
                <p:oleObj name="Worksheet" r:id="rId5" imgW="3520517" imgH="1013346" progId="Excel.Sheet.12">
                  <p:link updateAutomatic="1"/>
                </p:oleObj>
              </mc:Choice>
              <mc:Fallback>
                <p:oleObj name="Worksheet" r:id="rId5" imgW="3520517" imgH="1013346" progId="Excel.Sheet.12">
                  <p:link updateAutomatic="1"/>
                  <p:pic>
                    <p:nvPicPr>
                      <p:cNvPr id="3" name="Objeto 2">
                        <a:extLst>
                          <a:ext uri="{FF2B5EF4-FFF2-40B4-BE49-F238E27FC236}">
                            <a16:creationId xmlns:a16="http://schemas.microsoft.com/office/drawing/2014/main" id="{3C9F4043-8898-42E9-B4F7-EC42F12A805D}"/>
                          </a:ext>
                        </a:extLst>
                      </p:cNvPr>
                      <p:cNvPicPr/>
                      <p:nvPr/>
                    </p:nvPicPr>
                    <p:blipFill>
                      <a:blip r:embed="rId6"/>
                      <a:stretch>
                        <a:fillRect/>
                      </a:stretch>
                    </p:blipFill>
                    <p:spPr>
                      <a:xfrm>
                        <a:off x="6347383" y="2044544"/>
                        <a:ext cx="3520517" cy="1013346"/>
                      </a:xfrm>
                      <a:prstGeom prst="rect">
                        <a:avLst/>
                      </a:prstGeom>
                    </p:spPr>
                  </p:pic>
                </p:oleObj>
              </mc:Fallback>
            </mc:AlternateContent>
          </a:graphicData>
        </a:graphic>
      </p:graphicFrame>
      <p:graphicFrame>
        <p:nvGraphicFramePr>
          <p:cNvPr id="5" name="Objeto 4">
            <a:extLst>
              <a:ext uri="{FF2B5EF4-FFF2-40B4-BE49-F238E27FC236}">
                <a16:creationId xmlns:a16="http://schemas.microsoft.com/office/drawing/2014/main" id="{8845B08C-03BB-4F41-9F1A-203429B8B1BE}"/>
              </a:ext>
            </a:extLst>
          </p:cNvPr>
          <p:cNvGraphicFramePr>
            <a:graphicFrameLocks noChangeAspect="1"/>
          </p:cNvGraphicFramePr>
          <p:nvPr>
            <p:extLst>
              <p:ext uri="{D42A27DB-BD31-4B8C-83A1-F6EECF244321}">
                <p14:modId xmlns:p14="http://schemas.microsoft.com/office/powerpoint/2010/main" val="2544146501"/>
              </p:ext>
            </p:extLst>
          </p:nvPr>
        </p:nvGraphicFramePr>
        <p:xfrm>
          <a:off x="2324100" y="3548684"/>
          <a:ext cx="7543800" cy="2270125"/>
        </p:xfrm>
        <a:graphic>
          <a:graphicData uri="http://schemas.openxmlformats.org/presentationml/2006/ole">
            <mc:AlternateContent xmlns:mc="http://schemas.openxmlformats.org/markup-compatibility/2006">
              <mc:Choice xmlns:v="urn:schemas-microsoft-com:vml" Requires="v">
                <p:oleObj name="Worksheet" r:id="rId7" imgW="7543877" imgH="2270817" progId="Excel.Sheet.12">
                  <p:link updateAutomatic="1"/>
                </p:oleObj>
              </mc:Choice>
              <mc:Fallback>
                <p:oleObj name="Worksheet" r:id="rId7" imgW="7543877" imgH="2270817" progId="Excel.Sheet.12">
                  <p:link updateAutomatic="1"/>
                  <p:pic>
                    <p:nvPicPr>
                      <p:cNvPr id="0" name=""/>
                      <p:cNvPicPr/>
                      <p:nvPr/>
                    </p:nvPicPr>
                    <p:blipFill>
                      <a:blip r:embed="rId8"/>
                      <a:stretch>
                        <a:fillRect/>
                      </a:stretch>
                    </p:blipFill>
                    <p:spPr>
                      <a:xfrm>
                        <a:off x="2324100" y="3548684"/>
                        <a:ext cx="7543800" cy="2270125"/>
                      </a:xfrm>
                      <a:prstGeom prst="rect">
                        <a:avLst/>
                      </a:prstGeom>
                    </p:spPr>
                  </p:pic>
                </p:oleObj>
              </mc:Fallback>
            </mc:AlternateContent>
          </a:graphicData>
        </a:graphic>
      </p:graphicFrame>
      <p:sp>
        <p:nvSpPr>
          <p:cNvPr id="15" name="Botão de ação: Retornar 14">
            <a:hlinkClick r:id="rId9" action="ppaction://hlinksldjump" highlightClick="1"/>
            <a:extLst>
              <a:ext uri="{FF2B5EF4-FFF2-40B4-BE49-F238E27FC236}">
                <a16:creationId xmlns:a16="http://schemas.microsoft.com/office/drawing/2014/main" id="{4280E4E5-ECB4-415A-B805-8665426359C4}"/>
              </a:ext>
            </a:extLst>
          </p:cNvPr>
          <p:cNvSpPr/>
          <p:nvPr/>
        </p:nvSpPr>
        <p:spPr>
          <a:xfrm>
            <a:off x="11506877" y="1229573"/>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dirty="0"/>
          </a:p>
        </p:txBody>
      </p:sp>
    </p:spTree>
    <p:extLst>
      <p:ext uri="{BB962C8B-B14F-4D97-AF65-F5344CB8AC3E}">
        <p14:creationId xmlns:p14="http://schemas.microsoft.com/office/powerpoint/2010/main" val="2410088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8"/>
          <p:cNvPicPr preferRelativeResize="0"/>
          <p:nvPr/>
        </p:nvPicPr>
        <p:blipFill rotWithShape="1">
          <a:blip r:embed="rId3">
            <a:alphaModFix/>
          </a:blip>
          <a:srcRect/>
          <a:stretch/>
        </p:blipFill>
        <p:spPr>
          <a:xfrm flipH="1">
            <a:off x="9259381" y="4383155"/>
            <a:ext cx="2932619" cy="2474845"/>
          </a:xfrm>
          <a:prstGeom prst="rect">
            <a:avLst/>
          </a:prstGeom>
          <a:noFill/>
          <a:ln>
            <a:noFill/>
          </a:ln>
        </p:spPr>
      </p:pic>
      <p:sp>
        <p:nvSpPr>
          <p:cNvPr id="230" name="Google Shape;230;p8"/>
          <p:cNvSpPr txBox="1"/>
          <p:nvPr/>
        </p:nvSpPr>
        <p:spPr>
          <a:xfrm>
            <a:off x="11529390" y="379620"/>
            <a:ext cx="274983"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6ADBD9"/>
              </a:buClr>
              <a:buSzPts val="1200"/>
              <a:buFont typeface="Open Sans"/>
              <a:buNone/>
            </a:pPr>
            <a:fld id="{00000000-1234-1234-1234-123412341234}" type="slidenum">
              <a:rPr lang="pt-BR" sz="1200" b="0" i="0" u="none" strike="noStrike" cap="none">
                <a:solidFill>
                  <a:srgbClr val="6ADBD9"/>
                </a:solidFill>
                <a:latin typeface="Open Sans"/>
                <a:ea typeface="Open Sans"/>
                <a:cs typeface="Open Sans"/>
                <a:sym typeface="Open Sans"/>
              </a:rPr>
              <a:t>9</a:t>
            </a:fld>
            <a:endParaRPr sz="1200" b="0" i="0" u="none" strike="noStrike" cap="none">
              <a:solidFill>
                <a:srgbClr val="6ADBD9"/>
              </a:solidFill>
              <a:latin typeface="Open Sans"/>
              <a:ea typeface="Open Sans"/>
              <a:cs typeface="Open Sans"/>
              <a:sym typeface="Open Sans"/>
            </a:endParaRPr>
          </a:p>
        </p:txBody>
      </p:sp>
      <p:sp>
        <p:nvSpPr>
          <p:cNvPr id="231" name="Google Shape;231;p8"/>
          <p:cNvSpPr/>
          <p:nvPr/>
        </p:nvSpPr>
        <p:spPr>
          <a:xfrm>
            <a:off x="11529391" y="419377"/>
            <a:ext cx="274983" cy="251791"/>
          </a:xfrm>
          <a:prstGeom prst="pentagon">
            <a:avLst>
              <a:gd name="hf" fmla="val 105146"/>
              <a:gd name="vf" fmla="val 110557"/>
            </a:avLst>
          </a:prstGeom>
          <a:noFill/>
          <a:ln w="12700" cap="flat" cmpd="sng">
            <a:solidFill>
              <a:srgbClr val="6ADB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6ADBD9"/>
              </a:solidFill>
              <a:latin typeface="Open Sans"/>
              <a:ea typeface="Open Sans"/>
              <a:cs typeface="Open Sans"/>
              <a:sym typeface="Open Sans"/>
            </a:endParaRPr>
          </a:p>
        </p:txBody>
      </p:sp>
      <p:sp>
        <p:nvSpPr>
          <p:cNvPr id="232" name="Google Shape;232;p8"/>
          <p:cNvSpPr txBox="1"/>
          <p:nvPr/>
        </p:nvSpPr>
        <p:spPr>
          <a:xfrm>
            <a:off x="3646800" y="314551"/>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3. Base de Dados</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PIADMI17 </a:t>
            </a:r>
            <a:endParaRPr dirty="0"/>
          </a:p>
        </p:txBody>
      </p:sp>
      <p:pic>
        <p:nvPicPr>
          <p:cNvPr id="233" name="Google Shape;233;p8"/>
          <p:cNvPicPr preferRelativeResize="0"/>
          <p:nvPr/>
        </p:nvPicPr>
        <p:blipFill rotWithShape="1">
          <a:blip r:embed="rId4">
            <a:alphaModFix/>
          </a:blip>
          <a:srcRect l="7580" t="41980" r="8724" b="41925"/>
          <a:stretch/>
        </p:blipFill>
        <p:spPr>
          <a:xfrm>
            <a:off x="6544277" y="6347292"/>
            <a:ext cx="1705361" cy="327947"/>
          </a:xfrm>
          <a:prstGeom prst="rect">
            <a:avLst/>
          </a:prstGeom>
          <a:noFill/>
          <a:ln>
            <a:noFill/>
          </a:ln>
        </p:spPr>
      </p:pic>
      <p:sp>
        <p:nvSpPr>
          <p:cNvPr id="234" name="Google Shape;234;p8"/>
          <p:cNvSpPr/>
          <p:nvPr/>
        </p:nvSpPr>
        <p:spPr>
          <a:xfrm>
            <a:off x="3852073" y="1336167"/>
            <a:ext cx="7200000" cy="30469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600" b="1" dirty="0">
                <a:solidFill>
                  <a:srgbClr val="434343"/>
                </a:solidFill>
                <a:latin typeface="Open Sans"/>
                <a:ea typeface="Open Sans"/>
                <a:cs typeface="Open Sans"/>
                <a:sym typeface="Open Sans"/>
              </a:rPr>
              <a:t>Dados:</a:t>
            </a:r>
            <a:endParaRPr dirty="0"/>
          </a:p>
          <a:p>
            <a:pPr marL="285750" indent="-285750">
              <a:buFont typeface="Arial" panose="020B0604020202020204" pitchFamily="34" charset="0"/>
              <a:buChar char="•"/>
            </a:pPr>
            <a:r>
              <a:rPr lang="pt-BR" sz="1600" dirty="0">
                <a:solidFill>
                  <a:srgbClr val="434343"/>
                </a:solidFill>
                <a:latin typeface="Open Sans" panose="020B0604020202020204"/>
              </a:rPr>
              <a:t>Base Fato</a:t>
            </a:r>
          </a:p>
          <a:p>
            <a:pPr marL="742950" lvl="1" indent="-285750">
              <a:buFont typeface="Arial" panose="020B0604020202020204" pitchFamily="34" charset="0"/>
              <a:buChar char="•"/>
            </a:pPr>
            <a:r>
              <a:rPr lang="pt-BR" sz="1600" dirty="0">
                <a:solidFill>
                  <a:srgbClr val="434343"/>
                </a:solidFill>
                <a:latin typeface="Open Sans" panose="020B0604020202020204"/>
              </a:rPr>
              <a:t>9.867 Imóveis</a:t>
            </a:r>
          </a:p>
          <a:p>
            <a:pPr marL="742950" lvl="1" indent="-285750">
              <a:buFont typeface="Arial" panose="020B0604020202020204" pitchFamily="34" charset="0"/>
              <a:buChar char="•"/>
            </a:pPr>
            <a:r>
              <a:rPr lang="pt-BR" sz="1600" dirty="0">
                <a:solidFill>
                  <a:srgbClr val="434343"/>
                </a:solidFill>
                <a:latin typeface="Open Sans" panose="020B0604020202020204"/>
              </a:rPr>
              <a:t>40 variáveis</a:t>
            </a:r>
          </a:p>
          <a:p>
            <a:pPr marL="285750" indent="-285750">
              <a:buFont typeface="Arial" panose="020B0604020202020204" pitchFamily="34" charset="0"/>
              <a:buChar char="•"/>
            </a:pPr>
            <a:r>
              <a:rPr lang="pt-BR" sz="1600" dirty="0">
                <a:solidFill>
                  <a:srgbClr val="434343"/>
                </a:solidFill>
                <a:latin typeface="Open Sans" panose="020B0604020202020204"/>
              </a:rPr>
              <a:t>Base Detalhe</a:t>
            </a:r>
          </a:p>
          <a:p>
            <a:pPr marL="742950" lvl="1" indent="-285750">
              <a:buFont typeface="Arial" panose="020B0604020202020204" pitchFamily="34" charset="0"/>
              <a:buChar char="•"/>
            </a:pPr>
            <a:r>
              <a:rPr lang="pt-BR" sz="1600" dirty="0">
                <a:solidFill>
                  <a:srgbClr val="434343"/>
                </a:solidFill>
                <a:latin typeface="Open Sans" panose="020B0604020202020204"/>
              </a:rPr>
              <a:t>7870 imóveis</a:t>
            </a:r>
          </a:p>
          <a:p>
            <a:pPr marL="742950" lvl="1" indent="-285750">
              <a:buFont typeface="Arial" panose="020B0604020202020204" pitchFamily="34" charset="0"/>
              <a:buChar char="•"/>
            </a:pPr>
            <a:r>
              <a:rPr lang="pt-BR" sz="1600" dirty="0">
                <a:solidFill>
                  <a:srgbClr val="434343"/>
                </a:solidFill>
                <a:latin typeface="Open Sans" panose="020B0604020202020204"/>
              </a:rPr>
              <a:t>40 variáveis</a:t>
            </a:r>
          </a:p>
          <a:p>
            <a:pPr marL="0" marR="0" lvl="0" indent="0" algn="l" rtl="0">
              <a:spcBef>
                <a:spcPts val="0"/>
              </a:spcBef>
              <a:spcAft>
                <a:spcPts val="0"/>
              </a:spcAft>
              <a:buNone/>
            </a:pPr>
            <a:endParaRPr sz="1600" b="1" dirty="0">
              <a:solidFill>
                <a:srgbClr val="434343"/>
              </a:solidFill>
              <a:latin typeface="Open Sans"/>
              <a:ea typeface="Open Sans"/>
              <a:cs typeface="Open Sans"/>
              <a:sym typeface="Open Sans"/>
            </a:endParaRPr>
          </a:p>
          <a:p>
            <a:pPr marL="0" marR="0" lvl="0" indent="0" algn="l" rtl="0">
              <a:spcBef>
                <a:spcPts val="0"/>
              </a:spcBef>
              <a:spcAft>
                <a:spcPts val="0"/>
              </a:spcAft>
              <a:buNone/>
            </a:pPr>
            <a:r>
              <a:rPr lang="pt-BR" sz="1600" b="1" dirty="0">
                <a:solidFill>
                  <a:srgbClr val="434343"/>
                </a:solidFill>
                <a:latin typeface="Open Sans"/>
                <a:ea typeface="Open Sans"/>
                <a:cs typeface="Open Sans"/>
                <a:sym typeface="Open Sans"/>
              </a:rPr>
              <a:t>Origem:</a:t>
            </a:r>
            <a:endParaRPr dirty="0"/>
          </a:p>
          <a:p>
            <a:pPr marL="285750" marR="0" lvl="0" indent="-285750" algn="l" rtl="0">
              <a:spcBef>
                <a:spcPts val="0"/>
              </a:spcBef>
              <a:spcAft>
                <a:spcPts val="0"/>
              </a:spcAft>
              <a:buClr>
                <a:srgbClr val="434343"/>
              </a:buClr>
              <a:buSzPts val="1600"/>
              <a:buFont typeface="Arial"/>
              <a:buChar char="•"/>
            </a:pPr>
            <a:r>
              <a:rPr lang="en-US" sz="1600" dirty="0">
                <a:solidFill>
                  <a:srgbClr val="434343"/>
                </a:solidFill>
                <a:latin typeface="Open Sans"/>
                <a:ea typeface="Open Sans"/>
                <a:cs typeface="Open Sans"/>
                <a:sym typeface="Open Sans"/>
              </a:rPr>
              <a:t>Site </a:t>
            </a:r>
            <a:r>
              <a:rPr lang="en-US" sz="1600" dirty="0" err="1">
                <a:solidFill>
                  <a:srgbClr val="434343"/>
                </a:solidFill>
                <a:latin typeface="Open Sans"/>
                <a:ea typeface="Open Sans"/>
                <a:cs typeface="Open Sans"/>
                <a:sym typeface="Open Sans"/>
              </a:rPr>
              <a:t>Idealista</a:t>
            </a:r>
            <a:endParaRPr dirty="0"/>
          </a:p>
          <a:p>
            <a:pPr marL="0" marR="0" lvl="0" indent="0" algn="just" rtl="0">
              <a:lnSpc>
                <a:spcPct val="100000"/>
              </a:lnSpc>
              <a:spcBef>
                <a:spcPts val="0"/>
              </a:spcBef>
              <a:spcAft>
                <a:spcPts val="0"/>
              </a:spcAft>
              <a:buClr>
                <a:schemeClr val="dk1"/>
              </a:buClr>
              <a:buSzPts val="1600"/>
              <a:buFont typeface="Calibri"/>
              <a:buNone/>
            </a:pPr>
            <a:endParaRPr sz="1600" dirty="0">
              <a:solidFill>
                <a:srgbClr val="434343"/>
              </a:solidFill>
              <a:latin typeface="Open Sans"/>
              <a:ea typeface="Open Sans"/>
              <a:cs typeface="Open Sans"/>
              <a:sym typeface="Open Sans"/>
            </a:endParaRPr>
          </a:p>
          <a:p>
            <a:pPr marL="0" marR="0" lvl="0" indent="0" algn="just" rtl="0">
              <a:lnSpc>
                <a:spcPct val="100000"/>
              </a:lnSpc>
              <a:spcBef>
                <a:spcPts val="0"/>
              </a:spcBef>
              <a:spcAft>
                <a:spcPts val="0"/>
              </a:spcAft>
              <a:buClr>
                <a:schemeClr val="dk1"/>
              </a:buClr>
              <a:buSzPts val="1600"/>
              <a:buFont typeface="Calibri"/>
              <a:buNone/>
            </a:pPr>
            <a:endParaRPr sz="1600" dirty="0">
              <a:solidFill>
                <a:srgbClr val="434343"/>
              </a:solidFill>
              <a:latin typeface="Open Sans"/>
              <a:ea typeface="Open Sans"/>
              <a:cs typeface="Open Sans"/>
              <a:sym typeface="Open Sans"/>
            </a:endParaRPr>
          </a:p>
        </p:txBody>
      </p:sp>
      <p:grpSp>
        <p:nvGrpSpPr>
          <p:cNvPr id="235" name="Google Shape;235;p8"/>
          <p:cNvGrpSpPr/>
          <p:nvPr/>
        </p:nvGrpSpPr>
        <p:grpSpPr>
          <a:xfrm>
            <a:off x="0" y="0"/>
            <a:ext cx="3445568" cy="6858002"/>
            <a:chOff x="0" y="0"/>
            <a:chExt cx="3445566" cy="6858001"/>
          </a:xfrm>
        </p:grpSpPr>
        <p:sp>
          <p:nvSpPr>
            <p:cNvPr id="236" name="Google Shape;236;p8"/>
            <p:cNvSpPr/>
            <p:nvPr/>
          </p:nvSpPr>
          <p:spPr>
            <a:xfrm>
              <a:off x="0" y="0"/>
              <a:ext cx="3445566" cy="68580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237" name="Google Shape;237;p8" descr="Google Shape;198;p28"/>
            <p:cNvPicPr preferRelativeResize="0"/>
            <p:nvPr/>
          </p:nvPicPr>
          <p:blipFill rotWithShape="1">
            <a:blip r:embed="rId3">
              <a:alphaModFix/>
            </a:blip>
            <a:srcRect/>
            <a:stretch/>
          </p:blipFill>
          <p:spPr>
            <a:xfrm flipH="1">
              <a:off x="1085430" y="5043720"/>
              <a:ext cx="2360136" cy="1814281"/>
            </a:xfrm>
            <a:prstGeom prst="rect">
              <a:avLst/>
            </a:prstGeom>
            <a:noFill/>
            <a:ln>
              <a:noFill/>
            </a:ln>
          </p:spPr>
        </p:pic>
      </p:grpSp>
      <p:sp>
        <p:nvSpPr>
          <p:cNvPr id="238" name="Google Shape;238;p8"/>
          <p:cNvSpPr txBox="1"/>
          <p:nvPr/>
        </p:nvSpPr>
        <p:spPr>
          <a:xfrm>
            <a:off x="45726" y="4471659"/>
            <a:ext cx="3354116" cy="713235"/>
          </a:xfrm>
          <a:prstGeom prst="rect">
            <a:avLst/>
          </a:prstGeom>
          <a:noFill/>
          <a:ln>
            <a:noFill/>
          </a:ln>
        </p:spPr>
        <p:txBody>
          <a:bodyPr spcFirstLastPara="1" wrap="square" lIns="45675" tIns="45675" rIns="45675" bIns="45675" anchor="ctr" anchorCtr="0">
            <a:normAutofit/>
          </a:bodyPr>
          <a:lstStyle/>
          <a:p>
            <a:pPr marL="0" marR="0" lvl="0" indent="0" algn="ctr" rtl="0">
              <a:spcBef>
                <a:spcPts val="0"/>
              </a:spcBef>
              <a:spcAft>
                <a:spcPts val="0"/>
              </a:spcAft>
              <a:buNone/>
            </a:pPr>
            <a:endParaRPr sz="2400" b="1">
              <a:solidFill>
                <a:srgbClr val="FFFFFF"/>
              </a:solidFill>
              <a:latin typeface="Open Sans"/>
              <a:ea typeface="Open Sans"/>
              <a:cs typeface="Open Sans"/>
              <a:sym typeface="Open Sans"/>
            </a:endParaRPr>
          </a:p>
        </p:txBody>
      </p:sp>
      <p:pic>
        <p:nvPicPr>
          <p:cNvPr id="239" name="Google Shape;239;p8" descr="Google Shape;237;p30"/>
          <p:cNvPicPr preferRelativeResize="0"/>
          <p:nvPr/>
        </p:nvPicPr>
        <p:blipFill rotWithShape="1">
          <a:blip r:embed="rId5">
            <a:alphaModFix/>
          </a:blip>
          <a:srcRect/>
          <a:stretch/>
        </p:blipFill>
        <p:spPr>
          <a:xfrm>
            <a:off x="508484" y="2357599"/>
            <a:ext cx="2428599" cy="2428599"/>
          </a:xfrm>
          <a:prstGeom prst="rect">
            <a:avLst/>
          </a:prstGeom>
          <a:noFill/>
          <a:ln>
            <a:noFill/>
          </a:ln>
        </p:spPr>
      </p:pic>
      <p:sp>
        <p:nvSpPr>
          <p:cNvPr id="240" name="Google Shape;240;p8"/>
          <p:cNvSpPr/>
          <p:nvPr/>
        </p:nvSpPr>
        <p:spPr>
          <a:xfrm>
            <a:off x="3852073" y="4068849"/>
            <a:ext cx="8063485" cy="73744"/>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1" name="Google Shape;241;p8"/>
          <p:cNvSpPr txBox="1"/>
          <p:nvPr/>
        </p:nvSpPr>
        <p:spPr>
          <a:xfrm>
            <a:off x="3852072" y="4375011"/>
            <a:ext cx="6624736" cy="233906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200" b="1" dirty="0">
                <a:solidFill>
                  <a:srgbClr val="434343"/>
                </a:solidFill>
                <a:latin typeface="Open Sans"/>
                <a:ea typeface="Open Sans"/>
                <a:cs typeface="Open Sans"/>
                <a:sym typeface="Open Sans"/>
              </a:rPr>
              <a:t>Alterações:</a:t>
            </a:r>
            <a:endParaRPr dirty="0"/>
          </a:p>
          <a:p>
            <a:pPr marL="0" marR="0" lvl="0" indent="0" algn="l" rtl="0">
              <a:spcBef>
                <a:spcPts val="0"/>
              </a:spcBef>
              <a:spcAft>
                <a:spcPts val="0"/>
              </a:spcAft>
              <a:buNone/>
            </a:pPr>
            <a:endParaRPr sz="1200" b="1" dirty="0">
              <a:solidFill>
                <a:srgbClr val="434343"/>
              </a:solidFill>
              <a:latin typeface="Open Sans"/>
              <a:ea typeface="Open Sans"/>
              <a:cs typeface="Open Sans"/>
              <a:sym typeface="Open Sans"/>
            </a:endParaRPr>
          </a:p>
          <a:p>
            <a:pPr marL="285750" indent="-285750">
              <a:buFont typeface="Arial" panose="020B0604020202020204" pitchFamily="34" charset="0"/>
              <a:buChar char="•"/>
            </a:pPr>
            <a:r>
              <a:rPr lang="pt-BR" sz="1200" b="0" i="0" dirty="0">
                <a:solidFill>
                  <a:srgbClr val="374151"/>
                </a:solidFill>
                <a:effectLst/>
                <a:latin typeface="Söhne"/>
              </a:rPr>
              <a:t>A base de dados contém os principais imóveis para alugar nos distritos de Portugal, coletados a partir do site Idealista através de web </a:t>
            </a:r>
            <a:r>
              <a:rPr lang="pt-BR" sz="1200" b="0" i="0" dirty="0" err="1">
                <a:solidFill>
                  <a:srgbClr val="374151"/>
                </a:solidFill>
                <a:effectLst/>
                <a:latin typeface="Söhne"/>
              </a:rPr>
              <a:t>scraping</a:t>
            </a:r>
            <a:r>
              <a:rPr lang="pt-BR" sz="1200" b="0" i="0" dirty="0">
                <a:solidFill>
                  <a:srgbClr val="374151"/>
                </a:solidFill>
                <a:effectLst/>
                <a:latin typeface="Söhne"/>
              </a:rPr>
              <a:t>. </a:t>
            </a:r>
          </a:p>
          <a:p>
            <a:pPr marL="285750" indent="-285750">
              <a:buFont typeface="Arial" panose="020B0604020202020204" pitchFamily="34" charset="0"/>
              <a:buChar char="•"/>
            </a:pPr>
            <a:r>
              <a:rPr lang="pt-BR" sz="1200" b="0" i="0" dirty="0">
                <a:solidFill>
                  <a:srgbClr val="374151"/>
                </a:solidFill>
                <a:effectLst/>
                <a:latin typeface="Söhne"/>
              </a:rPr>
              <a:t>A base inicialmente continha 10.729 registros, mas após uma análise criteriosa e filtragem de registros inconsistentes e outliers, a base final ficou com 9.867 registros.</a:t>
            </a:r>
          </a:p>
          <a:p>
            <a:pPr marL="285750" indent="-285750">
              <a:buFont typeface="Arial" panose="020B0604020202020204" pitchFamily="34" charset="0"/>
              <a:buChar char="•"/>
            </a:pPr>
            <a:r>
              <a:rPr lang="pt-BR" sz="1200" b="0" i="0" dirty="0">
                <a:solidFill>
                  <a:srgbClr val="374151"/>
                </a:solidFill>
                <a:effectLst/>
                <a:latin typeface="Söhne"/>
              </a:rPr>
              <a:t>A base de dados inclui informações relevantes para análises de mercado imobiliário, tais como a localização dos imóveis, o tipo de imóvel (apartamento, casa, etc.), o número de quartos, o preço de aluguel, entre outras variáveis.</a:t>
            </a:r>
            <a:endParaRPr lang="pt-BR" sz="1200" dirty="0">
              <a:solidFill>
                <a:srgbClr val="434343"/>
              </a:solidFill>
              <a:latin typeface="Open Sans" panose="020B0604020202020204"/>
              <a:ea typeface="Open Sans" panose="020B0604020202020204"/>
              <a:cs typeface="Open Sans" panose="020B0604020202020204"/>
            </a:endParaRPr>
          </a:p>
          <a:p>
            <a:pPr marL="285750" indent="-285750">
              <a:buFont typeface="Arial" panose="020B0604020202020204" pitchFamily="34" charset="0"/>
              <a:buChar char="•"/>
            </a:pPr>
            <a:endParaRPr lang="pt-BR" sz="1200" b="1" dirty="0">
              <a:solidFill>
                <a:srgbClr val="434343"/>
              </a:solidFill>
              <a:latin typeface="Open Sans" panose="020B0604020202020204"/>
            </a:endParaRPr>
          </a:p>
          <a:p>
            <a:pPr marL="285750" indent="-285750">
              <a:buFont typeface="Arial" panose="020B0604020202020204" pitchFamily="34" charset="0"/>
              <a:buChar char="•"/>
            </a:pPr>
            <a:endParaRPr lang="pt-BR" sz="1200" b="1" dirty="0">
              <a:solidFill>
                <a:srgbClr val="434343"/>
              </a:solidFill>
              <a:latin typeface="Open Sans" panose="020B0604020202020204"/>
            </a:endParaRPr>
          </a:p>
          <a:p>
            <a:pPr marL="0" marR="0" lvl="0" indent="0" algn="l" rtl="0">
              <a:spcBef>
                <a:spcPts val="0"/>
              </a:spcBef>
              <a:spcAft>
                <a:spcPts val="0"/>
              </a:spcAft>
              <a:buNone/>
            </a:pPr>
            <a:endParaRPr sz="1400" b="1" dirty="0">
              <a:solidFill>
                <a:srgbClr val="434343"/>
              </a:solidFill>
              <a:latin typeface="Open Sans"/>
              <a:ea typeface="Open Sans"/>
              <a:cs typeface="Open Sans"/>
              <a:sym typeface="Open Sans"/>
            </a:endParaRPr>
          </a:p>
        </p:txBody>
      </p:sp>
      <p:pic>
        <p:nvPicPr>
          <p:cNvPr id="2" name="Gráfico 1">
            <a:extLst>
              <a:ext uri="{FF2B5EF4-FFF2-40B4-BE49-F238E27FC236}">
                <a16:creationId xmlns:a16="http://schemas.microsoft.com/office/drawing/2014/main" id="{5498A764-C428-A4AF-CD89-D67D5CE4A9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63379" y="936180"/>
            <a:ext cx="2937084" cy="846727"/>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C57F39DB-BF96-4300-B480-037463C07D7C}"/>
              </a:ext>
            </a:extLst>
          </p:cNvPr>
          <p:cNvSpPr/>
          <p:nvPr/>
        </p:nvSpPr>
        <p:spPr>
          <a:xfrm>
            <a:off x="384827" y="1166776"/>
            <a:ext cx="10721138" cy="4572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43856"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90</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18" name="Imagem 17"/>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2" name="Title Placeholder 1">
            <a:extLst>
              <a:ext uri="{FF2B5EF4-FFF2-40B4-BE49-F238E27FC236}">
                <a16:creationId xmlns:a16="http://schemas.microsoft.com/office/drawing/2014/main" id="{72CF4C52-87E8-4DB7-843C-E26CB1697C7D}"/>
              </a:ext>
            </a:extLst>
          </p:cNvPr>
          <p:cNvSpPr txBox="1">
            <a:spLocks/>
          </p:cNvSpPr>
          <p:nvPr/>
        </p:nvSpPr>
        <p:spPr>
          <a:xfrm>
            <a:off x="360000" y="165600"/>
            <a:ext cx="6624736" cy="713234"/>
          </a:xfrm>
          <a:prstGeom prst="rect">
            <a:avLst/>
          </a:prstGeom>
          <a:ln>
            <a:noFill/>
          </a:ln>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Variáveis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removidas</a:t>
            </a:r>
            <a:r>
              <a:rPr lang="en-US" dirty="0">
                <a:solidFill>
                  <a:srgbClr val="434343"/>
                </a:solidFill>
                <a:latin typeface="Open Sans" panose="020B0604020202020204" charset="0"/>
                <a:ea typeface="Open Sans" panose="020B0604020202020204" charset="0"/>
                <a:cs typeface="Open Sans" panose="020B0604020202020204" charset="0"/>
              </a:rPr>
              <a:t> – </a:t>
            </a:r>
            <a:r>
              <a:rPr lang="en-US" dirty="0" err="1">
                <a:solidFill>
                  <a:srgbClr val="434343"/>
                </a:solidFill>
                <a:latin typeface="Open Sans" panose="020B0604020202020204" charset="0"/>
                <a:ea typeface="Open Sans" panose="020B0604020202020204" charset="0"/>
                <a:cs typeface="Open Sans" panose="020B0604020202020204" charset="0"/>
              </a:rPr>
              <a:t>Detalhe</a:t>
            </a:r>
            <a:r>
              <a:rPr lang="en-US" dirty="0">
                <a:solidFill>
                  <a:srgbClr val="434343"/>
                </a:solidFill>
                <a:latin typeface="Open Sans" panose="020B0604020202020204" charset="0"/>
                <a:ea typeface="Open Sans" panose="020B0604020202020204" charset="0"/>
                <a:cs typeface="Open Sans" panose="020B0604020202020204" charset="0"/>
              </a:rPr>
              <a:t> 2</a:t>
            </a:r>
          </a:p>
        </p:txBody>
      </p:sp>
      <p:sp>
        <p:nvSpPr>
          <p:cNvPr id="13" name="Espaço Reservado para Data 5">
            <a:extLst>
              <a:ext uri="{FF2B5EF4-FFF2-40B4-BE49-F238E27FC236}">
                <a16:creationId xmlns:a16="http://schemas.microsoft.com/office/drawing/2014/main" id="{C1101845-0925-4575-8EBD-DB028EBACDFB}"/>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8" name="CaixaDeTexto 7">
            <a:extLst>
              <a:ext uri="{FF2B5EF4-FFF2-40B4-BE49-F238E27FC236}">
                <a16:creationId xmlns:a16="http://schemas.microsoft.com/office/drawing/2014/main" id="{347B3A3A-59FF-43E5-9E33-BCB518D52361}"/>
              </a:ext>
            </a:extLst>
          </p:cNvPr>
          <p:cNvSpPr txBox="1"/>
          <p:nvPr/>
        </p:nvSpPr>
        <p:spPr>
          <a:xfrm>
            <a:off x="466531" y="1241488"/>
            <a:ext cx="6582339" cy="307777"/>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Variáveis só vem preenchidas, ou quase, quando a variável resposta é 0</a:t>
            </a:r>
            <a:endParaRPr lang="pt-BR" sz="1400" dirty="0">
              <a:solidFill>
                <a:srgbClr val="434343"/>
              </a:solidFill>
              <a:latin typeface="Open Sans" panose="020B0604020202020204"/>
            </a:endParaRPr>
          </a:p>
        </p:txBody>
      </p:sp>
      <p:graphicFrame>
        <p:nvGraphicFramePr>
          <p:cNvPr id="7" name="Objeto 6">
            <a:extLst>
              <a:ext uri="{FF2B5EF4-FFF2-40B4-BE49-F238E27FC236}">
                <a16:creationId xmlns:a16="http://schemas.microsoft.com/office/drawing/2014/main" id="{B6CA74D4-2BEB-4598-AD61-02D6151F72DA}"/>
              </a:ext>
            </a:extLst>
          </p:cNvPr>
          <p:cNvGraphicFramePr>
            <a:graphicFrameLocks noChangeAspect="1"/>
          </p:cNvGraphicFramePr>
          <p:nvPr>
            <p:extLst>
              <p:ext uri="{D42A27DB-BD31-4B8C-83A1-F6EECF244321}">
                <p14:modId xmlns:p14="http://schemas.microsoft.com/office/powerpoint/2010/main" val="1349519543"/>
              </p:ext>
            </p:extLst>
          </p:nvPr>
        </p:nvGraphicFramePr>
        <p:xfrm>
          <a:off x="490688" y="3264375"/>
          <a:ext cx="5592762" cy="1265237"/>
        </p:xfrm>
        <a:graphic>
          <a:graphicData uri="http://schemas.openxmlformats.org/presentationml/2006/ole">
            <mc:AlternateContent xmlns:mc="http://schemas.openxmlformats.org/markup-compatibility/2006">
              <mc:Choice xmlns:v="urn:schemas-microsoft-com:vml" Requires="v">
                <p:oleObj name="Worksheet" r:id="rId3" imgW="5593054" imgH="1264840" progId="Excel.Sheet.12">
                  <p:link updateAutomatic="1"/>
                </p:oleObj>
              </mc:Choice>
              <mc:Fallback>
                <p:oleObj name="Worksheet" r:id="rId3" imgW="5593054" imgH="1264840" progId="Excel.Sheet.12">
                  <p:link updateAutomatic="1"/>
                  <p:pic>
                    <p:nvPicPr>
                      <p:cNvPr id="7" name="Objeto 6">
                        <a:extLst>
                          <a:ext uri="{FF2B5EF4-FFF2-40B4-BE49-F238E27FC236}">
                            <a16:creationId xmlns:a16="http://schemas.microsoft.com/office/drawing/2014/main" id="{B6CA74D4-2BEB-4598-AD61-02D6151F72DA}"/>
                          </a:ext>
                        </a:extLst>
                      </p:cNvPr>
                      <p:cNvPicPr/>
                      <p:nvPr/>
                    </p:nvPicPr>
                    <p:blipFill>
                      <a:blip r:embed="rId4"/>
                      <a:stretch>
                        <a:fillRect/>
                      </a:stretch>
                    </p:blipFill>
                    <p:spPr>
                      <a:xfrm>
                        <a:off x="490688" y="3264375"/>
                        <a:ext cx="5592762" cy="1265237"/>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E0AD47BE-7A2F-4530-9E4B-9BEAD8D1EF51}"/>
              </a:ext>
            </a:extLst>
          </p:cNvPr>
          <p:cNvGraphicFramePr>
            <a:graphicFrameLocks noChangeAspect="1"/>
          </p:cNvGraphicFramePr>
          <p:nvPr>
            <p:extLst>
              <p:ext uri="{D42A27DB-BD31-4B8C-83A1-F6EECF244321}">
                <p14:modId xmlns:p14="http://schemas.microsoft.com/office/powerpoint/2010/main" val="1955169510"/>
              </p:ext>
            </p:extLst>
          </p:nvPr>
        </p:nvGraphicFramePr>
        <p:xfrm>
          <a:off x="6593321" y="2133281"/>
          <a:ext cx="4229100" cy="3527425"/>
        </p:xfrm>
        <a:graphic>
          <a:graphicData uri="http://schemas.openxmlformats.org/presentationml/2006/ole">
            <mc:AlternateContent xmlns:mc="http://schemas.openxmlformats.org/markup-compatibility/2006">
              <mc:Choice xmlns:v="urn:schemas-microsoft-com:vml" Requires="v">
                <p:oleObj name="Worksheet" r:id="rId5" imgW="4228985" imgH="3527980" progId="Excel.Sheet.12">
                  <p:link updateAutomatic="1"/>
                </p:oleObj>
              </mc:Choice>
              <mc:Fallback>
                <p:oleObj name="Worksheet" r:id="rId5" imgW="4228985" imgH="3527980" progId="Excel.Sheet.12">
                  <p:link updateAutomatic="1"/>
                  <p:pic>
                    <p:nvPicPr>
                      <p:cNvPr id="9" name="Objeto 8">
                        <a:extLst>
                          <a:ext uri="{FF2B5EF4-FFF2-40B4-BE49-F238E27FC236}">
                            <a16:creationId xmlns:a16="http://schemas.microsoft.com/office/drawing/2014/main" id="{E0AD47BE-7A2F-4530-9E4B-9BEAD8D1EF51}"/>
                          </a:ext>
                        </a:extLst>
                      </p:cNvPr>
                      <p:cNvPicPr/>
                      <p:nvPr/>
                    </p:nvPicPr>
                    <p:blipFill>
                      <a:blip r:embed="rId6"/>
                      <a:stretch>
                        <a:fillRect/>
                      </a:stretch>
                    </p:blipFill>
                    <p:spPr>
                      <a:xfrm>
                        <a:off x="6593321" y="2133281"/>
                        <a:ext cx="4229100" cy="3527425"/>
                      </a:xfrm>
                      <a:prstGeom prst="rect">
                        <a:avLst/>
                      </a:prstGeom>
                    </p:spPr>
                  </p:pic>
                </p:oleObj>
              </mc:Fallback>
            </mc:AlternateContent>
          </a:graphicData>
        </a:graphic>
      </p:graphicFrame>
      <p:sp>
        <p:nvSpPr>
          <p:cNvPr id="15" name="Botão de ação: Retornar 14">
            <a:hlinkClick r:id="rId7" action="ppaction://hlinksldjump" highlightClick="1"/>
            <a:extLst>
              <a:ext uri="{FF2B5EF4-FFF2-40B4-BE49-F238E27FC236}">
                <a16:creationId xmlns:a16="http://schemas.microsoft.com/office/drawing/2014/main" id="{C3E16770-A525-4DEA-A896-677920417F60}"/>
              </a:ext>
            </a:extLst>
          </p:cNvPr>
          <p:cNvSpPr/>
          <p:nvPr/>
        </p:nvSpPr>
        <p:spPr>
          <a:xfrm>
            <a:off x="11506877" y="1229573"/>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dirty="0"/>
          </a:p>
        </p:txBody>
      </p:sp>
    </p:spTree>
    <p:extLst>
      <p:ext uri="{BB962C8B-B14F-4D97-AF65-F5344CB8AC3E}">
        <p14:creationId xmlns:p14="http://schemas.microsoft.com/office/powerpoint/2010/main" val="12747052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43856"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91</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18" name="Imagem 17"/>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2" name="Title Placeholder 1">
            <a:extLst>
              <a:ext uri="{FF2B5EF4-FFF2-40B4-BE49-F238E27FC236}">
                <a16:creationId xmlns:a16="http://schemas.microsoft.com/office/drawing/2014/main" id="{72CF4C52-87E8-4DB7-843C-E26CB1697C7D}"/>
              </a:ext>
            </a:extLst>
          </p:cNvPr>
          <p:cNvSpPr txBox="1">
            <a:spLocks/>
          </p:cNvSpPr>
          <p:nvPr/>
        </p:nvSpPr>
        <p:spPr>
          <a:xfrm>
            <a:off x="360000" y="165600"/>
            <a:ext cx="6624736" cy="713234"/>
          </a:xfrm>
          <a:prstGeom prst="rect">
            <a:avLst/>
          </a:prstGeom>
          <a:ln>
            <a:noFill/>
          </a:ln>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Variáveis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removidas</a:t>
            </a:r>
            <a:r>
              <a:rPr lang="en-US" dirty="0">
                <a:solidFill>
                  <a:srgbClr val="434343"/>
                </a:solidFill>
                <a:latin typeface="Open Sans" panose="020B0604020202020204" charset="0"/>
                <a:ea typeface="Open Sans" panose="020B0604020202020204" charset="0"/>
                <a:cs typeface="Open Sans" panose="020B0604020202020204" charset="0"/>
              </a:rPr>
              <a:t> – </a:t>
            </a:r>
            <a:r>
              <a:rPr lang="en-US" dirty="0" err="1">
                <a:solidFill>
                  <a:srgbClr val="434343"/>
                </a:solidFill>
                <a:latin typeface="Open Sans" panose="020B0604020202020204" charset="0"/>
                <a:ea typeface="Open Sans" panose="020B0604020202020204" charset="0"/>
                <a:cs typeface="Open Sans" panose="020B0604020202020204" charset="0"/>
              </a:rPr>
              <a:t>Detalhe</a:t>
            </a:r>
            <a:r>
              <a:rPr lang="en-US" dirty="0">
                <a:solidFill>
                  <a:srgbClr val="434343"/>
                </a:solidFill>
                <a:latin typeface="Open Sans" panose="020B0604020202020204" charset="0"/>
                <a:ea typeface="Open Sans" panose="020B0604020202020204" charset="0"/>
                <a:cs typeface="Open Sans" panose="020B0604020202020204" charset="0"/>
              </a:rPr>
              <a:t> 3</a:t>
            </a:r>
          </a:p>
        </p:txBody>
      </p:sp>
      <p:sp>
        <p:nvSpPr>
          <p:cNvPr id="13" name="Espaço Reservado para Data 5">
            <a:extLst>
              <a:ext uri="{FF2B5EF4-FFF2-40B4-BE49-F238E27FC236}">
                <a16:creationId xmlns:a16="http://schemas.microsoft.com/office/drawing/2014/main" id="{C1101845-0925-4575-8EBD-DB028EBACDFB}"/>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0" name="Retângulo 9">
            <a:extLst>
              <a:ext uri="{FF2B5EF4-FFF2-40B4-BE49-F238E27FC236}">
                <a16:creationId xmlns:a16="http://schemas.microsoft.com/office/drawing/2014/main" id="{6B121582-FB95-4066-9339-E0E16144692A}"/>
              </a:ext>
            </a:extLst>
          </p:cNvPr>
          <p:cNvSpPr/>
          <p:nvPr/>
        </p:nvSpPr>
        <p:spPr>
          <a:xfrm>
            <a:off x="377416" y="1166776"/>
            <a:ext cx="5268770" cy="4572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11" name="CaixaDeTexto 10">
            <a:extLst>
              <a:ext uri="{FF2B5EF4-FFF2-40B4-BE49-F238E27FC236}">
                <a16:creationId xmlns:a16="http://schemas.microsoft.com/office/drawing/2014/main" id="{ACB7161B-576E-48B7-B592-B309BADF061C}"/>
              </a:ext>
            </a:extLst>
          </p:cNvPr>
          <p:cNvSpPr txBox="1"/>
          <p:nvPr/>
        </p:nvSpPr>
        <p:spPr>
          <a:xfrm>
            <a:off x="521264" y="1229573"/>
            <a:ext cx="5124922" cy="307777"/>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Variáveis utilizadas na construção da variável resposta</a:t>
            </a:r>
            <a:endParaRPr lang="pt-BR" sz="1400" dirty="0">
              <a:solidFill>
                <a:srgbClr val="434343"/>
              </a:solidFill>
              <a:latin typeface="Open Sans" panose="020B0604020202020204"/>
            </a:endParaRPr>
          </a:p>
        </p:txBody>
      </p:sp>
      <p:sp>
        <p:nvSpPr>
          <p:cNvPr id="15" name="Google Shape;115;p18">
            <a:extLst>
              <a:ext uri="{FF2B5EF4-FFF2-40B4-BE49-F238E27FC236}">
                <a16:creationId xmlns:a16="http://schemas.microsoft.com/office/drawing/2014/main" id="{A41FB240-DE88-46B4-952F-DC1C247BB4F7}"/>
              </a:ext>
            </a:extLst>
          </p:cNvPr>
          <p:cNvSpPr txBox="1"/>
          <p:nvPr/>
        </p:nvSpPr>
        <p:spPr>
          <a:xfrm>
            <a:off x="2291801" y="1713211"/>
            <a:ext cx="1440000" cy="583936"/>
          </a:xfrm>
          <a:prstGeom prst="rect">
            <a:avLst/>
          </a:prstGeom>
          <a:noFill/>
          <a:ln>
            <a:noFill/>
          </a:ln>
        </p:spPr>
        <p:txBody>
          <a:bodyPr spcFirstLastPara="1" wrap="square" lIns="91425" tIns="91425" rIns="91425" bIns="91425" anchor="t" anchorCtr="0">
            <a:noAutofit/>
          </a:bodyPr>
          <a:lstStyle/>
          <a:p>
            <a:pPr marL="171450" lvl="0" indent="-171450">
              <a:buFont typeface="Arial" panose="020B0604020202020204" pitchFamily="34" charset="0"/>
              <a:buChar char="•"/>
            </a:pPr>
            <a:r>
              <a:rPr lang="pt-BR" sz="1200" dirty="0" err="1">
                <a:solidFill>
                  <a:srgbClr val="434343"/>
                </a:solidFill>
                <a:latin typeface="Open Sans"/>
                <a:ea typeface="Open Sans"/>
                <a:cs typeface="Open Sans"/>
                <a:sym typeface="Open Sans"/>
              </a:rPr>
              <a:t>Tipo_Curso</a:t>
            </a:r>
            <a:endParaRPr lang="pt-BR" sz="1200" dirty="0">
              <a:solidFill>
                <a:srgbClr val="434343"/>
              </a:solidFill>
              <a:latin typeface="Open Sans"/>
              <a:ea typeface="Open Sans"/>
              <a:cs typeface="Open Sans"/>
              <a:sym typeface="Open Sans"/>
            </a:endParaRPr>
          </a:p>
          <a:p>
            <a:pPr marL="171450" lvl="0" indent="-171450">
              <a:buFont typeface="Arial" panose="020B0604020202020204" pitchFamily="34" charset="0"/>
              <a:buChar char="•"/>
            </a:pPr>
            <a:r>
              <a:rPr lang="pt-BR" sz="1200" dirty="0" err="1">
                <a:solidFill>
                  <a:srgbClr val="434343"/>
                </a:solidFill>
                <a:latin typeface="Open Sans"/>
                <a:ea typeface="Open Sans"/>
                <a:cs typeface="Open Sans"/>
                <a:sym typeface="Open Sans"/>
              </a:rPr>
              <a:t>Vai_Na_Escola</a:t>
            </a:r>
            <a:endParaRPr lang="pt-BR" sz="1200" dirty="0">
              <a:solidFill>
                <a:srgbClr val="434343"/>
              </a:solidFill>
              <a:latin typeface="Open Sans"/>
              <a:ea typeface="Open Sans"/>
              <a:cs typeface="Open Sans"/>
              <a:sym typeface="Open Sans"/>
            </a:endParaRPr>
          </a:p>
        </p:txBody>
      </p:sp>
      <p:sp>
        <p:nvSpPr>
          <p:cNvPr id="19" name="Retângulo 18">
            <a:extLst>
              <a:ext uri="{FF2B5EF4-FFF2-40B4-BE49-F238E27FC236}">
                <a16:creationId xmlns:a16="http://schemas.microsoft.com/office/drawing/2014/main" id="{07843FC8-5B4D-424C-979B-E3B215EE31A7}"/>
              </a:ext>
            </a:extLst>
          </p:cNvPr>
          <p:cNvSpPr/>
          <p:nvPr/>
        </p:nvSpPr>
        <p:spPr>
          <a:xfrm>
            <a:off x="377416" y="2484035"/>
            <a:ext cx="5268770" cy="4572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20" name="CaixaDeTexto 19">
            <a:extLst>
              <a:ext uri="{FF2B5EF4-FFF2-40B4-BE49-F238E27FC236}">
                <a16:creationId xmlns:a16="http://schemas.microsoft.com/office/drawing/2014/main" id="{B844F177-63D1-479A-BFCF-B32EBFD3AE1E}"/>
              </a:ext>
            </a:extLst>
          </p:cNvPr>
          <p:cNvSpPr txBox="1"/>
          <p:nvPr/>
        </p:nvSpPr>
        <p:spPr>
          <a:xfrm>
            <a:off x="459120" y="2558747"/>
            <a:ext cx="5124922" cy="307777"/>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Variáveis removidas porque não entendi o significado</a:t>
            </a:r>
            <a:endParaRPr lang="pt-BR" sz="1400" dirty="0">
              <a:solidFill>
                <a:srgbClr val="434343"/>
              </a:solidFill>
              <a:latin typeface="Open Sans" panose="020B0604020202020204"/>
            </a:endParaRPr>
          </a:p>
        </p:txBody>
      </p:sp>
      <p:sp>
        <p:nvSpPr>
          <p:cNvPr id="21" name="Google Shape;115;p18">
            <a:extLst>
              <a:ext uri="{FF2B5EF4-FFF2-40B4-BE49-F238E27FC236}">
                <a16:creationId xmlns:a16="http://schemas.microsoft.com/office/drawing/2014/main" id="{7CAF4A66-832A-4E50-9F09-69B14D9CDD9F}"/>
              </a:ext>
            </a:extLst>
          </p:cNvPr>
          <p:cNvSpPr txBox="1"/>
          <p:nvPr/>
        </p:nvSpPr>
        <p:spPr>
          <a:xfrm>
            <a:off x="2291801" y="3030472"/>
            <a:ext cx="1440000" cy="583936"/>
          </a:xfrm>
          <a:prstGeom prst="rect">
            <a:avLst/>
          </a:prstGeom>
          <a:noFill/>
          <a:ln>
            <a:noFill/>
          </a:ln>
        </p:spPr>
        <p:txBody>
          <a:bodyPr spcFirstLastPara="1" wrap="square" lIns="91425" tIns="91425" rIns="91425" bIns="91425" anchor="t" anchorCtr="0">
            <a:noAutofit/>
          </a:bodyPr>
          <a:lstStyle/>
          <a:p>
            <a:pPr marL="171450" lvl="0" indent="-171450">
              <a:buFont typeface="Arial" panose="020B0604020202020204" pitchFamily="34" charset="0"/>
              <a:buChar char="•"/>
            </a:pPr>
            <a:r>
              <a:rPr lang="pt-BR" sz="1200" dirty="0">
                <a:solidFill>
                  <a:srgbClr val="434343"/>
                </a:solidFill>
                <a:latin typeface="Open Sans"/>
                <a:ea typeface="Open Sans"/>
                <a:cs typeface="Open Sans"/>
                <a:sym typeface="Open Sans"/>
              </a:rPr>
              <a:t>Peso</a:t>
            </a:r>
          </a:p>
          <a:p>
            <a:pPr marL="171450" lvl="0" indent="-171450">
              <a:buFont typeface="Arial" panose="020B0604020202020204" pitchFamily="34" charset="0"/>
              <a:buChar char="•"/>
            </a:pPr>
            <a:r>
              <a:rPr lang="pt-BR" sz="1200" dirty="0" err="1">
                <a:solidFill>
                  <a:srgbClr val="434343"/>
                </a:solidFill>
                <a:latin typeface="Open Sans"/>
                <a:ea typeface="Open Sans"/>
                <a:cs typeface="Open Sans"/>
                <a:sym typeface="Open Sans"/>
              </a:rPr>
              <a:t>Peso_Final</a:t>
            </a:r>
            <a:endParaRPr lang="pt-BR" sz="1200" dirty="0">
              <a:solidFill>
                <a:srgbClr val="434343"/>
              </a:solidFill>
              <a:latin typeface="Open Sans"/>
              <a:ea typeface="Open Sans"/>
              <a:cs typeface="Open Sans"/>
              <a:sym typeface="Open Sans"/>
            </a:endParaRPr>
          </a:p>
        </p:txBody>
      </p:sp>
      <p:sp>
        <p:nvSpPr>
          <p:cNvPr id="22" name="Retângulo 21">
            <a:extLst>
              <a:ext uri="{FF2B5EF4-FFF2-40B4-BE49-F238E27FC236}">
                <a16:creationId xmlns:a16="http://schemas.microsoft.com/office/drawing/2014/main" id="{404C896A-4451-4FB3-9EDC-845A1A2A21D2}"/>
              </a:ext>
            </a:extLst>
          </p:cNvPr>
          <p:cNvSpPr/>
          <p:nvPr/>
        </p:nvSpPr>
        <p:spPr>
          <a:xfrm>
            <a:off x="377416" y="3859745"/>
            <a:ext cx="5268770" cy="648689"/>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23" name="CaixaDeTexto 22">
            <a:extLst>
              <a:ext uri="{FF2B5EF4-FFF2-40B4-BE49-F238E27FC236}">
                <a16:creationId xmlns:a16="http://schemas.microsoft.com/office/drawing/2014/main" id="{899BCE8E-2017-4BD1-85C8-DB305257C584}"/>
              </a:ext>
            </a:extLst>
          </p:cNvPr>
          <p:cNvSpPr txBox="1"/>
          <p:nvPr/>
        </p:nvSpPr>
        <p:spPr>
          <a:xfrm>
            <a:off x="459120" y="3934458"/>
            <a:ext cx="5124922" cy="523220"/>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Variável “</a:t>
            </a:r>
            <a:r>
              <a:rPr lang="pt-BR" sz="1400" b="1" dirty="0" err="1">
                <a:solidFill>
                  <a:srgbClr val="434343"/>
                </a:solidFill>
                <a:latin typeface="Open Sans" panose="020B0604020202020204"/>
              </a:rPr>
              <a:t>Tipo_Situacao_Reg</a:t>
            </a:r>
            <a:r>
              <a:rPr lang="pt-BR" sz="1400" b="1" dirty="0">
                <a:solidFill>
                  <a:srgbClr val="434343"/>
                </a:solidFill>
                <a:latin typeface="Open Sans" panose="020B0604020202020204"/>
              </a:rPr>
              <a:t>” removida porque é um resumo da variável “</a:t>
            </a:r>
            <a:r>
              <a:rPr lang="pt-BR" sz="1400" b="1" dirty="0" err="1">
                <a:solidFill>
                  <a:srgbClr val="434343"/>
                </a:solidFill>
                <a:latin typeface="Open Sans" panose="020B0604020202020204"/>
              </a:rPr>
              <a:t>Estrato_Pof</a:t>
            </a:r>
            <a:r>
              <a:rPr lang="pt-BR" sz="1400" b="1" dirty="0">
                <a:solidFill>
                  <a:srgbClr val="434343"/>
                </a:solidFill>
                <a:latin typeface="Open Sans" panose="020B0604020202020204"/>
              </a:rPr>
              <a:t>”</a:t>
            </a:r>
            <a:endParaRPr lang="pt-BR" sz="1400" dirty="0">
              <a:solidFill>
                <a:srgbClr val="434343"/>
              </a:solidFill>
              <a:latin typeface="Open Sans" panose="020B0604020202020204"/>
            </a:endParaRPr>
          </a:p>
        </p:txBody>
      </p:sp>
      <p:graphicFrame>
        <p:nvGraphicFramePr>
          <p:cNvPr id="5" name="Objeto 4">
            <a:extLst>
              <a:ext uri="{FF2B5EF4-FFF2-40B4-BE49-F238E27FC236}">
                <a16:creationId xmlns:a16="http://schemas.microsoft.com/office/drawing/2014/main" id="{C0A753EB-E8D9-4C8E-927A-2032B8C67B71}"/>
              </a:ext>
            </a:extLst>
          </p:cNvPr>
          <p:cNvGraphicFramePr>
            <a:graphicFrameLocks noChangeAspect="1"/>
          </p:cNvGraphicFramePr>
          <p:nvPr>
            <p:extLst>
              <p:ext uri="{D42A27DB-BD31-4B8C-83A1-F6EECF244321}">
                <p14:modId xmlns:p14="http://schemas.microsoft.com/office/powerpoint/2010/main" val="2997080106"/>
              </p:ext>
            </p:extLst>
          </p:nvPr>
        </p:nvGraphicFramePr>
        <p:xfrm>
          <a:off x="717864" y="4639763"/>
          <a:ext cx="4587875" cy="1516063"/>
        </p:xfrm>
        <a:graphic>
          <a:graphicData uri="http://schemas.openxmlformats.org/presentationml/2006/ole">
            <mc:AlternateContent xmlns:mc="http://schemas.openxmlformats.org/markup-compatibility/2006">
              <mc:Choice xmlns:v="urn:schemas-microsoft-com:vml" Requires="v">
                <p:oleObj name="Worksheet" r:id="rId3" imgW="4587368" imgH="1516335" progId="Excel.Sheet.12">
                  <p:link updateAutomatic="1"/>
                </p:oleObj>
              </mc:Choice>
              <mc:Fallback>
                <p:oleObj name="Worksheet" r:id="rId3" imgW="4587368" imgH="1516335" progId="Excel.Sheet.12">
                  <p:link updateAutomatic="1"/>
                  <p:pic>
                    <p:nvPicPr>
                      <p:cNvPr id="0" name=""/>
                      <p:cNvPicPr/>
                      <p:nvPr/>
                    </p:nvPicPr>
                    <p:blipFill>
                      <a:blip r:embed="rId4"/>
                      <a:stretch>
                        <a:fillRect/>
                      </a:stretch>
                    </p:blipFill>
                    <p:spPr>
                      <a:xfrm>
                        <a:off x="717864" y="4639763"/>
                        <a:ext cx="4587875" cy="1516063"/>
                      </a:xfrm>
                      <a:prstGeom prst="rect">
                        <a:avLst/>
                      </a:prstGeom>
                    </p:spPr>
                  </p:pic>
                </p:oleObj>
              </mc:Fallback>
            </mc:AlternateContent>
          </a:graphicData>
        </a:graphic>
      </p:graphicFrame>
      <p:sp>
        <p:nvSpPr>
          <p:cNvPr id="25" name="Retângulo 24">
            <a:extLst>
              <a:ext uri="{FF2B5EF4-FFF2-40B4-BE49-F238E27FC236}">
                <a16:creationId xmlns:a16="http://schemas.microsoft.com/office/drawing/2014/main" id="{4108FB3B-AA29-432F-94BB-BC6DA477B8D9}"/>
              </a:ext>
            </a:extLst>
          </p:cNvPr>
          <p:cNvSpPr/>
          <p:nvPr/>
        </p:nvSpPr>
        <p:spPr>
          <a:xfrm>
            <a:off x="5852175" y="1166776"/>
            <a:ext cx="5270400" cy="4572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26" name="CaixaDeTexto 25">
            <a:extLst>
              <a:ext uri="{FF2B5EF4-FFF2-40B4-BE49-F238E27FC236}">
                <a16:creationId xmlns:a16="http://schemas.microsoft.com/office/drawing/2014/main" id="{6279FE8C-C343-40CA-A541-CAA2AD36D45F}"/>
              </a:ext>
            </a:extLst>
          </p:cNvPr>
          <p:cNvSpPr txBox="1"/>
          <p:nvPr/>
        </p:nvSpPr>
        <p:spPr>
          <a:xfrm>
            <a:off x="5933879" y="1229573"/>
            <a:ext cx="5188696" cy="523220"/>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Variáveis removidas porque já temos a variável IDADE</a:t>
            </a:r>
            <a:endParaRPr lang="pt-BR" sz="1400" dirty="0">
              <a:solidFill>
                <a:srgbClr val="434343"/>
              </a:solidFill>
              <a:latin typeface="Open Sans" panose="020B0604020202020204"/>
            </a:endParaRPr>
          </a:p>
          <a:p>
            <a:endParaRPr lang="pt-BR" sz="1400" dirty="0">
              <a:solidFill>
                <a:srgbClr val="434343"/>
              </a:solidFill>
              <a:latin typeface="Open Sans" panose="020B0604020202020204"/>
            </a:endParaRPr>
          </a:p>
        </p:txBody>
      </p:sp>
      <p:sp>
        <p:nvSpPr>
          <p:cNvPr id="27" name="Google Shape;115;p18">
            <a:extLst>
              <a:ext uri="{FF2B5EF4-FFF2-40B4-BE49-F238E27FC236}">
                <a16:creationId xmlns:a16="http://schemas.microsoft.com/office/drawing/2014/main" id="{FB48A3C7-C47D-428F-9F82-B9D349DE33E7}"/>
              </a:ext>
            </a:extLst>
          </p:cNvPr>
          <p:cNvSpPr txBox="1"/>
          <p:nvPr/>
        </p:nvSpPr>
        <p:spPr>
          <a:xfrm>
            <a:off x="6203387" y="1692358"/>
            <a:ext cx="1440000" cy="770824"/>
          </a:xfrm>
          <a:prstGeom prst="rect">
            <a:avLst/>
          </a:prstGeom>
          <a:noFill/>
          <a:ln>
            <a:noFill/>
          </a:ln>
        </p:spPr>
        <p:txBody>
          <a:bodyPr spcFirstLastPara="1" wrap="square" lIns="91425" tIns="91425" rIns="91425" bIns="91425" anchor="t" anchorCtr="0">
            <a:noAutofit/>
          </a:bodyPr>
          <a:lstStyle/>
          <a:p>
            <a:pPr marL="171450" lvl="0" indent="-171450">
              <a:buFont typeface="Arial" panose="020B0604020202020204" pitchFamily="34" charset="0"/>
              <a:buChar char="•"/>
            </a:pPr>
            <a:r>
              <a:rPr lang="pt-BR" sz="1200" dirty="0" err="1">
                <a:solidFill>
                  <a:srgbClr val="434343"/>
                </a:solidFill>
                <a:latin typeface="Open Sans"/>
                <a:ea typeface="Open Sans"/>
                <a:cs typeface="Open Sans"/>
                <a:sym typeface="Open Sans"/>
              </a:rPr>
              <a:t>Dia_Nasc</a:t>
            </a:r>
            <a:endParaRPr lang="pt-BR" sz="1200" dirty="0">
              <a:solidFill>
                <a:srgbClr val="434343"/>
              </a:solidFill>
              <a:latin typeface="Open Sans"/>
              <a:ea typeface="Open Sans"/>
              <a:cs typeface="Open Sans"/>
              <a:sym typeface="Open Sans"/>
            </a:endParaRPr>
          </a:p>
        </p:txBody>
      </p:sp>
      <p:sp>
        <p:nvSpPr>
          <p:cNvPr id="28" name="Retângulo 27">
            <a:extLst>
              <a:ext uri="{FF2B5EF4-FFF2-40B4-BE49-F238E27FC236}">
                <a16:creationId xmlns:a16="http://schemas.microsoft.com/office/drawing/2014/main" id="{12A5EFF8-4C5B-4BDE-BD7F-BC2CBC2DDC98}"/>
              </a:ext>
            </a:extLst>
          </p:cNvPr>
          <p:cNvSpPr/>
          <p:nvPr/>
        </p:nvSpPr>
        <p:spPr>
          <a:xfrm>
            <a:off x="5852175" y="2251781"/>
            <a:ext cx="5268770" cy="6300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29" name="CaixaDeTexto 28">
            <a:extLst>
              <a:ext uri="{FF2B5EF4-FFF2-40B4-BE49-F238E27FC236}">
                <a16:creationId xmlns:a16="http://schemas.microsoft.com/office/drawing/2014/main" id="{14DF714A-DF94-4D50-899B-6074A0E276AD}"/>
              </a:ext>
            </a:extLst>
          </p:cNvPr>
          <p:cNvSpPr txBox="1"/>
          <p:nvPr/>
        </p:nvSpPr>
        <p:spPr>
          <a:xfrm>
            <a:off x="5996023" y="2326493"/>
            <a:ext cx="5124922" cy="523220"/>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Variáveis removidas porque é de identificação dos entrevistados</a:t>
            </a:r>
            <a:endParaRPr lang="pt-BR" sz="1400" dirty="0">
              <a:solidFill>
                <a:srgbClr val="434343"/>
              </a:solidFill>
              <a:latin typeface="Open Sans" panose="020B0604020202020204"/>
            </a:endParaRPr>
          </a:p>
        </p:txBody>
      </p:sp>
      <p:sp>
        <p:nvSpPr>
          <p:cNvPr id="30" name="Google Shape;115;p18">
            <a:extLst>
              <a:ext uri="{FF2B5EF4-FFF2-40B4-BE49-F238E27FC236}">
                <a16:creationId xmlns:a16="http://schemas.microsoft.com/office/drawing/2014/main" id="{9661CEB5-C563-4518-B0C5-F34D98C2294D}"/>
              </a:ext>
            </a:extLst>
          </p:cNvPr>
          <p:cNvSpPr txBox="1"/>
          <p:nvPr/>
        </p:nvSpPr>
        <p:spPr>
          <a:xfrm>
            <a:off x="6577808" y="2956493"/>
            <a:ext cx="1527064" cy="945115"/>
          </a:xfrm>
          <a:prstGeom prst="rect">
            <a:avLst/>
          </a:prstGeom>
          <a:noFill/>
          <a:ln>
            <a:noFill/>
          </a:ln>
        </p:spPr>
        <p:txBody>
          <a:bodyPr spcFirstLastPara="1" wrap="square" lIns="91425" tIns="91425" rIns="91425" bIns="91425" anchor="t" anchorCtr="0">
            <a:noAutofit/>
          </a:bodyPr>
          <a:lstStyle/>
          <a:p>
            <a:pPr marL="171450" lvl="0" indent="-171450">
              <a:buFont typeface="Arial" panose="020B0604020202020204" pitchFamily="34" charset="0"/>
              <a:buChar char="•"/>
            </a:pPr>
            <a:r>
              <a:rPr lang="pt-BR" sz="1200" dirty="0" err="1">
                <a:solidFill>
                  <a:srgbClr val="434343"/>
                </a:solidFill>
                <a:latin typeface="Open Sans"/>
                <a:ea typeface="Open Sans"/>
                <a:cs typeface="Open Sans"/>
                <a:sym typeface="Open Sans"/>
              </a:rPr>
              <a:t>Cod_Upa</a:t>
            </a:r>
            <a:endParaRPr lang="pt-BR" sz="1200" dirty="0">
              <a:solidFill>
                <a:srgbClr val="434343"/>
              </a:solidFill>
              <a:latin typeface="Open Sans"/>
              <a:ea typeface="Open Sans"/>
              <a:cs typeface="Open Sans"/>
              <a:sym typeface="Open Sans"/>
            </a:endParaRPr>
          </a:p>
          <a:p>
            <a:pPr marL="171450" lvl="0" indent="-171450">
              <a:buFont typeface="Arial" panose="020B0604020202020204" pitchFamily="34" charset="0"/>
              <a:buChar char="•"/>
            </a:pPr>
            <a:r>
              <a:rPr lang="pt-BR" sz="1200" dirty="0" err="1">
                <a:solidFill>
                  <a:srgbClr val="434343"/>
                </a:solidFill>
                <a:latin typeface="Open Sans"/>
                <a:ea typeface="Open Sans"/>
                <a:cs typeface="Open Sans"/>
                <a:sym typeface="Open Sans"/>
              </a:rPr>
              <a:t>Num_Dom</a:t>
            </a:r>
            <a:endParaRPr lang="pt-BR" sz="1200" dirty="0">
              <a:solidFill>
                <a:srgbClr val="434343"/>
              </a:solidFill>
              <a:latin typeface="Open Sans"/>
              <a:ea typeface="Open Sans"/>
              <a:cs typeface="Open Sans"/>
              <a:sym typeface="Open Sans"/>
            </a:endParaRPr>
          </a:p>
        </p:txBody>
      </p:sp>
      <p:sp>
        <p:nvSpPr>
          <p:cNvPr id="31" name="Retângulo 30">
            <a:extLst>
              <a:ext uri="{FF2B5EF4-FFF2-40B4-BE49-F238E27FC236}">
                <a16:creationId xmlns:a16="http://schemas.microsoft.com/office/drawing/2014/main" id="{006FB15F-749E-4C1A-9BA3-D83B4223FA05}"/>
              </a:ext>
            </a:extLst>
          </p:cNvPr>
          <p:cNvSpPr/>
          <p:nvPr/>
        </p:nvSpPr>
        <p:spPr>
          <a:xfrm>
            <a:off x="5851779" y="3619743"/>
            <a:ext cx="5268770" cy="4572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32" name="CaixaDeTexto 31">
            <a:extLst>
              <a:ext uri="{FF2B5EF4-FFF2-40B4-BE49-F238E27FC236}">
                <a16:creationId xmlns:a16="http://schemas.microsoft.com/office/drawing/2014/main" id="{6978D3A9-2E93-445C-818E-64196E3FA181}"/>
              </a:ext>
            </a:extLst>
          </p:cNvPr>
          <p:cNvSpPr txBox="1"/>
          <p:nvPr/>
        </p:nvSpPr>
        <p:spPr>
          <a:xfrm>
            <a:off x="5995627" y="3694455"/>
            <a:ext cx="5124922" cy="307777"/>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Outros Motivos</a:t>
            </a:r>
            <a:endParaRPr lang="pt-BR" sz="1400" dirty="0">
              <a:solidFill>
                <a:srgbClr val="434343"/>
              </a:solidFill>
              <a:latin typeface="Open Sans" panose="020B0604020202020204"/>
            </a:endParaRPr>
          </a:p>
        </p:txBody>
      </p:sp>
      <p:graphicFrame>
        <p:nvGraphicFramePr>
          <p:cNvPr id="33" name="Objeto 32">
            <a:extLst>
              <a:ext uri="{FF2B5EF4-FFF2-40B4-BE49-F238E27FC236}">
                <a16:creationId xmlns:a16="http://schemas.microsoft.com/office/drawing/2014/main" id="{C00718D3-B8D5-4551-9206-14F0D194B256}"/>
              </a:ext>
            </a:extLst>
          </p:cNvPr>
          <p:cNvGraphicFramePr>
            <a:graphicFrameLocks noChangeAspect="1"/>
          </p:cNvGraphicFramePr>
          <p:nvPr>
            <p:extLst>
              <p:ext uri="{D42A27DB-BD31-4B8C-83A1-F6EECF244321}">
                <p14:modId xmlns:p14="http://schemas.microsoft.com/office/powerpoint/2010/main" val="1094383433"/>
              </p:ext>
            </p:extLst>
          </p:nvPr>
        </p:nvGraphicFramePr>
        <p:xfrm>
          <a:off x="6314464" y="4159411"/>
          <a:ext cx="4343400" cy="2155825"/>
        </p:xfrm>
        <a:graphic>
          <a:graphicData uri="http://schemas.openxmlformats.org/presentationml/2006/ole">
            <mc:AlternateContent xmlns:mc="http://schemas.openxmlformats.org/markup-compatibility/2006">
              <mc:Choice xmlns:v="urn:schemas-microsoft-com:vml" Requires="v">
                <p:oleObj name="Worksheet" r:id="rId5" imgW="4343323" imgH="2156585" progId="Excel.Sheet.12">
                  <p:link updateAutomatic="1"/>
                </p:oleObj>
              </mc:Choice>
              <mc:Fallback>
                <p:oleObj name="Worksheet" r:id="rId5" imgW="4343323" imgH="2156585" progId="Excel.Sheet.12">
                  <p:link updateAutomatic="1"/>
                  <p:pic>
                    <p:nvPicPr>
                      <p:cNvPr id="2" name="Objeto 1">
                        <a:extLst>
                          <a:ext uri="{FF2B5EF4-FFF2-40B4-BE49-F238E27FC236}">
                            <a16:creationId xmlns:a16="http://schemas.microsoft.com/office/drawing/2014/main" id="{25B99E17-78C6-4202-93A3-5948AC4635D6}"/>
                          </a:ext>
                        </a:extLst>
                      </p:cNvPr>
                      <p:cNvPicPr/>
                      <p:nvPr/>
                    </p:nvPicPr>
                    <p:blipFill>
                      <a:blip r:embed="rId6"/>
                      <a:stretch>
                        <a:fillRect/>
                      </a:stretch>
                    </p:blipFill>
                    <p:spPr>
                      <a:xfrm>
                        <a:off x="6314464" y="4159411"/>
                        <a:ext cx="4343400" cy="2155825"/>
                      </a:xfrm>
                      <a:prstGeom prst="rect">
                        <a:avLst/>
                      </a:prstGeom>
                    </p:spPr>
                  </p:pic>
                </p:oleObj>
              </mc:Fallback>
            </mc:AlternateContent>
          </a:graphicData>
        </a:graphic>
      </p:graphicFrame>
      <p:sp>
        <p:nvSpPr>
          <p:cNvPr id="34" name="Google Shape;115;p18">
            <a:extLst>
              <a:ext uri="{FF2B5EF4-FFF2-40B4-BE49-F238E27FC236}">
                <a16:creationId xmlns:a16="http://schemas.microsoft.com/office/drawing/2014/main" id="{78E69206-6FA6-49B6-8ED8-4F46BA9382D6}"/>
              </a:ext>
            </a:extLst>
          </p:cNvPr>
          <p:cNvSpPr txBox="1"/>
          <p:nvPr/>
        </p:nvSpPr>
        <p:spPr>
          <a:xfrm>
            <a:off x="7894528" y="1692358"/>
            <a:ext cx="1440000" cy="770824"/>
          </a:xfrm>
          <a:prstGeom prst="rect">
            <a:avLst/>
          </a:prstGeom>
          <a:noFill/>
          <a:ln>
            <a:noFill/>
          </a:ln>
        </p:spPr>
        <p:txBody>
          <a:bodyPr spcFirstLastPara="1" wrap="square" lIns="91425" tIns="91425" rIns="91425" bIns="91425" anchor="t" anchorCtr="0">
            <a:noAutofit/>
          </a:bodyPr>
          <a:lstStyle/>
          <a:p>
            <a:pPr marL="171450" lvl="0" indent="-171450">
              <a:buFont typeface="Arial" panose="020B0604020202020204" pitchFamily="34" charset="0"/>
              <a:buChar char="•"/>
            </a:pPr>
            <a:r>
              <a:rPr lang="pt-BR" sz="1200" dirty="0" err="1">
                <a:solidFill>
                  <a:srgbClr val="434343"/>
                </a:solidFill>
                <a:latin typeface="Open Sans"/>
                <a:ea typeface="Open Sans"/>
                <a:cs typeface="Open Sans"/>
                <a:sym typeface="Open Sans"/>
              </a:rPr>
              <a:t>Mes_Nasc</a:t>
            </a:r>
            <a:endParaRPr lang="pt-BR" sz="1200" dirty="0">
              <a:solidFill>
                <a:srgbClr val="434343"/>
              </a:solidFill>
              <a:latin typeface="Open Sans"/>
              <a:ea typeface="Open Sans"/>
              <a:cs typeface="Open Sans"/>
              <a:sym typeface="Open Sans"/>
            </a:endParaRPr>
          </a:p>
        </p:txBody>
      </p:sp>
      <p:sp>
        <p:nvSpPr>
          <p:cNvPr id="35" name="Google Shape;115;p18">
            <a:extLst>
              <a:ext uri="{FF2B5EF4-FFF2-40B4-BE49-F238E27FC236}">
                <a16:creationId xmlns:a16="http://schemas.microsoft.com/office/drawing/2014/main" id="{3DDCF8D6-C041-46D7-990A-03F7BC309311}"/>
              </a:ext>
            </a:extLst>
          </p:cNvPr>
          <p:cNvSpPr txBox="1"/>
          <p:nvPr/>
        </p:nvSpPr>
        <p:spPr>
          <a:xfrm>
            <a:off x="9585668" y="1692358"/>
            <a:ext cx="1440000" cy="770824"/>
          </a:xfrm>
          <a:prstGeom prst="rect">
            <a:avLst/>
          </a:prstGeom>
          <a:noFill/>
          <a:ln>
            <a:noFill/>
          </a:ln>
        </p:spPr>
        <p:txBody>
          <a:bodyPr spcFirstLastPara="1" wrap="square" lIns="91425" tIns="91425" rIns="91425" bIns="91425" anchor="t" anchorCtr="0">
            <a:noAutofit/>
          </a:bodyPr>
          <a:lstStyle/>
          <a:p>
            <a:pPr marL="171450" lvl="0" indent="-171450">
              <a:buFont typeface="Arial" panose="020B0604020202020204" pitchFamily="34" charset="0"/>
              <a:buChar char="•"/>
            </a:pPr>
            <a:r>
              <a:rPr lang="pt-BR" sz="1200" dirty="0" err="1">
                <a:solidFill>
                  <a:srgbClr val="434343"/>
                </a:solidFill>
                <a:latin typeface="Open Sans"/>
                <a:ea typeface="Open Sans"/>
                <a:cs typeface="Open Sans"/>
                <a:sym typeface="Open Sans"/>
              </a:rPr>
              <a:t>Ano_Nasc</a:t>
            </a:r>
            <a:endParaRPr lang="pt-BR" sz="1200" dirty="0">
              <a:solidFill>
                <a:srgbClr val="434343"/>
              </a:solidFill>
              <a:latin typeface="Open Sans"/>
              <a:ea typeface="Open Sans"/>
              <a:cs typeface="Open Sans"/>
              <a:sym typeface="Open Sans"/>
            </a:endParaRPr>
          </a:p>
        </p:txBody>
      </p:sp>
      <p:sp>
        <p:nvSpPr>
          <p:cNvPr id="36" name="Google Shape;115;p18">
            <a:extLst>
              <a:ext uri="{FF2B5EF4-FFF2-40B4-BE49-F238E27FC236}">
                <a16:creationId xmlns:a16="http://schemas.microsoft.com/office/drawing/2014/main" id="{CE84EDA2-2DEA-466F-AD12-32DD96B1DD5C}"/>
              </a:ext>
            </a:extLst>
          </p:cNvPr>
          <p:cNvSpPr txBox="1"/>
          <p:nvPr/>
        </p:nvSpPr>
        <p:spPr>
          <a:xfrm>
            <a:off x="9334528" y="2956493"/>
            <a:ext cx="1527064" cy="945115"/>
          </a:xfrm>
          <a:prstGeom prst="rect">
            <a:avLst/>
          </a:prstGeom>
          <a:noFill/>
          <a:ln>
            <a:noFill/>
          </a:ln>
        </p:spPr>
        <p:txBody>
          <a:bodyPr spcFirstLastPara="1" wrap="square" lIns="91425" tIns="91425" rIns="91425" bIns="91425" anchor="t" anchorCtr="0">
            <a:noAutofit/>
          </a:bodyPr>
          <a:lstStyle/>
          <a:p>
            <a:pPr marL="171450" lvl="0" indent="-171450">
              <a:buFont typeface="Arial" panose="020B0604020202020204" pitchFamily="34" charset="0"/>
              <a:buChar char="•"/>
            </a:pPr>
            <a:r>
              <a:rPr lang="pt-BR" sz="1200" dirty="0" err="1">
                <a:solidFill>
                  <a:srgbClr val="434343"/>
                </a:solidFill>
                <a:latin typeface="Open Sans"/>
                <a:ea typeface="Open Sans"/>
                <a:cs typeface="Open Sans"/>
                <a:sym typeface="Open Sans"/>
              </a:rPr>
              <a:t>Cod_Upa</a:t>
            </a:r>
            <a:endParaRPr lang="pt-BR" sz="1200" dirty="0">
              <a:solidFill>
                <a:srgbClr val="434343"/>
              </a:solidFill>
              <a:latin typeface="Open Sans"/>
              <a:ea typeface="Open Sans"/>
              <a:cs typeface="Open Sans"/>
              <a:sym typeface="Open Sans"/>
            </a:endParaRPr>
          </a:p>
          <a:p>
            <a:pPr marL="171450" lvl="0" indent="-171450">
              <a:buFont typeface="Arial" panose="020B0604020202020204" pitchFamily="34" charset="0"/>
              <a:buChar char="•"/>
            </a:pPr>
            <a:r>
              <a:rPr lang="pt-BR" sz="1200" dirty="0" err="1">
                <a:solidFill>
                  <a:srgbClr val="434343"/>
                </a:solidFill>
                <a:latin typeface="Open Sans"/>
                <a:ea typeface="Open Sans"/>
                <a:cs typeface="Open Sans"/>
                <a:sym typeface="Open Sans"/>
              </a:rPr>
              <a:t>Num_Dom</a:t>
            </a:r>
            <a:endParaRPr lang="pt-BR" sz="1200" dirty="0">
              <a:solidFill>
                <a:srgbClr val="434343"/>
              </a:solidFill>
              <a:latin typeface="Open Sans"/>
              <a:ea typeface="Open Sans"/>
              <a:cs typeface="Open Sans"/>
              <a:sym typeface="Open Sans"/>
            </a:endParaRPr>
          </a:p>
        </p:txBody>
      </p:sp>
      <p:sp>
        <p:nvSpPr>
          <p:cNvPr id="37" name="Botão de ação: Retornar 36">
            <a:hlinkClick r:id="rId7" action="ppaction://hlinksldjump" highlightClick="1"/>
            <a:extLst>
              <a:ext uri="{FF2B5EF4-FFF2-40B4-BE49-F238E27FC236}">
                <a16:creationId xmlns:a16="http://schemas.microsoft.com/office/drawing/2014/main" id="{AC237C51-A7D5-4836-92AB-75BF32E547AB}"/>
              </a:ext>
            </a:extLst>
          </p:cNvPr>
          <p:cNvSpPr/>
          <p:nvPr/>
        </p:nvSpPr>
        <p:spPr>
          <a:xfrm>
            <a:off x="11506877" y="1229573"/>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dirty="0"/>
          </a:p>
        </p:txBody>
      </p:sp>
    </p:spTree>
    <p:extLst>
      <p:ext uri="{BB962C8B-B14F-4D97-AF65-F5344CB8AC3E}">
        <p14:creationId xmlns:p14="http://schemas.microsoft.com/office/powerpoint/2010/main" val="57449202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13243</TotalTime>
  <Words>8999</Words>
  <Application>Microsoft Office PowerPoint</Application>
  <PresentationFormat>Widescreen</PresentationFormat>
  <Paragraphs>1006</Paragraphs>
  <Slides>91</Slides>
  <Notes>18</Notes>
  <HiddenSlides>30</HiddenSlides>
  <MMClips>0</MMClips>
  <ScaleCrop>false</ScaleCrop>
  <HeadingPairs>
    <vt:vector size="8" baseType="variant">
      <vt:variant>
        <vt:lpstr>Fontes usadas</vt:lpstr>
      </vt:variant>
      <vt:variant>
        <vt:i4>10</vt:i4>
      </vt:variant>
      <vt:variant>
        <vt:lpstr>Tema</vt:lpstr>
      </vt:variant>
      <vt:variant>
        <vt:i4>3</vt:i4>
      </vt:variant>
      <vt:variant>
        <vt:lpstr>Vínculos</vt:lpstr>
      </vt:variant>
      <vt:variant>
        <vt:i4>37</vt:i4>
      </vt:variant>
      <vt:variant>
        <vt:lpstr>Títulos de slides</vt:lpstr>
      </vt:variant>
      <vt:variant>
        <vt:i4>91</vt:i4>
      </vt:variant>
    </vt:vector>
  </HeadingPairs>
  <TitlesOfParts>
    <vt:vector size="141" baseType="lpstr">
      <vt:lpstr>Arial</vt:lpstr>
      <vt:lpstr>Calibri</vt:lpstr>
      <vt:lpstr>Calibri Light</vt:lpstr>
      <vt:lpstr>Google Sans</vt:lpstr>
      <vt:lpstr>Helvetica Neue</vt:lpstr>
      <vt:lpstr>Open Sans</vt:lpstr>
      <vt:lpstr>Open Sans</vt:lpstr>
      <vt:lpstr>Poppins</vt:lpstr>
      <vt:lpstr>Söhne</vt:lpstr>
      <vt:lpstr>Wingdings</vt:lpstr>
      <vt:lpstr>Tema do Office</vt:lpstr>
      <vt:lpstr>Simple Light</vt:lpstr>
      <vt:lpstr>1_Tema do Office</vt:lpstr>
      <vt:lpstr>file:///E:\Google%20Drive\Pós%20Graduação\TCC\Projeto\resultados_modelos.xlsx!Regressao_Logistica!L15C11:L28C12</vt:lpstr>
      <vt:lpstr>file:///E:\Google%20Drive\Pós%20Graduação\TCC\Projeto\resultados_modelos.xlsx!Planilha1!%5bresultados_modelos.xlsx%5dPlanilha1%20Gráfico%202</vt:lpstr>
      <vt:lpstr>file:///E:\Google%20Drive\Pós%20Graduação\TCC\Projeto\resultados_modelos.xlsx!Planilha1!%5bresultados_modelos.xlsx%5dPlanilha1%20Gráfico%203</vt:lpstr>
      <vt:lpstr>file:///E:\Google%20Drive\Pós%20Graduação\TCC\Projeto\analise_exploratoria.xlsx!UF!%5banalise_exploratoria.xlsx%5dUF%20Gráfico%201</vt:lpstr>
      <vt:lpstr>file:///E:\Google%20Drive\Pós%20Graduação\TCC\Projeto\analise_exploratoria.xlsx!Estrato_POF!%5banalise_exploratoria.xlsx%5dEstrato_POF%20Gráfico%201</vt:lpstr>
      <vt:lpstr>file:///E:\Google%20Drive\Pós%20Graduação\TCC\Projeto\analise_exploratoria.xlsx!Sexo!%5banalise_exploratoria.xlsx%5dSexo%20Gráfico%201</vt:lpstr>
      <vt:lpstr>file:///E:\Google%20Drive\Pós%20Graduação\TCC\Projeto\analise_exploratoria.xlsx!Cor_Raca!%5banalise_exploratoria.xlsx%5dCor_Raca%20Gráfico%201</vt:lpstr>
      <vt:lpstr>file:///E:\Google%20Drive\Pós%20Graduação\TCC\Projeto\analise_exploratoria.xlsx!Idade!L3C14:L9C15</vt:lpstr>
      <vt:lpstr>file:///E:\Google%20Drive\Pós%20Graduação\TCC\Projeto\analise_exploratoria.xlsx!Plano_Saude!%5banalise_exploratoria.xlsx%5dPlano_Saude%20Gráfico%201</vt:lpstr>
      <vt:lpstr>file:///E:\Google%20Drive\Pós%20Graduação\TCC\Projeto\analise_exploratoria.xlsx!Trabalhou_Ult_12m!%5banalise_exploratoria.xlsx%5dTrabalhou_Ult_12m%20Gráfico%201</vt:lpstr>
      <vt:lpstr>file:///E:\Google%20Drive\Pós%20Graduação\TCC\Projeto\analise_exploratoria.xlsx!Composicao!%5banalise_exploratoria.xlsx%5dComposicao%20Gráfico%201</vt:lpstr>
      <vt:lpstr>file:///E:\Google%20Drive\Pós%20Graduação\TCC\Projeto\analise_exploratoria.xlsx!Gastos_Sem_Renda!%5banalise_exploratoria.xlsx%5dGastos_Sem_Renda%20Gráfico%201</vt:lpstr>
      <vt:lpstr>file:///E:\Google%20Drive\Pós%20Graduação\TCC\Projeto\analise_exploratoria.xlsx!Idade!L12C14:L18C15</vt:lpstr>
      <vt:lpstr>file:///E:\Google%20Drive\Pós%20Graduação\TCC\Projeto\analise_exploratoria.xlsx!Idade!L20C14:L26C15</vt:lpstr>
      <vt:lpstr>file:///E:\Google%20Drive\Pós%20Graduação\TCC\Projeto\analise_exploratoria.xlsx!Idade!L36C14:L42C15</vt:lpstr>
      <vt:lpstr>file:///E:\Google%20Drive\Pós%20Graduação\TCC\Projeto\analise_exploratoria.xlsx!Idade!L44C14:L50C15</vt:lpstr>
      <vt:lpstr>file:///E:\Google%20Drive\Pós%20Graduação\TCC\Projeto\analise_exploratoria.xlsx!Idade!L52C14:L58C15</vt:lpstr>
      <vt:lpstr>file:///E:\Google%20Drive\Pós%20Graduação\TCC\Projeto\analise_exploratoria.xlsx!Idade!L60C14:L66C15</vt:lpstr>
      <vt:lpstr>file:///E:\Google%20Drive\Pós%20Graduação\TCC\Projeto\analise_exploratoria.xlsx!Idade!L68C14:L74C15</vt:lpstr>
      <vt:lpstr>file:///E:\Google%20Drive\Pós%20Graduação\TCC\Projeto\analise_exploratoria.xlsx!Idade!L76C14:L82C15</vt:lpstr>
      <vt:lpstr>file:///E:\Google%20Drive\Pós%20Graduação\TCC\Projeto\analise_exploratoria.xlsx!Instrucao!%5banalise_exploratoria.xlsx%5dInstrucao%20Gráfico%201</vt:lpstr>
      <vt:lpstr>file:///E:\Google%20Drive\Pós%20Graduação\TCC\Projeto\analise_exploratoria_Bivariada.xlsx!UF!%5banalise_exploratoria_Bivariada.xlsx%5dUF%20Gráfico%203</vt:lpstr>
      <vt:lpstr>file:///E:\Google%20Drive\Pós%20Graduação\TCC\Projeto\analise_exploratoria_Bivariada.xlsx!Estrato_POF!%5banalise_exploratoria_Bivariada.xlsx%5dEstrato_POF%20Gráfico%201</vt:lpstr>
      <vt:lpstr>file:///E:\Google%20Drive\Pós%20Graduação\TCC\Projeto\analise_exploratoria_Bivariada.xlsx!Sexo!%5banalise_exploratoria_Bivariada.xlsx%5dSexo%20Gráfico%203</vt:lpstr>
      <vt:lpstr>file:///E:\Google%20Drive\Pós%20Graduação\TCC\Projeto\analise_exploratoria_Bivariada.xlsx!Plano_Saude!%5banalise_exploratoria_Bivariada.xlsx%5dPlano_Saude%20Gráfico%203</vt:lpstr>
      <vt:lpstr>file:///E:\Google%20Drive\Pós%20Graduação\TCC\Projeto\analise_exploratoria_Bivariada.xlsx!Cor_Raca!%5banalise_exploratoria_Bivariada.xlsx%5dCor_Raca%20Gráfico%203</vt:lpstr>
      <vt:lpstr>file:///E:\Google%20Drive\Pós%20Graduação\TCC\Projeto\analise_exploratoria_Bivariada.xlsx!Gastos_Sem_Renda!%5banalise_exploratoria_Bivariada.xlsx%5dGastos_Sem_Renda%20Gráfico%203</vt:lpstr>
      <vt:lpstr>file:///E:\Google%20Drive\Pós%20Graduação\TCC\Projeto\analise_exploratoria_Bivariada.xlsx!Trabalhou_Ult_12m!%5banalise_exploratoria_Bivariada.xlsx%5dTrabalhou_Ult_12m%20Gráfico%203</vt:lpstr>
      <vt:lpstr>file:///E:\Google%20Drive\Pós%20Graduação\TCC\Projeto\analise_exploratoria_Bivariada.xlsx!Composicao!%5banalise_exploratoria_Bivariada.xlsx%5dComposicao%20Gráfico%203</vt:lpstr>
      <vt:lpstr>file:///E:\Google%20Drive\Pós%20Graduação\TCC\Projeto\analise_exploratoria_Bivariada.xlsx!Instrucao!%5banalise_exploratoria_Bivariada.xlsx%5dInstrucao%20Gráfico%202</vt:lpstr>
      <vt:lpstr>file:///E:\Google%20Drive\Pós%20Graduação\TCC\Projeto\analise_exploratoria.xlsx!Variaveis_removidas!L3C14:L6C17</vt:lpstr>
      <vt:lpstr>file:///E:\Google%20Drive\Pós%20Graduação\TCC\Projeto\analise_exploratoria.xlsx!Variaveis_removidas!L9C14:L12C17</vt:lpstr>
      <vt:lpstr>file:///E:\Google%20Drive\Pós%20Graduação\TCC\Projeto\analise_exploratoria.xlsx!Variaveis_removidas!L3C19:L11C22</vt:lpstr>
      <vt:lpstr>file:///E:\Google%20Drive\Pós%20Graduação\TCC\Projeto\analise_exploratoria.xlsx!Variaveis_removidas!L3C24:L7C27</vt:lpstr>
      <vt:lpstr>file:///E:\Google%20Drive\Pós%20Graduação\TCC\Projeto\analise_exploratoria.xlsx!Variaveis_removidas!L3C29:L16C32</vt:lpstr>
      <vt:lpstr>file:///E:\Google%20Drive\Pós%20Graduação\TCC\Projeto\analise_exploratoria.xlsx!Variaveis_removidas!L4C34:L9C37</vt:lpstr>
      <vt:lpstr>file:///E:\Google%20Drive\Pós%20Graduação\TCC\Projeto\analise_exploratoria.xlsx!Variaveis_removidas!L32C40:L35C41</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karin</dc:creator>
  <cp:lastModifiedBy>Johnny Costa</cp:lastModifiedBy>
  <cp:revision>851</cp:revision>
  <dcterms:created xsi:type="dcterms:W3CDTF">2020-04-08T18:00:12Z</dcterms:created>
  <dcterms:modified xsi:type="dcterms:W3CDTF">2023-08-12T22:32:57Z</dcterms:modified>
</cp:coreProperties>
</file>